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48" r:id="rId1"/>
  </p:sldMasterIdLst>
  <p:sldIdLst>
    <p:sldId id="256" r:id="rId2"/>
    <p:sldId id="257" r:id="rId3"/>
    <p:sldId id="258" r:id="rId4"/>
    <p:sldId id="259" r:id="rId5"/>
    <p:sldId id="260" r:id="rId6"/>
    <p:sldId id="267" r:id="rId7"/>
    <p:sldId id="261" r:id="rId8"/>
    <p:sldId id="268" r:id="rId9"/>
    <p:sldId id="269" r:id="rId10"/>
    <p:sldId id="270" r:id="rId11"/>
    <p:sldId id="271" r:id="rId12"/>
    <p:sldId id="262" r:id="rId13"/>
    <p:sldId id="272" r:id="rId14"/>
    <p:sldId id="273" r:id="rId15"/>
    <p:sldId id="263" r:id="rId16"/>
    <p:sldId id="274" r:id="rId17"/>
    <p:sldId id="275" r:id="rId18"/>
    <p:sldId id="276" r:id="rId19"/>
    <p:sldId id="277" r:id="rId20"/>
    <p:sldId id="278" r:id="rId21"/>
    <p:sldId id="279" r:id="rId22"/>
    <p:sldId id="280" r:id="rId23"/>
    <p:sldId id="281"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4" d="100"/>
          <a:sy n="74" d="100"/>
        </p:scale>
        <p:origin x="171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10/5/2024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10/5/2024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10/5/2024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10/5/2024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‹Nº›</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23900" y="1036674"/>
            <a:ext cx="2766822" cy="3514364"/>
          </a:xfrm>
        </p:spPr>
        <p:txBody>
          <a:bodyPr anchor="b">
            <a:normAutofit/>
          </a:bodyPr>
          <a:lstStyle/>
          <a:p>
            <a:pPr algn="r">
              <a:lnSpc>
                <a:spcPct val="90000"/>
              </a:lnSpc>
            </a:pPr>
            <a:r>
              <a:rPr lang="es-ES" sz="3000" dirty="0"/>
              <a:t>Implementación y Análisis de Algoritmos de Búsqueda y Ordenamiento en Java</a:t>
            </a:r>
            <a:br>
              <a:rPr lang="es-ES" sz="3000" dirty="0"/>
            </a:br>
            <a:r>
              <a:rPr lang="es-ES" sz="3000" dirty="0"/>
              <a:t>(GRUPO 5)</a:t>
            </a:r>
          </a:p>
        </p:txBody>
      </p:sp>
      <p:pic>
        <p:nvPicPr>
          <p:cNvPr id="6" name="Imagen 5" descr="Kodigo">
            <a:extLst>
              <a:ext uri="{FF2B5EF4-FFF2-40B4-BE49-F238E27FC236}">
                <a16:creationId xmlns:a16="http://schemas.microsoft.com/office/drawing/2014/main" id="{4FD68C3D-004F-F4DC-7733-4F51CEEC2B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090830" y="1424763"/>
            <a:ext cx="3441535" cy="3441535"/>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Marcador de contenido 4">
            <a:extLst>
              <a:ext uri="{FF2B5EF4-FFF2-40B4-BE49-F238E27FC236}">
                <a16:creationId xmlns:a16="http://schemas.microsoft.com/office/drawing/2014/main" id="{C2AC27DE-E9AF-63E4-B94B-7A5924EADB7A}"/>
              </a:ext>
            </a:extLst>
          </p:cNvPr>
          <p:cNvGraphicFramePr>
            <a:graphicFrameLocks noGrp="1"/>
          </p:cNvGraphicFramePr>
          <p:nvPr>
            <p:ph idx="1"/>
            <p:extLst>
              <p:ext uri="{D42A27DB-BD31-4B8C-83A1-F6EECF244321}">
                <p14:modId xmlns:p14="http://schemas.microsoft.com/office/powerpoint/2010/main" val="3710184728"/>
              </p:ext>
            </p:extLst>
          </p:nvPr>
        </p:nvGraphicFramePr>
        <p:xfrm>
          <a:off x="83127" y="83127"/>
          <a:ext cx="8894618" cy="6639771"/>
        </p:xfrm>
        <a:graphic>
          <a:graphicData uri="http://schemas.openxmlformats.org/drawingml/2006/table">
            <a:tbl>
              <a:tblPr firstRow="1" firstCol="1" bandRow="1"/>
              <a:tblGrid>
                <a:gridCol w="1182984">
                  <a:extLst>
                    <a:ext uri="{9D8B030D-6E8A-4147-A177-3AD203B41FA5}">
                      <a16:colId xmlns:a16="http://schemas.microsoft.com/office/drawing/2014/main" val="2680349631"/>
                    </a:ext>
                  </a:extLst>
                </a:gridCol>
                <a:gridCol w="1209669">
                  <a:extLst>
                    <a:ext uri="{9D8B030D-6E8A-4147-A177-3AD203B41FA5}">
                      <a16:colId xmlns:a16="http://schemas.microsoft.com/office/drawing/2014/main" val="3253774835"/>
                    </a:ext>
                  </a:extLst>
                </a:gridCol>
                <a:gridCol w="1241689">
                  <a:extLst>
                    <a:ext uri="{9D8B030D-6E8A-4147-A177-3AD203B41FA5}">
                      <a16:colId xmlns:a16="http://schemas.microsoft.com/office/drawing/2014/main" val="1002046809"/>
                    </a:ext>
                  </a:extLst>
                </a:gridCol>
                <a:gridCol w="1124279">
                  <a:extLst>
                    <a:ext uri="{9D8B030D-6E8A-4147-A177-3AD203B41FA5}">
                      <a16:colId xmlns:a16="http://schemas.microsoft.com/office/drawing/2014/main" val="497187202"/>
                    </a:ext>
                  </a:extLst>
                </a:gridCol>
                <a:gridCol w="1241689">
                  <a:extLst>
                    <a:ext uri="{9D8B030D-6E8A-4147-A177-3AD203B41FA5}">
                      <a16:colId xmlns:a16="http://schemas.microsoft.com/office/drawing/2014/main" val="3495912128"/>
                    </a:ext>
                  </a:extLst>
                </a:gridCol>
                <a:gridCol w="1677525">
                  <a:extLst>
                    <a:ext uri="{9D8B030D-6E8A-4147-A177-3AD203B41FA5}">
                      <a16:colId xmlns:a16="http://schemas.microsoft.com/office/drawing/2014/main" val="4143274388"/>
                    </a:ext>
                  </a:extLst>
                </a:gridCol>
                <a:gridCol w="1216783">
                  <a:extLst>
                    <a:ext uri="{9D8B030D-6E8A-4147-A177-3AD203B41FA5}">
                      <a16:colId xmlns:a16="http://schemas.microsoft.com/office/drawing/2014/main" val="3754566778"/>
                    </a:ext>
                  </a:extLst>
                </a:gridCol>
              </a:tblGrid>
              <a:tr h="261871">
                <a:tc>
                  <a:txBody>
                    <a:bodyPr/>
                    <a:lstStyle/>
                    <a:p>
                      <a:pPr algn="just">
                        <a:lnSpc>
                          <a:spcPct val="107000"/>
                        </a:lnSpc>
                        <a:spcAft>
                          <a:spcPts val="800"/>
                        </a:spcAft>
                      </a:pPr>
                      <a:r>
                        <a:rPr lang="es-SV" sz="800" b="1">
                          <a:solidFill>
                            <a:srgbClr val="FFFFFF"/>
                          </a:solidFill>
                          <a:effectLst/>
                          <a:highlight>
                            <a:srgbClr val="0070C0"/>
                          </a:highlight>
                          <a:latin typeface="Arial" panose="020B0604020202020204" pitchFamily="34" charset="0"/>
                          <a:ea typeface="Calibri" panose="020F0502020204030204" pitchFamily="34" charset="0"/>
                          <a:cs typeface="Times New Roman" panose="02020603050405020304" pitchFamily="18" charset="0"/>
                        </a:rPr>
                        <a:t>Tamaño del arreglo</a:t>
                      </a:r>
                      <a:endParaRPr lang="es-SV" sz="800">
                        <a:effectLst/>
                        <a:highlight>
                          <a:srgbClr val="0070C0"/>
                        </a:highligh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just">
                        <a:lnSpc>
                          <a:spcPct val="107000"/>
                        </a:lnSpc>
                        <a:spcAft>
                          <a:spcPts val="800"/>
                        </a:spcAft>
                      </a:pPr>
                      <a:r>
                        <a:rPr lang="es-SV" sz="800" b="1">
                          <a:solidFill>
                            <a:srgbClr val="FFFFFF"/>
                          </a:solidFill>
                          <a:effectLst/>
                          <a:highlight>
                            <a:srgbClr val="0070C0"/>
                          </a:highlight>
                          <a:latin typeface="Arial" panose="020B0604020202020204" pitchFamily="34" charset="0"/>
                          <a:ea typeface="Calibri" panose="020F0502020204030204" pitchFamily="34" charset="0"/>
                          <a:cs typeface="Times New Roman" panose="02020603050405020304" pitchFamily="18" charset="0"/>
                        </a:rPr>
                        <a:t>Secuencial (ns)</a:t>
                      </a:r>
                      <a:endParaRPr lang="es-SV" sz="800">
                        <a:effectLst/>
                        <a:highlight>
                          <a:srgbClr val="0070C0"/>
                        </a:highligh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just">
                        <a:lnSpc>
                          <a:spcPct val="107000"/>
                        </a:lnSpc>
                        <a:spcAft>
                          <a:spcPts val="800"/>
                        </a:spcAft>
                      </a:pPr>
                      <a:r>
                        <a:rPr lang="es-SV" sz="800" b="1" dirty="0">
                          <a:solidFill>
                            <a:srgbClr val="FFFFFF"/>
                          </a:solidFill>
                          <a:effectLst/>
                          <a:highlight>
                            <a:srgbClr val="0070C0"/>
                          </a:highlight>
                          <a:latin typeface="Arial" panose="020B0604020202020204" pitchFamily="34" charset="0"/>
                          <a:ea typeface="Calibri" panose="020F0502020204030204" pitchFamily="34" charset="0"/>
                          <a:cs typeface="Times New Roman" panose="02020603050405020304" pitchFamily="18" charset="0"/>
                        </a:rPr>
                        <a:t>Ordenamiento (</a:t>
                      </a:r>
                      <a:r>
                        <a:rPr lang="es-SV" sz="800" b="1" dirty="0" err="1">
                          <a:solidFill>
                            <a:srgbClr val="FFFFFF"/>
                          </a:solidFill>
                          <a:effectLst/>
                          <a:highlight>
                            <a:srgbClr val="0070C0"/>
                          </a:highlight>
                          <a:latin typeface="Arial" panose="020B0604020202020204" pitchFamily="34" charset="0"/>
                          <a:ea typeface="Calibri" panose="020F0502020204030204" pitchFamily="34" charset="0"/>
                          <a:cs typeface="Times New Roman" panose="02020603050405020304" pitchFamily="18" charset="0"/>
                        </a:rPr>
                        <a:t>ns</a:t>
                      </a:r>
                      <a:r>
                        <a:rPr lang="es-SV" sz="800" b="1" dirty="0">
                          <a:solidFill>
                            <a:srgbClr val="FFFFFF"/>
                          </a:solidFill>
                          <a:effectLst/>
                          <a:highlight>
                            <a:srgbClr val="0070C0"/>
                          </a:highlight>
                          <a:latin typeface="Arial" panose="020B0604020202020204" pitchFamily="34" charset="0"/>
                          <a:ea typeface="Calibri" panose="020F0502020204030204" pitchFamily="34" charset="0"/>
                          <a:cs typeface="Times New Roman" panose="02020603050405020304" pitchFamily="18" charset="0"/>
                        </a:rPr>
                        <a:t>)</a:t>
                      </a:r>
                      <a:endParaRPr lang="es-SV" sz="800" dirty="0">
                        <a:effectLst/>
                        <a:highlight>
                          <a:srgbClr val="0070C0"/>
                        </a:highligh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just">
                        <a:lnSpc>
                          <a:spcPct val="107000"/>
                        </a:lnSpc>
                        <a:spcAft>
                          <a:spcPts val="800"/>
                        </a:spcAft>
                      </a:pPr>
                      <a:r>
                        <a:rPr lang="es-SV" sz="800" b="1" dirty="0">
                          <a:solidFill>
                            <a:srgbClr val="FFFFFF"/>
                          </a:solidFill>
                          <a:effectLst/>
                          <a:highlight>
                            <a:srgbClr val="0070C0"/>
                          </a:highlight>
                          <a:latin typeface="Arial" panose="020B0604020202020204" pitchFamily="34" charset="0"/>
                          <a:ea typeface="Calibri" panose="020F0502020204030204" pitchFamily="34" charset="0"/>
                          <a:cs typeface="Times New Roman" panose="02020603050405020304" pitchFamily="18" charset="0"/>
                        </a:rPr>
                        <a:t>Binaria (</a:t>
                      </a:r>
                      <a:r>
                        <a:rPr lang="es-SV" sz="800" b="1" dirty="0" err="1">
                          <a:solidFill>
                            <a:srgbClr val="FFFFFF"/>
                          </a:solidFill>
                          <a:effectLst/>
                          <a:highlight>
                            <a:srgbClr val="0070C0"/>
                          </a:highlight>
                          <a:latin typeface="Arial" panose="020B0604020202020204" pitchFamily="34" charset="0"/>
                          <a:ea typeface="Calibri" panose="020F0502020204030204" pitchFamily="34" charset="0"/>
                          <a:cs typeface="Times New Roman" panose="02020603050405020304" pitchFamily="18" charset="0"/>
                        </a:rPr>
                        <a:t>ns</a:t>
                      </a:r>
                      <a:r>
                        <a:rPr lang="es-SV" sz="800" b="1" dirty="0">
                          <a:solidFill>
                            <a:srgbClr val="FFFFFF"/>
                          </a:solidFill>
                          <a:effectLst/>
                          <a:highlight>
                            <a:srgbClr val="0070C0"/>
                          </a:highlight>
                          <a:latin typeface="Arial" panose="020B0604020202020204" pitchFamily="34" charset="0"/>
                          <a:ea typeface="Calibri" panose="020F0502020204030204" pitchFamily="34" charset="0"/>
                          <a:cs typeface="Times New Roman" panose="02020603050405020304" pitchFamily="18" charset="0"/>
                        </a:rPr>
                        <a:t>)</a:t>
                      </a:r>
                      <a:endParaRPr lang="es-SV" sz="800" dirty="0">
                        <a:effectLst/>
                        <a:highlight>
                          <a:srgbClr val="0070C0"/>
                        </a:highligh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just">
                        <a:lnSpc>
                          <a:spcPct val="107000"/>
                        </a:lnSpc>
                        <a:spcAft>
                          <a:spcPts val="800"/>
                        </a:spcAft>
                      </a:pPr>
                      <a:r>
                        <a:rPr lang="es-SV" sz="800" b="1">
                          <a:solidFill>
                            <a:srgbClr val="FFFFFF"/>
                          </a:solidFill>
                          <a:effectLst/>
                          <a:highlight>
                            <a:srgbClr val="0070C0"/>
                          </a:highlight>
                          <a:latin typeface="Arial" panose="020B0604020202020204" pitchFamily="34" charset="0"/>
                          <a:ea typeface="Calibri" panose="020F0502020204030204" pitchFamily="34" charset="0"/>
                          <a:cs typeface="Times New Roman" panose="02020603050405020304" pitchFamily="18" charset="0"/>
                        </a:rPr>
                        <a:t>Total, binaria (ns)</a:t>
                      </a:r>
                      <a:endParaRPr lang="es-SV" sz="800">
                        <a:effectLst/>
                        <a:highlight>
                          <a:srgbClr val="0070C0"/>
                        </a:highligh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just">
                        <a:lnSpc>
                          <a:spcPct val="107000"/>
                        </a:lnSpc>
                        <a:spcAft>
                          <a:spcPts val="800"/>
                        </a:spcAft>
                      </a:pPr>
                      <a:r>
                        <a:rPr lang="es-SV" sz="800" b="1">
                          <a:solidFill>
                            <a:srgbClr val="FFFFFF"/>
                          </a:solidFill>
                          <a:effectLst/>
                          <a:highlight>
                            <a:srgbClr val="0070C0"/>
                          </a:highlight>
                          <a:latin typeface="Arial" panose="020B0604020202020204" pitchFamily="34" charset="0"/>
                          <a:ea typeface="Calibri" panose="020F0502020204030204" pitchFamily="34" charset="0"/>
                          <a:cs typeface="Times New Roman" panose="02020603050405020304" pitchFamily="18" charset="0"/>
                        </a:rPr>
                        <a:t>Mejor tiempo</a:t>
                      </a:r>
                      <a:endParaRPr lang="es-SV" sz="800">
                        <a:effectLst/>
                        <a:highlight>
                          <a:srgbClr val="0070C0"/>
                        </a:highligh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just">
                        <a:lnSpc>
                          <a:spcPct val="107000"/>
                        </a:lnSpc>
                        <a:spcAft>
                          <a:spcPts val="800"/>
                        </a:spcAft>
                      </a:pPr>
                      <a:r>
                        <a:rPr lang="es-SV" sz="800" b="1">
                          <a:solidFill>
                            <a:srgbClr val="FFFFFF"/>
                          </a:solidFill>
                          <a:effectLst/>
                          <a:highlight>
                            <a:srgbClr val="0070C0"/>
                          </a:highlight>
                          <a:latin typeface="Arial" panose="020B0604020202020204" pitchFamily="34" charset="0"/>
                          <a:ea typeface="Calibri" panose="020F0502020204030204" pitchFamily="34" charset="0"/>
                          <a:cs typeface="Times New Roman" panose="02020603050405020304" pitchFamily="18" charset="0"/>
                        </a:rPr>
                        <a:t>Peor tiempo</a:t>
                      </a:r>
                      <a:endParaRPr lang="es-SV" sz="800">
                        <a:effectLst/>
                        <a:highlight>
                          <a:srgbClr val="0070C0"/>
                        </a:highligh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252703717"/>
                  </a:ext>
                </a:extLst>
              </a:tr>
              <a:tr h="127558">
                <a:tc>
                  <a:txBody>
                    <a:bodyPr/>
                    <a:lstStyle/>
                    <a:p>
                      <a:pPr algn="just">
                        <a:lnSpc>
                          <a:spcPct val="107000"/>
                        </a:lnSpc>
                        <a:spcAft>
                          <a:spcPts val="800"/>
                        </a:spcAft>
                      </a:pPr>
                      <a:r>
                        <a:rPr lang="es-SV" sz="800" b="1">
                          <a:effectLst/>
                          <a:latin typeface="Arial" panose="020B0604020202020204" pitchFamily="34" charset="0"/>
                          <a:ea typeface="Calibri" panose="020F0502020204030204" pitchFamily="34" charset="0"/>
                          <a:cs typeface="Times New Roman" panose="02020603050405020304" pitchFamily="18" charset="0"/>
                        </a:rPr>
                        <a:t>10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2326200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2366500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4400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2370900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SECUENCIAL</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BINARIA</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78787375"/>
                  </a:ext>
                </a:extLst>
              </a:tr>
              <a:tr h="127558">
                <a:tc>
                  <a:txBody>
                    <a:bodyPr/>
                    <a:lstStyle/>
                    <a:p>
                      <a:pPr algn="just">
                        <a:lnSpc>
                          <a:spcPct val="107000"/>
                        </a:lnSpc>
                        <a:spcAft>
                          <a:spcPts val="800"/>
                        </a:spcAft>
                      </a:pPr>
                      <a:r>
                        <a:rPr lang="es-SV" sz="800" b="1">
                          <a:effectLst/>
                          <a:latin typeface="Arial" panose="020B0604020202020204" pitchFamily="34" charset="0"/>
                          <a:ea typeface="Calibri" panose="020F0502020204030204" pitchFamily="34" charset="0"/>
                          <a:cs typeface="Times New Roman" panose="02020603050405020304" pitchFamily="18" charset="0"/>
                        </a:rPr>
                        <a:t>20010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577800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12660300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2500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12662800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SECUENCIAL</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BINARIA</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43754566"/>
                  </a:ext>
                </a:extLst>
              </a:tr>
              <a:tr h="127558">
                <a:tc>
                  <a:txBody>
                    <a:bodyPr/>
                    <a:lstStyle/>
                    <a:p>
                      <a:pPr algn="just">
                        <a:lnSpc>
                          <a:spcPct val="107000"/>
                        </a:lnSpc>
                        <a:spcAft>
                          <a:spcPts val="800"/>
                        </a:spcAft>
                      </a:pPr>
                      <a:r>
                        <a:rPr lang="es-SV" sz="800" b="1">
                          <a:effectLst/>
                          <a:latin typeface="Arial" panose="020B0604020202020204" pitchFamily="34" charset="0"/>
                          <a:ea typeface="Calibri" panose="020F0502020204030204" pitchFamily="34" charset="0"/>
                          <a:cs typeface="Times New Roman" panose="02020603050405020304" pitchFamily="18" charset="0"/>
                        </a:rPr>
                        <a:t>40010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895900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8314600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3100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8317700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SECUENCIAL</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BINARIA</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5468971"/>
                  </a:ext>
                </a:extLst>
              </a:tr>
              <a:tr h="127558">
                <a:tc>
                  <a:txBody>
                    <a:bodyPr/>
                    <a:lstStyle/>
                    <a:p>
                      <a:pPr algn="just">
                        <a:lnSpc>
                          <a:spcPct val="107000"/>
                        </a:lnSpc>
                        <a:spcAft>
                          <a:spcPts val="800"/>
                        </a:spcAft>
                      </a:pPr>
                      <a:r>
                        <a:rPr lang="es-SV" sz="800" b="1">
                          <a:effectLst/>
                          <a:latin typeface="Arial" panose="020B0604020202020204" pitchFamily="34" charset="0"/>
                          <a:ea typeface="Calibri" panose="020F0502020204030204" pitchFamily="34" charset="0"/>
                          <a:cs typeface="Times New Roman" panose="02020603050405020304" pitchFamily="18" charset="0"/>
                        </a:rPr>
                        <a:t>60010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438500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8126100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1300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8127400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SECUENCIAL</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BINARIA</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42949161"/>
                  </a:ext>
                </a:extLst>
              </a:tr>
              <a:tr h="127558">
                <a:tc>
                  <a:txBody>
                    <a:bodyPr/>
                    <a:lstStyle/>
                    <a:p>
                      <a:pPr algn="just">
                        <a:lnSpc>
                          <a:spcPct val="107000"/>
                        </a:lnSpc>
                        <a:spcAft>
                          <a:spcPts val="800"/>
                        </a:spcAft>
                      </a:pPr>
                      <a:r>
                        <a:rPr lang="es-SV" sz="800" b="1">
                          <a:effectLst/>
                          <a:latin typeface="Arial" panose="020B0604020202020204" pitchFamily="34" charset="0"/>
                          <a:ea typeface="Calibri" panose="020F0502020204030204" pitchFamily="34" charset="0"/>
                          <a:cs typeface="Times New Roman" panose="02020603050405020304" pitchFamily="18" charset="0"/>
                        </a:rPr>
                        <a:t>80010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233700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7497700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1800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7499500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SECUENCIAL</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BINARIA</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12546808"/>
                  </a:ext>
                </a:extLst>
              </a:tr>
              <a:tr h="127558">
                <a:tc>
                  <a:txBody>
                    <a:bodyPr/>
                    <a:lstStyle/>
                    <a:p>
                      <a:pPr algn="just">
                        <a:lnSpc>
                          <a:spcPct val="107000"/>
                        </a:lnSpc>
                        <a:spcAft>
                          <a:spcPts val="800"/>
                        </a:spcAft>
                      </a:pPr>
                      <a:r>
                        <a:rPr lang="es-SV" sz="800" b="1">
                          <a:effectLst/>
                          <a:latin typeface="Arial" panose="020B0604020202020204" pitchFamily="34" charset="0"/>
                          <a:ea typeface="Calibri" panose="020F0502020204030204" pitchFamily="34" charset="0"/>
                          <a:cs typeface="Times New Roman" panose="02020603050405020304" pitchFamily="18" charset="0"/>
                        </a:rPr>
                        <a:t>100010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70600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8447900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1900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8449800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SECUENCIAL</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BINARIA</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28640270"/>
                  </a:ext>
                </a:extLst>
              </a:tr>
              <a:tr h="127558">
                <a:tc>
                  <a:txBody>
                    <a:bodyPr/>
                    <a:lstStyle/>
                    <a:p>
                      <a:pPr algn="just">
                        <a:lnSpc>
                          <a:spcPct val="107000"/>
                        </a:lnSpc>
                        <a:spcAft>
                          <a:spcPts val="800"/>
                        </a:spcAft>
                      </a:pPr>
                      <a:r>
                        <a:rPr lang="es-SV" sz="800" b="1">
                          <a:effectLst/>
                          <a:latin typeface="Arial" panose="020B0604020202020204" pitchFamily="34" charset="0"/>
                          <a:ea typeface="Calibri" panose="020F0502020204030204" pitchFamily="34" charset="0"/>
                          <a:cs typeface="Times New Roman" panose="02020603050405020304" pitchFamily="18" charset="0"/>
                        </a:rPr>
                        <a:t>120010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44400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10632900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1600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10634500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SECUENCIAL</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BINARIA</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6750504"/>
                  </a:ext>
                </a:extLst>
              </a:tr>
              <a:tr h="127558">
                <a:tc>
                  <a:txBody>
                    <a:bodyPr/>
                    <a:lstStyle/>
                    <a:p>
                      <a:pPr algn="just">
                        <a:lnSpc>
                          <a:spcPct val="107000"/>
                        </a:lnSpc>
                        <a:spcAft>
                          <a:spcPts val="800"/>
                        </a:spcAft>
                      </a:pPr>
                      <a:r>
                        <a:rPr lang="es-SV" sz="800" b="1">
                          <a:effectLst/>
                          <a:latin typeface="Arial" panose="020B0604020202020204" pitchFamily="34" charset="0"/>
                          <a:ea typeface="Calibri" panose="020F0502020204030204" pitchFamily="34" charset="0"/>
                          <a:cs typeface="Times New Roman" panose="02020603050405020304" pitchFamily="18" charset="0"/>
                        </a:rPr>
                        <a:t>140010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67700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8832900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1400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8834300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SECUENCIAL</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BINARIA</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09934539"/>
                  </a:ext>
                </a:extLst>
              </a:tr>
              <a:tr h="127558">
                <a:tc>
                  <a:txBody>
                    <a:bodyPr/>
                    <a:lstStyle/>
                    <a:p>
                      <a:pPr algn="just">
                        <a:lnSpc>
                          <a:spcPct val="107000"/>
                        </a:lnSpc>
                        <a:spcAft>
                          <a:spcPts val="800"/>
                        </a:spcAft>
                      </a:pPr>
                      <a:r>
                        <a:rPr lang="es-SV" sz="800" b="1">
                          <a:effectLst/>
                          <a:latin typeface="Arial" panose="020B0604020202020204" pitchFamily="34" charset="0"/>
                          <a:ea typeface="Calibri" panose="020F0502020204030204" pitchFamily="34" charset="0"/>
                          <a:cs typeface="Times New Roman" panose="02020603050405020304" pitchFamily="18" charset="0"/>
                        </a:rPr>
                        <a:t>160010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31400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9935500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1100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9936600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SECUENCIAL</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BINARIA</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94235061"/>
                  </a:ext>
                </a:extLst>
              </a:tr>
              <a:tr h="127558">
                <a:tc>
                  <a:txBody>
                    <a:bodyPr/>
                    <a:lstStyle/>
                    <a:p>
                      <a:pPr algn="just">
                        <a:lnSpc>
                          <a:spcPct val="107000"/>
                        </a:lnSpc>
                        <a:spcAft>
                          <a:spcPts val="800"/>
                        </a:spcAft>
                      </a:pPr>
                      <a:r>
                        <a:rPr lang="es-SV" sz="800" b="1">
                          <a:effectLst/>
                          <a:latin typeface="Arial" panose="020B0604020202020204" pitchFamily="34" charset="0"/>
                          <a:ea typeface="Calibri" panose="020F0502020204030204" pitchFamily="34" charset="0"/>
                          <a:cs typeface="Times New Roman" panose="02020603050405020304" pitchFamily="18" charset="0"/>
                        </a:rPr>
                        <a:t>180010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34900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11200200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1100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11201300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SECUENCIAL</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BINARIA</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4024328"/>
                  </a:ext>
                </a:extLst>
              </a:tr>
              <a:tr h="127558">
                <a:tc>
                  <a:txBody>
                    <a:bodyPr/>
                    <a:lstStyle/>
                    <a:p>
                      <a:pPr algn="just">
                        <a:lnSpc>
                          <a:spcPct val="107000"/>
                        </a:lnSpc>
                        <a:spcAft>
                          <a:spcPts val="800"/>
                        </a:spcAft>
                      </a:pPr>
                      <a:r>
                        <a:rPr lang="es-SV" sz="800" b="1">
                          <a:effectLst/>
                          <a:latin typeface="Arial" panose="020B0604020202020204" pitchFamily="34" charset="0"/>
                          <a:ea typeface="Calibri" panose="020F0502020204030204" pitchFamily="34" charset="0"/>
                          <a:cs typeface="Times New Roman" panose="02020603050405020304" pitchFamily="18" charset="0"/>
                        </a:rPr>
                        <a:t>200010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185500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13322000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1600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13323600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SECUENCIAL</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BINARIA</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89860602"/>
                  </a:ext>
                </a:extLst>
              </a:tr>
              <a:tr h="127558">
                <a:tc>
                  <a:txBody>
                    <a:bodyPr/>
                    <a:lstStyle/>
                    <a:p>
                      <a:pPr algn="just">
                        <a:lnSpc>
                          <a:spcPct val="107000"/>
                        </a:lnSpc>
                        <a:spcAft>
                          <a:spcPts val="800"/>
                        </a:spcAft>
                      </a:pPr>
                      <a:r>
                        <a:rPr lang="es-SV" sz="800" b="1">
                          <a:effectLst/>
                          <a:latin typeface="Arial" panose="020B0604020202020204" pitchFamily="34" charset="0"/>
                          <a:ea typeface="Calibri" panose="020F0502020204030204" pitchFamily="34" charset="0"/>
                          <a:cs typeface="Times New Roman" panose="02020603050405020304" pitchFamily="18" charset="0"/>
                        </a:rPr>
                        <a:t>220010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66000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13911400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1600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13913000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SECUENCIAL</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BINARIA</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01771805"/>
                  </a:ext>
                </a:extLst>
              </a:tr>
              <a:tr h="127558">
                <a:tc>
                  <a:txBody>
                    <a:bodyPr/>
                    <a:lstStyle/>
                    <a:p>
                      <a:pPr algn="just">
                        <a:lnSpc>
                          <a:spcPct val="107000"/>
                        </a:lnSpc>
                        <a:spcAft>
                          <a:spcPts val="800"/>
                        </a:spcAft>
                      </a:pPr>
                      <a:r>
                        <a:rPr lang="es-SV" sz="800" b="1">
                          <a:effectLst/>
                          <a:latin typeface="Arial" panose="020B0604020202020204" pitchFamily="34" charset="0"/>
                          <a:ea typeface="Calibri" panose="020F0502020204030204" pitchFamily="34" charset="0"/>
                          <a:cs typeface="Times New Roman" panose="02020603050405020304" pitchFamily="18" charset="0"/>
                        </a:rPr>
                        <a:t>240010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44400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15787700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1300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15789000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SECUENCIAL</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BINARIA</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50426680"/>
                  </a:ext>
                </a:extLst>
              </a:tr>
              <a:tr h="127558">
                <a:tc>
                  <a:txBody>
                    <a:bodyPr/>
                    <a:lstStyle/>
                    <a:p>
                      <a:pPr algn="just">
                        <a:lnSpc>
                          <a:spcPct val="107000"/>
                        </a:lnSpc>
                        <a:spcAft>
                          <a:spcPts val="800"/>
                        </a:spcAft>
                      </a:pPr>
                      <a:r>
                        <a:rPr lang="es-SV" sz="800" b="1">
                          <a:effectLst/>
                          <a:latin typeface="Arial" panose="020B0604020202020204" pitchFamily="34" charset="0"/>
                          <a:ea typeface="Calibri" panose="020F0502020204030204" pitchFamily="34" charset="0"/>
                          <a:cs typeface="Times New Roman" panose="02020603050405020304" pitchFamily="18" charset="0"/>
                        </a:rPr>
                        <a:t>260010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113300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16456500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2200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16458700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SECUENCIAL</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BINARIA</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05099216"/>
                  </a:ext>
                </a:extLst>
              </a:tr>
              <a:tr h="127558">
                <a:tc>
                  <a:txBody>
                    <a:bodyPr/>
                    <a:lstStyle/>
                    <a:p>
                      <a:pPr algn="just">
                        <a:lnSpc>
                          <a:spcPct val="107000"/>
                        </a:lnSpc>
                        <a:spcAft>
                          <a:spcPts val="800"/>
                        </a:spcAft>
                      </a:pPr>
                      <a:r>
                        <a:rPr lang="es-SV" sz="800" b="1">
                          <a:effectLst/>
                          <a:latin typeface="Arial" panose="020B0604020202020204" pitchFamily="34" charset="0"/>
                          <a:ea typeface="Calibri" panose="020F0502020204030204" pitchFamily="34" charset="0"/>
                          <a:cs typeface="Times New Roman" panose="02020603050405020304" pitchFamily="18" charset="0"/>
                        </a:rPr>
                        <a:t>280010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143900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16932200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2100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16934300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SECUENCIAL</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BINARIA</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10143201"/>
                  </a:ext>
                </a:extLst>
              </a:tr>
              <a:tr h="127558">
                <a:tc>
                  <a:txBody>
                    <a:bodyPr/>
                    <a:lstStyle/>
                    <a:p>
                      <a:pPr algn="just">
                        <a:lnSpc>
                          <a:spcPct val="107000"/>
                        </a:lnSpc>
                        <a:spcAft>
                          <a:spcPts val="800"/>
                        </a:spcAft>
                      </a:pPr>
                      <a:r>
                        <a:rPr lang="es-SV" sz="800" b="1">
                          <a:effectLst/>
                          <a:latin typeface="Arial" panose="020B0604020202020204" pitchFamily="34" charset="0"/>
                          <a:ea typeface="Calibri" panose="020F0502020204030204" pitchFamily="34" charset="0"/>
                          <a:cs typeface="Times New Roman" panose="02020603050405020304" pitchFamily="18" charset="0"/>
                        </a:rPr>
                        <a:t>300010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56400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17808400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1100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17809500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SECUENCIAL</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BINARIA</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06899234"/>
                  </a:ext>
                </a:extLst>
              </a:tr>
              <a:tr h="127558">
                <a:tc>
                  <a:txBody>
                    <a:bodyPr/>
                    <a:lstStyle/>
                    <a:p>
                      <a:pPr algn="just">
                        <a:lnSpc>
                          <a:spcPct val="107000"/>
                        </a:lnSpc>
                        <a:spcAft>
                          <a:spcPts val="800"/>
                        </a:spcAft>
                      </a:pPr>
                      <a:r>
                        <a:rPr lang="es-SV" sz="800" b="1">
                          <a:effectLst/>
                          <a:latin typeface="Arial" panose="020B0604020202020204" pitchFamily="34" charset="0"/>
                          <a:ea typeface="Calibri" panose="020F0502020204030204" pitchFamily="34" charset="0"/>
                          <a:cs typeface="Times New Roman" panose="02020603050405020304" pitchFamily="18" charset="0"/>
                        </a:rPr>
                        <a:t>320010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76100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19331300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1800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19333100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SECUENCIAL</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BINARIA</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59004783"/>
                  </a:ext>
                </a:extLst>
              </a:tr>
              <a:tr h="127558">
                <a:tc>
                  <a:txBody>
                    <a:bodyPr/>
                    <a:lstStyle/>
                    <a:p>
                      <a:pPr algn="just">
                        <a:lnSpc>
                          <a:spcPct val="107000"/>
                        </a:lnSpc>
                        <a:spcAft>
                          <a:spcPts val="800"/>
                        </a:spcAft>
                      </a:pPr>
                      <a:r>
                        <a:rPr lang="es-SV" sz="800" b="1">
                          <a:effectLst/>
                          <a:latin typeface="Arial" panose="020B0604020202020204" pitchFamily="34" charset="0"/>
                          <a:ea typeface="Calibri" panose="020F0502020204030204" pitchFamily="34" charset="0"/>
                          <a:cs typeface="Times New Roman" panose="02020603050405020304" pitchFamily="18" charset="0"/>
                        </a:rPr>
                        <a:t>340010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65200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21218200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4000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21222200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SECUENCIAL</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BINARIA</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82611518"/>
                  </a:ext>
                </a:extLst>
              </a:tr>
              <a:tr h="127558">
                <a:tc>
                  <a:txBody>
                    <a:bodyPr/>
                    <a:lstStyle/>
                    <a:p>
                      <a:pPr algn="just">
                        <a:lnSpc>
                          <a:spcPct val="107000"/>
                        </a:lnSpc>
                        <a:spcAft>
                          <a:spcPts val="800"/>
                        </a:spcAft>
                      </a:pPr>
                      <a:r>
                        <a:rPr lang="es-SV" sz="800" b="1">
                          <a:effectLst/>
                          <a:latin typeface="Arial" panose="020B0604020202020204" pitchFamily="34" charset="0"/>
                          <a:ea typeface="Calibri" panose="020F0502020204030204" pitchFamily="34" charset="0"/>
                          <a:cs typeface="Times New Roman" panose="02020603050405020304" pitchFamily="18" charset="0"/>
                        </a:rPr>
                        <a:t>360010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104300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21865600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1300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21866900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SECUENCIAL</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BINARIA</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44040510"/>
                  </a:ext>
                </a:extLst>
              </a:tr>
              <a:tr h="127558">
                <a:tc>
                  <a:txBody>
                    <a:bodyPr/>
                    <a:lstStyle/>
                    <a:p>
                      <a:pPr algn="just">
                        <a:lnSpc>
                          <a:spcPct val="107000"/>
                        </a:lnSpc>
                        <a:spcAft>
                          <a:spcPts val="800"/>
                        </a:spcAft>
                      </a:pPr>
                      <a:r>
                        <a:rPr lang="es-SV" sz="800" b="1">
                          <a:effectLst/>
                          <a:latin typeface="Arial" panose="020B0604020202020204" pitchFamily="34" charset="0"/>
                          <a:ea typeface="Calibri" panose="020F0502020204030204" pitchFamily="34" charset="0"/>
                          <a:cs typeface="Times New Roman" panose="02020603050405020304" pitchFamily="18" charset="0"/>
                        </a:rPr>
                        <a:t>380010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74800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23491800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2300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23494100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SECUENCIAL</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BINARIA</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48147108"/>
                  </a:ext>
                </a:extLst>
              </a:tr>
              <a:tr h="127558">
                <a:tc>
                  <a:txBody>
                    <a:bodyPr/>
                    <a:lstStyle/>
                    <a:p>
                      <a:pPr algn="just">
                        <a:lnSpc>
                          <a:spcPct val="107000"/>
                        </a:lnSpc>
                        <a:spcAft>
                          <a:spcPts val="800"/>
                        </a:spcAft>
                      </a:pPr>
                      <a:r>
                        <a:rPr lang="es-SV" sz="800" b="1">
                          <a:effectLst/>
                          <a:latin typeface="Arial" panose="020B0604020202020204" pitchFamily="34" charset="0"/>
                          <a:ea typeface="Calibri" panose="020F0502020204030204" pitchFamily="34" charset="0"/>
                          <a:cs typeface="Times New Roman" panose="02020603050405020304" pitchFamily="18" charset="0"/>
                        </a:rPr>
                        <a:t>400010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82100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27156200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2200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27158400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SECUENCIAL</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BINARIA</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29790409"/>
                  </a:ext>
                </a:extLst>
              </a:tr>
              <a:tr h="127558">
                <a:tc>
                  <a:txBody>
                    <a:bodyPr/>
                    <a:lstStyle/>
                    <a:p>
                      <a:pPr algn="just">
                        <a:lnSpc>
                          <a:spcPct val="107000"/>
                        </a:lnSpc>
                        <a:spcAft>
                          <a:spcPts val="800"/>
                        </a:spcAft>
                      </a:pPr>
                      <a:r>
                        <a:rPr lang="es-SV" sz="800" b="1">
                          <a:effectLst/>
                          <a:latin typeface="Arial" panose="020B0604020202020204" pitchFamily="34" charset="0"/>
                          <a:ea typeface="Calibri" panose="020F0502020204030204" pitchFamily="34" charset="0"/>
                          <a:cs typeface="Times New Roman" panose="02020603050405020304" pitchFamily="18" charset="0"/>
                        </a:rPr>
                        <a:t>420010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173000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26348700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2000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26350700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SECUENCIAL</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BINARIA</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33243930"/>
                  </a:ext>
                </a:extLst>
              </a:tr>
              <a:tr h="127558">
                <a:tc>
                  <a:txBody>
                    <a:bodyPr/>
                    <a:lstStyle/>
                    <a:p>
                      <a:pPr algn="just">
                        <a:lnSpc>
                          <a:spcPct val="107000"/>
                        </a:lnSpc>
                        <a:spcAft>
                          <a:spcPts val="800"/>
                        </a:spcAft>
                      </a:pPr>
                      <a:r>
                        <a:rPr lang="es-SV" sz="800" b="1">
                          <a:effectLst/>
                          <a:latin typeface="Arial" panose="020B0604020202020204" pitchFamily="34" charset="0"/>
                          <a:ea typeface="Calibri" panose="020F0502020204030204" pitchFamily="34" charset="0"/>
                          <a:cs typeface="Times New Roman" panose="02020603050405020304" pitchFamily="18" charset="0"/>
                        </a:rPr>
                        <a:t>440010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90500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27665700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1700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27667400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SECUENCIAL</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BINARIA</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25145849"/>
                  </a:ext>
                </a:extLst>
              </a:tr>
              <a:tr h="127558">
                <a:tc>
                  <a:txBody>
                    <a:bodyPr/>
                    <a:lstStyle/>
                    <a:p>
                      <a:pPr algn="just">
                        <a:lnSpc>
                          <a:spcPct val="107000"/>
                        </a:lnSpc>
                        <a:spcAft>
                          <a:spcPts val="800"/>
                        </a:spcAft>
                      </a:pPr>
                      <a:r>
                        <a:rPr lang="es-SV" sz="800" b="1">
                          <a:effectLst/>
                          <a:latin typeface="Arial" panose="020B0604020202020204" pitchFamily="34" charset="0"/>
                          <a:ea typeface="Calibri" panose="020F0502020204030204" pitchFamily="34" charset="0"/>
                          <a:cs typeface="Times New Roman" panose="02020603050405020304" pitchFamily="18" charset="0"/>
                        </a:rPr>
                        <a:t>460010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119600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29966000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1900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29967900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SECUENCIAL</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BINARIA</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49199991"/>
                  </a:ext>
                </a:extLst>
              </a:tr>
              <a:tr h="127558">
                <a:tc>
                  <a:txBody>
                    <a:bodyPr/>
                    <a:lstStyle/>
                    <a:p>
                      <a:pPr algn="just">
                        <a:lnSpc>
                          <a:spcPct val="107000"/>
                        </a:lnSpc>
                        <a:spcAft>
                          <a:spcPts val="800"/>
                        </a:spcAft>
                      </a:pPr>
                      <a:r>
                        <a:rPr lang="es-SV" sz="800" b="1">
                          <a:effectLst/>
                          <a:latin typeface="Arial" panose="020B0604020202020204" pitchFamily="34" charset="0"/>
                          <a:ea typeface="Calibri" panose="020F0502020204030204" pitchFamily="34" charset="0"/>
                          <a:cs typeface="Times New Roman" panose="02020603050405020304" pitchFamily="18" charset="0"/>
                        </a:rPr>
                        <a:t>480010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149800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29782000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5400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29787400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SECUENCIAL</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BINARIA</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43531217"/>
                  </a:ext>
                </a:extLst>
              </a:tr>
              <a:tr h="127558">
                <a:tc>
                  <a:txBody>
                    <a:bodyPr/>
                    <a:lstStyle/>
                    <a:p>
                      <a:pPr algn="just">
                        <a:lnSpc>
                          <a:spcPct val="107000"/>
                        </a:lnSpc>
                        <a:spcAft>
                          <a:spcPts val="800"/>
                        </a:spcAft>
                      </a:pPr>
                      <a:r>
                        <a:rPr lang="es-SV" sz="800" b="1">
                          <a:effectLst/>
                          <a:latin typeface="Arial" panose="020B0604020202020204" pitchFamily="34" charset="0"/>
                          <a:ea typeface="Calibri" panose="020F0502020204030204" pitchFamily="34" charset="0"/>
                          <a:cs typeface="Times New Roman" panose="02020603050405020304" pitchFamily="18" charset="0"/>
                        </a:rPr>
                        <a:t>500010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111900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31567100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2100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31569200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SECUENCIAL</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BINARIA</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08722937"/>
                  </a:ext>
                </a:extLst>
              </a:tr>
              <a:tr h="127558">
                <a:tc>
                  <a:txBody>
                    <a:bodyPr/>
                    <a:lstStyle/>
                    <a:p>
                      <a:pPr algn="just">
                        <a:lnSpc>
                          <a:spcPct val="107000"/>
                        </a:lnSpc>
                        <a:spcAft>
                          <a:spcPts val="800"/>
                        </a:spcAft>
                      </a:pPr>
                      <a:r>
                        <a:rPr lang="es-SV" sz="800" b="1">
                          <a:effectLst/>
                          <a:latin typeface="Arial" panose="020B0604020202020204" pitchFamily="34" charset="0"/>
                          <a:ea typeface="Calibri" panose="020F0502020204030204" pitchFamily="34" charset="0"/>
                          <a:cs typeface="Times New Roman" panose="02020603050405020304" pitchFamily="18" charset="0"/>
                        </a:rPr>
                        <a:t>520010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198400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31811800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3000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31814800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SECUENCIAL</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BINARIA</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16636202"/>
                  </a:ext>
                </a:extLst>
              </a:tr>
              <a:tr h="127558">
                <a:tc>
                  <a:txBody>
                    <a:bodyPr/>
                    <a:lstStyle/>
                    <a:p>
                      <a:pPr algn="just">
                        <a:lnSpc>
                          <a:spcPct val="107000"/>
                        </a:lnSpc>
                        <a:spcAft>
                          <a:spcPts val="800"/>
                        </a:spcAft>
                      </a:pPr>
                      <a:r>
                        <a:rPr lang="es-SV" sz="800" b="1">
                          <a:effectLst/>
                          <a:latin typeface="Arial" panose="020B0604020202020204" pitchFamily="34" charset="0"/>
                          <a:ea typeface="Calibri" panose="020F0502020204030204" pitchFamily="34" charset="0"/>
                          <a:cs typeface="Times New Roman" panose="02020603050405020304" pitchFamily="18" charset="0"/>
                        </a:rPr>
                        <a:t>540010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126100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33301900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1900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33303800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SECUENCIAL</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BINARIA</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36318722"/>
                  </a:ext>
                </a:extLst>
              </a:tr>
              <a:tr h="127558">
                <a:tc>
                  <a:txBody>
                    <a:bodyPr/>
                    <a:lstStyle/>
                    <a:p>
                      <a:pPr algn="just">
                        <a:lnSpc>
                          <a:spcPct val="107000"/>
                        </a:lnSpc>
                        <a:spcAft>
                          <a:spcPts val="800"/>
                        </a:spcAft>
                      </a:pPr>
                      <a:r>
                        <a:rPr lang="es-SV" sz="800" b="1">
                          <a:effectLst/>
                          <a:latin typeface="Arial" panose="020B0604020202020204" pitchFamily="34" charset="0"/>
                          <a:ea typeface="Calibri" panose="020F0502020204030204" pitchFamily="34" charset="0"/>
                          <a:cs typeface="Times New Roman" panose="02020603050405020304" pitchFamily="18" charset="0"/>
                        </a:rPr>
                        <a:t>560010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112200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34478100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2000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34480100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SECUENCIAL</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BINARIA</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17970041"/>
                  </a:ext>
                </a:extLst>
              </a:tr>
              <a:tr h="127558">
                <a:tc>
                  <a:txBody>
                    <a:bodyPr/>
                    <a:lstStyle/>
                    <a:p>
                      <a:pPr algn="just">
                        <a:lnSpc>
                          <a:spcPct val="107000"/>
                        </a:lnSpc>
                        <a:spcAft>
                          <a:spcPts val="800"/>
                        </a:spcAft>
                      </a:pPr>
                      <a:r>
                        <a:rPr lang="es-SV" sz="800" b="1">
                          <a:effectLst/>
                          <a:latin typeface="Arial" panose="020B0604020202020204" pitchFamily="34" charset="0"/>
                          <a:ea typeface="Calibri" panose="020F0502020204030204" pitchFamily="34" charset="0"/>
                          <a:cs typeface="Times New Roman" panose="02020603050405020304" pitchFamily="18" charset="0"/>
                        </a:rPr>
                        <a:t>580010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181700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36664800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3800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36668600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SECUENCIAL</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BINARIA</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68428579"/>
                  </a:ext>
                </a:extLst>
              </a:tr>
              <a:tr h="127558">
                <a:tc>
                  <a:txBody>
                    <a:bodyPr/>
                    <a:lstStyle/>
                    <a:p>
                      <a:pPr algn="just">
                        <a:lnSpc>
                          <a:spcPct val="107000"/>
                        </a:lnSpc>
                        <a:spcAft>
                          <a:spcPts val="800"/>
                        </a:spcAft>
                      </a:pPr>
                      <a:r>
                        <a:rPr lang="es-SV" sz="800" b="1">
                          <a:effectLst/>
                          <a:latin typeface="Arial" panose="020B0604020202020204" pitchFamily="34" charset="0"/>
                          <a:ea typeface="Calibri" panose="020F0502020204030204" pitchFamily="34" charset="0"/>
                          <a:cs typeface="Times New Roman" panose="02020603050405020304" pitchFamily="18" charset="0"/>
                        </a:rPr>
                        <a:t>600010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180800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37548000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2000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37550000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SECUENCIAL</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BINARIA</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81971002"/>
                  </a:ext>
                </a:extLst>
              </a:tr>
              <a:tr h="127558">
                <a:tc>
                  <a:txBody>
                    <a:bodyPr/>
                    <a:lstStyle/>
                    <a:p>
                      <a:pPr algn="just">
                        <a:lnSpc>
                          <a:spcPct val="107000"/>
                        </a:lnSpc>
                        <a:spcAft>
                          <a:spcPts val="800"/>
                        </a:spcAft>
                      </a:pPr>
                      <a:r>
                        <a:rPr lang="es-SV" sz="800" b="1">
                          <a:effectLst/>
                          <a:latin typeface="Arial" panose="020B0604020202020204" pitchFamily="34" charset="0"/>
                          <a:ea typeface="Calibri" panose="020F0502020204030204" pitchFamily="34" charset="0"/>
                          <a:cs typeface="Times New Roman" panose="02020603050405020304" pitchFamily="18" charset="0"/>
                        </a:rPr>
                        <a:t>620010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146600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38568300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2100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38570400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SECUENCIAL</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BINARIA</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1098698"/>
                  </a:ext>
                </a:extLst>
              </a:tr>
              <a:tr h="127558">
                <a:tc>
                  <a:txBody>
                    <a:bodyPr/>
                    <a:lstStyle/>
                    <a:p>
                      <a:pPr algn="just">
                        <a:lnSpc>
                          <a:spcPct val="107000"/>
                        </a:lnSpc>
                        <a:spcAft>
                          <a:spcPts val="800"/>
                        </a:spcAft>
                      </a:pPr>
                      <a:r>
                        <a:rPr lang="es-SV" sz="800" b="1">
                          <a:effectLst/>
                          <a:latin typeface="Arial" panose="020B0604020202020204" pitchFamily="34" charset="0"/>
                          <a:ea typeface="Calibri" panose="020F0502020204030204" pitchFamily="34" charset="0"/>
                          <a:cs typeface="Times New Roman" panose="02020603050405020304" pitchFamily="18" charset="0"/>
                        </a:rPr>
                        <a:t>640010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551500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39789500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2200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39791700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SECUENCIAL</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BINARIA</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46557590"/>
                  </a:ext>
                </a:extLst>
              </a:tr>
              <a:tr h="127558">
                <a:tc>
                  <a:txBody>
                    <a:bodyPr/>
                    <a:lstStyle/>
                    <a:p>
                      <a:pPr algn="just">
                        <a:lnSpc>
                          <a:spcPct val="107000"/>
                        </a:lnSpc>
                        <a:spcAft>
                          <a:spcPts val="800"/>
                        </a:spcAft>
                      </a:pPr>
                      <a:r>
                        <a:rPr lang="es-SV" sz="800" b="1">
                          <a:effectLst/>
                          <a:latin typeface="Arial" panose="020B0604020202020204" pitchFamily="34" charset="0"/>
                          <a:ea typeface="Calibri" panose="020F0502020204030204" pitchFamily="34" charset="0"/>
                          <a:cs typeface="Times New Roman" panose="02020603050405020304" pitchFamily="18" charset="0"/>
                        </a:rPr>
                        <a:t>660010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222000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43182300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3200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43185500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SECUENCIAL</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BINARIA</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4397427"/>
                  </a:ext>
                </a:extLst>
              </a:tr>
              <a:tr h="127558">
                <a:tc>
                  <a:txBody>
                    <a:bodyPr/>
                    <a:lstStyle/>
                    <a:p>
                      <a:pPr algn="just">
                        <a:lnSpc>
                          <a:spcPct val="107000"/>
                        </a:lnSpc>
                        <a:spcAft>
                          <a:spcPts val="800"/>
                        </a:spcAft>
                      </a:pPr>
                      <a:r>
                        <a:rPr lang="es-SV" sz="800" b="1">
                          <a:effectLst/>
                          <a:latin typeface="Arial" panose="020B0604020202020204" pitchFamily="34" charset="0"/>
                          <a:ea typeface="Calibri" panose="020F0502020204030204" pitchFamily="34" charset="0"/>
                          <a:cs typeface="Times New Roman" panose="02020603050405020304" pitchFamily="18" charset="0"/>
                        </a:rPr>
                        <a:t>680010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332200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43228900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2900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43231800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SECUENCIAL</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BINARIA</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92202620"/>
                  </a:ext>
                </a:extLst>
              </a:tr>
              <a:tr h="127558">
                <a:tc>
                  <a:txBody>
                    <a:bodyPr/>
                    <a:lstStyle/>
                    <a:p>
                      <a:pPr algn="just">
                        <a:lnSpc>
                          <a:spcPct val="107000"/>
                        </a:lnSpc>
                        <a:spcAft>
                          <a:spcPts val="800"/>
                        </a:spcAft>
                      </a:pPr>
                      <a:r>
                        <a:rPr lang="es-SV" sz="800" b="1">
                          <a:effectLst/>
                          <a:latin typeface="Arial" panose="020B0604020202020204" pitchFamily="34" charset="0"/>
                          <a:ea typeface="Calibri" panose="020F0502020204030204" pitchFamily="34" charset="0"/>
                          <a:cs typeface="Times New Roman" panose="02020603050405020304" pitchFamily="18" charset="0"/>
                        </a:rPr>
                        <a:t>700010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173500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44871000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2600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44873600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SECUENCIAL</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BINARIA</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73036318"/>
                  </a:ext>
                </a:extLst>
              </a:tr>
              <a:tr h="127558">
                <a:tc>
                  <a:txBody>
                    <a:bodyPr/>
                    <a:lstStyle/>
                    <a:p>
                      <a:pPr algn="just">
                        <a:lnSpc>
                          <a:spcPct val="107000"/>
                        </a:lnSpc>
                        <a:spcAft>
                          <a:spcPts val="800"/>
                        </a:spcAft>
                      </a:pPr>
                      <a:r>
                        <a:rPr lang="es-SV" sz="800" b="1">
                          <a:effectLst/>
                          <a:latin typeface="Arial" panose="020B0604020202020204" pitchFamily="34" charset="0"/>
                          <a:ea typeface="Calibri" panose="020F0502020204030204" pitchFamily="34" charset="0"/>
                          <a:cs typeface="Times New Roman" panose="02020603050405020304" pitchFamily="18" charset="0"/>
                        </a:rPr>
                        <a:t>720010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338400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46584100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2500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46586600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SECUENCIAL</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BINARIA</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80085951"/>
                  </a:ext>
                </a:extLst>
              </a:tr>
              <a:tr h="127558">
                <a:tc>
                  <a:txBody>
                    <a:bodyPr/>
                    <a:lstStyle/>
                    <a:p>
                      <a:pPr algn="just">
                        <a:lnSpc>
                          <a:spcPct val="107000"/>
                        </a:lnSpc>
                        <a:spcAft>
                          <a:spcPts val="800"/>
                        </a:spcAft>
                      </a:pPr>
                      <a:r>
                        <a:rPr lang="es-SV" sz="800" b="1">
                          <a:effectLst/>
                          <a:latin typeface="Arial" panose="020B0604020202020204" pitchFamily="34" charset="0"/>
                          <a:ea typeface="Calibri" panose="020F0502020204030204" pitchFamily="34" charset="0"/>
                          <a:cs typeface="Times New Roman" panose="02020603050405020304" pitchFamily="18" charset="0"/>
                        </a:rPr>
                        <a:t>740010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368800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46915700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3800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46919500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SECUENCIAL</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BINARIA</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00407308"/>
                  </a:ext>
                </a:extLst>
              </a:tr>
              <a:tr h="127558">
                <a:tc>
                  <a:txBody>
                    <a:bodyPr/>
                    <a:lstStyle/>
                    <a:p>
                      <a:pPr algn="just">
                        <a:lnSpc>
                          <a:spcPct val="107000"/>
                        </a:lnSpc>
                        <a:spcAft>
                          <a:spcPts val="800"/>
                        </a:spcAft>
                      </a:pPr>
                      <a:r>
                        <a:rPr lang="es-SV" sz="800" b="1">
                          <a:effectLst/>
                          <a:latin typeface="Arial" panose="020B0604020202020204" pitchFamily="34" charset="0"/>
                          <a:ea typeface="Calibri" panose="020F0502020204030204" pitchFamily="34" charset="0"/>
                          <a:cs typeface="Times New Roman" panose="02020603050405020304" pitchFamily="18" charset="0"/>
                        </a:rPr>
                        <a:t>760010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186500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48451300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4000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48455300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SECUENCIAL</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BINARIA</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06002117"/>
                  </a:ext>
                </a:extLst>
              </a:tr>
              <a:tr h="127558">
                <a:tc>
                  <a:txBody>
                    <a:bodyPr/>
                    <a:lstStyle/>
                    <a:p>
                      <a:pPr algn="just">
                        <a:lnSpc>
                          <a:spcPct val="107000"/>
                        </a:lnSpc>
                        <a:spcAft>
                          <a:spcPts val="800"/>
                        </a:spcAft>
                      </a:pPr>
                      <a:r>
                        <a:rPr lang="es-SV" sz="800" b="1">
                          <a:effectLst/>
                          <a:latin typeface="Arial" panose="020B0604020202020204" pitchFamily="34" charset="0"/>
                          <a:ea typeface="Calibri" panose="020F0502020204030204" pitchFamily="34" charset="0"/>
                          <a:cs typeface="Times New Roman" panose="02020603050405020304" pitchFamily="18" charset="0"/>
                        </a:rPr>
                        <a:t>780010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319100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50707300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2200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50709500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SECUENCIAL</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BINARIA</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75273780"/>
                  </a:ext>
                </a:extLst>
              </a:tr>
              <a:tr h="127558">
                <a:tc>
                  <a:txBody>
                    <a:bodyPr/>
                    <a:lstStyle/>
                    <a:p>
                      <a:pPr algn="just">
                        <a:lnSpc>
                          <a:spcPct val="107000"/>
                        </a:lnSpc>
                        <a:spcAft>
                          <a:spcPts val="800"/>
                        </a:spcAft>
                      </a:pPr>
                      <a:r>
                        <a:rPr lang="es-SV" sz="800" b="1">
                          <a:effectLst/>
                          <a:latin typeface="Arial" panose="020B0604020202020204" pitchFamily="34" charset="0"/>
                          <a:ea typeface="Calibri" panose="020F0502020204030204" pitchFamily="34" charset="0"/>
                          <a:cs typeface="Times New Roman" panose="02020603050405020304" pitchFamily="18" charset="0"/>
                        </a:rPr>
                        <a:t>800010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1063500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50946100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2600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50948700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SECUENCIAL</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BINARIA</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29909844"/>
                  </a:ext>
                </a:extLst>
              </a:tr>
              <a:tr h="127558">
                <a:tc>
                  <a:txBody>
                    <a:bodyPr/>
                    <a:lstStyle/>
                    <a:p>
                      <a:pPr algn="just">
                        <a:lnSpc>
                          <a:spcPct val="107000"/>
                        </a:lnSpc>
                        <a:spcAft>
                          <a:spcPts val="800"/>
                        </a:spcAft>
                      </a:pPr>
                      <a:r>
                        <a:rPr lang="es-SV" sz="800" b="1">
                          <a:effectLst/>
                          <a:latin typeface="Arial" panose="020B0604020202020204" pitchFamily="34" charset="0"/>
                          <a:ea typeface="Calibri" panose="020F0502020204030204" pitchFamily="34" charset="0"/>
                          <a:cs typeface="Times New Roman" panose="02020603050405020304" pitchFamily="18" charset="0"/>
                        </a:rPr>
                        <a:t>820010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391600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51741900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2500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51744400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SECUENCIAL</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BINARIA</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61248162"/>
                  </a:ext>
                </a:extLst>
              </a:tr>
              <a:tr h="127558">
                <a:tc>
                  <a:txBody>
                    <a:bodyPr/>
                    <a:lstStyle/>
                    <a:p>
                      <a:pPr algn="just">
                        <a:lnSpc>
                          <a:spcPct val="107000"/>
                        </a:lnSpc>
                        <a:spcAft>
                          <a:spcPts val="800"/>
                        </a:spcAft>
                      </a:pPr>
                      <a:r>
                        <a:rPr lang="es-SV" sz="800" b="1">
                          <a:effectLst/>
                          <a:latin typeface="Arial" panose="020B0604020202020204" pitchFamily="34" charset="0"/>
                          <a:ea typeface="Calibri" panose="020F0502020204030204" pitchFamily="34" charset="0"/>
                          <a:cs typeface="Times New Roman" panose="02020603050405020304" pitchFamily="18" charset="0"/>
                        </a:rPr>
                        <a:t>840010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651100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52958500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2300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52960800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SECUENCIAL</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BINARIA</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63285545"/>
                  </a:ext>
                </a:extLst>
              </a:tr>
              <a:tr h="127558">
                <a:tc>
                  <a:txBody>
                    <a:bodyPr/>
                    <a:lstStyle/>
                    <a:p>
                      <a:pPr algn="just">
                        <a:lnSpc>
                          <a:spcPct val="107000"/>
                        </a:lnSpc>
                        <a:spcAft>
                          <a:spcPts val="800"/>
                        </a:spcAft>
                      </a:pPr>
                      <a:r>
                        <a:rPr lang="es-SV" sz="800" b="1">
                          <a:effectLst/>
                          <a:latin typeface="Arial" panose="020B0604020202020204" pitchFamily="34" charset="0"/>
                          <a:ea typeface="Calibri" panose="020F0502020204030204" pitchFamily="34" charset="0"/>
                          <a:cs typeface="Times New Roman" panose="02020603050405020304" pitchFamily="18" charset="0"/>
                        </a:rPr>
                        <a:t>860010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431800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55402200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2300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55404500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SECUENCIAL</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BINARIA</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22417283"/>
                  </a:ext>
                </a:extLst>
              </a:tr>
              <a:tr h="127558">
                <a:tc>
                  <a:txBody>
                    <a:bodyPr/>
                    <a:lstStyle/>
                    <a:p>
                      <a:pPr algn="just">
                        <a:lnSpc>
                          <a:spcPct val="107000"/>
                        </a:lnSpc>
                        <a:spcAft>
                          <a:spcPts val="800"/>
                        </a:spcAft>
                      </a:pPr>
                      <a:r>
                        <a:rPr lang="es-SV" sz="800" b="1">
                          <a:effectLst/>
                          <a:latin typeface="Arial" panose="020B0604020202020204" pitchFamily="34" charset="0"/>
                          <a:ea typeface="Calibri" panose="020F0502020204030204" pitchFamily="34" charset="0"/>
                          <a:cs typeface="Times New Roman" panose="02020603050405020304" pitchFamily="18" charset="0"/>
                        </a:rPr>
                        <a:t>880010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220400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56785900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2700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56788600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SECUENCIAL</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BINARIA</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23332088"/>
                  </a:ext>
                </a:extLst>
              </a:tr>
              <a:tr h="127558">
                <a:tc>
                  <a:txBody>
                    <a:bodyPr/>
                    <a:lstStyle/>
                    <a:p>
                      <a:pPr algn="just">
                        <a:lnSpc>
                          <a:spcPct val="107000"/>
                        </a:lnSpc>
                        <a:spcAft>
                          <a:spcPts val="800"/>
                        </a:spcAft>
                      </a:pPr>
                      <a:r>
                        <a:rPr lang="es-SV" sz="800" b="1">
                          <a:effectLst/>
                          <a:latin typeface="Arial" panose="020B0604020202020204" pitchFamily="34" charset="0"/>
                          <a:ea typeface="Calibri" panose="020F0502020204030204" pitchFamily="34" charset="0"/>
                          <a:cs typeface="Times New Roman" panose="02020603050405020304" pitchFamily="18" charset="0"/>
                        </a:rPr>
                        <a:t>900010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335600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58613200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4500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58617700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SECUENCIAL</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BINARIA</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2858121"/>
                  </a:ext>
                </a:extLst>
              </a:tr>
              <a:tr h="127558">
                <a:tc>
                  <a:txBody>
                    <a:bodyPr/>
                    <a:lstStyle/>
                    <a:p>
                      <a:pPr algn="just">
                        <a:lnSpc>
                          <a:spcPct val="107000"/>
                        </a:lnSpc>
                        <a:spcAft>
                          <a:spcPts val="800"/>
                        </a:spcAft>
                      </a:pPr>
                      <a:r>
                        <a:rPr lang="es-SV" sz="800" b="1">
                          <a:effectLst/>
                          <a:latin typeface="Arial" panose="020B0604020202020204" pitchFamily="34" charset="0"/>
                          <a:ea typeface="Calibri" panose="020F0502020204030204" pitchFamily="34" charset="0"/>
                          <a:cs typeface="Times New Roman" panose="02020603050405020304" pitchFamily="18" charset="0"/>
                        </a:rPr>
                        <a:t>920010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421800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59021400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2100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59023500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SECUENCIAL</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BINARIA</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02490515"/>
                  </a:ext>
                </a:extLst>
              </a:tr>
              <a:tr h="127558">
                <a:tc>
                  <a:txBody>
                    <a:bodyPr/>
                    <a:lstStyle/>
                    <a:p>
                      <a:pPr algn="just">
                        <a:lnSpc>
                          <a:spcPct val="107000"/>
                        </a:lnSpc>
                        <a:spcAft>
                          <a:spcPts val="800"/>
                        </a:spcAft>
                      </a:pPr>
                      <a:r>
                        <a:rPr lang="es-SV" sz="800" b="1">
                          <a:effectLst/>
                          <a:latin typeface="Arial" panose="020B0604020202020204" pitchFamily="34" charset="0"/>
                          <a:ea typeface="Calibri" panose="020F0502020204030204" pitchFamily="34" charset="0"/>
                          <a:cs typeface="Times New Roman" panose="02020603050405020304" pitchFamily="18" charset="0"/>
                        </a:rPr>
                        <a:t>940010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1132600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61947600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5700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61953300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SECUENCIAL</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BINARIA</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2282482"/>
                  </a:ext>
                </a:extLst>
              </a:tr>
              <a:tr h="127558">
                <a:tc>
                  <a:txBody>
                    <a:bodyPr/>
                    <a:lstStyle/>
                    <a:p>
                      <a:pPr algn="just">
                        <a:lnSpc>
                          <a:spcPct val="107000"/>
                        </a:lnSpc>
                        <a:spcAft>
                          <a:spcPts val="800"/>
                        </a:spcAft>
                      </a:pPr>
                      <a:r>
                        <a:rPr lang="es-SV" sz="800" b="1">
                          <a:effectLst/>
                          <a:latin typeface="Arial" panose="020B0604020202020204" pitchFamily="34" charset="0"/>
                          <a:ea typeface="Calibri" panose="020F0502020204030204" pitchFamily="34" charset="0"/>
                          <a:cs typeface="Times New Roman" panose="02020603050405020304" pitchFamily="18" charset="0"/>
                        </a:rPr>
                        <a:t>960010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308800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64142100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2300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64144400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SECUENCIAL</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BINARIA</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70061914"/>
                  </a:ext>
                </a:extLst>
              </a:tr>
              <a:tr h="127558">
                <a:tc>
                  <a:txBody>
                    <a:bodyPr/>
                    <a:lstStyle/>
                    <a:p>
                      <a:pPr algn="just">
                        <a:lnSpc>
                          <a:spcPct val="107000"/>
                        </a:lnSpc>
                        <a:spcAft>
                          <a:spcPts val="800"/>
                        </a:spcAft>
                      </a:pPr>
                      <a:r>
                        <a:rPr lang="es-SV" sz="800" b="1">
                          <a:effectLst/>
                          <a:latin typeface="Arial" panose="020B0604020202020204" pitchFamily="34" charset="0"/>
                          <a:ea typeface="Calibri" panose="020F0502020204030204" pitchFamily="34" charset="0"/>
                          <a:cs typeface="Times New Roman" panose="02020603050405020304" pitchFamily="18" charset="0"/>
                        </a:rPr>
                        <a:t>980010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499500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65285500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2700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65288200</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a:effectLst/>
                          <a:latin typeface="Arial" panose="020B0604020202020204" pitchFamily="34" charset="0"/>
                          <a:ea typeface="Calibri" panose="020F0502020204030204" pitchFamily="34" charset="0"/>
                          <a:cs typeface="Times New Roman" panose="02020603050405020304" pitchFamily="18" charset="0"/>
                        </a:rPr>
                        <a:t>SECUENCIAL</a:t>
                      </a:r>
                      <a:endParaRPr lang="es-SV" sz="80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07000"/>
                        </a:lnSpc>
                        <a:spcAft>
                          <a:spcPts val="800"/>
                        </a:spcAft>
                      </a:pPr>
                      <a:r>
                        <a:rPr lang="es-SV" sz="800" dirty="0">
                          <a:effectLst/>
                          <a:latin typeface="Arial" panose="020B0604020202020204" pitchFamily="34" charset="0"/>
                          <a:ea typeface="Calibri" panose="020F0502020204030204" pitchFamily="34" charset="0"/>
                          <a:cs typeface="Times New Roman" panose="02020603050405020304" pitchFamily="18" charset="0"/>
                        </a:rPr>
                        <a:t>BINARIA</a:t>
                      </a:r>
                      <a:endParaRPr lang="es-SV"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125" marR="491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51954093"/>
                  </a:ext>
                </a:extLst>
              </a:tr>
            </a:tbl>
          </a:graphicData>
        </a:graphic>
      </p:graphicFrame>
    </p:spTree>
    <p:extLst>
      <p:ext uri="{BB962C8B-B14F-4D97-AF65-F5344CB8AC3E}">
        <p14:creationId xmlns:p14="http://schemas.microsoft.com/office/powerpoint/2010/main" val="3511974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42B1061-987A-F532-36A2-720D12590901}"/>
              </a:ext>
            </a:extLst>
          </p:cNvPr>
          <p:cNvSpPr>
            <a:spLocks noGrp="1"/>
          </p:cNvSpPr>
          <p:nvPr>
            <p:ph idx="1"/>
          </p:nvPr>
        </p:nvSpPr>
        <p:spPr>
          <a:xfrm>
            <a:off x="457200" y="1787235"/>
            <a:ext cx="8229600" cy="1943101"/>
          </a:xfrm>
        </p:spPr>
        <p:txBody>
          <a:bodyPr/>
          <a:lstStyle/>
          <a:p>
            <a:pPr marL="0" indent="0" algn="just">
              <a:lnSpc>
                <a:spcPct val="107000"/>
              </a:lnSpc>
              <a:spcAft>
                <a:spcPts val="800"/>
              </a:spcAft>
              <a:buNone/>
            </a:pPr>
            <a:endParaRPr lang="es-SV"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SV" sz="1800" dirty="0">
                <a:effectLst/>
                <a:latin typeface="Arial" panose="020B0604020202020204" pitchFamily="34" charset="0"/>
                <a:ea typeface="Calibri" panose="020F0502020204030204" pitchFamily="34" charset="0"/>
                <a:cs typeface="Times New Roman" panose="02020603050405020304" pitchFamily="18" charset="0"/>
              </a:rPr>
              <a:t>Los tiempos de la tabla anterior están en nanosegundos, el tiempo de ejecución de la búsqueda binaria parece ser menor que el de la secuencial en la mayoría de los casos; pero sumándole el tiempo de ejecución del ordenamiento del arreglo a la búsqueda binaria el tiempo total es mayor.</a:t>
            </a:r>
            <a:endParaRPr lang="es-SV"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SV" dirty="0"/>
          </a:p>
        </p:txBody>
      </p:sp>
    </p:spTree>
    <p:extLst>
      <p:ext uri="{BB962C8B-B14F-4D97-AF65-F5344CB8AC3E}">
        <p14:creationId xmlns:p14="http://schemas.microsoft.com/office/powerpoint/2010/main" val="1938022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3321" y="3165298"/>
            <a:ext cx="435559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42858" y="2085760"/>
            <a:ext cx="6857572"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495030" y="2767106"/>
            <a:ext cx="2160621" cy="3071906"/>
          </a:xfrm>
        </p:spPr>
        <p:txBody>
          <a:bodyPr vert="horz" lIns="91440" tIns="45720" rIns="91440" bIns="45720" rtlCol="0" anchor="t">
            <a:normAutofit/>
          </a:bodyPr>
          <a:lstStyle/>
          <a:p>
            <a:pPr algn="l" defTabSz="914400">
              <a:lnSpc>
                <a:spcPct val="90000"/>
              </a:lnSpc>
            </a:pPr>
            <a:r>
              <a:rPr lang="en-US" sz="1400" b="1" kern="1200">
                <a:solidFill>
                  <a:srgbClr val="FFFFFF"/>
                </a:solidFill>
                <a:effectLst/>
                <a:latin typeface="+mj-lt"/>
                <a:ea typeface="+mj-ea"/>
                <a:cs typeface="+mj-cs"/>
              </a:rPr>
              <a:t>Implementación de algoritmo de ordenamiento burbuja</a:t>
            </a:r>
            <a:br>
              <a:rPr lang="en-US" sz="1400" b="1" kern="1200">
                <a:solidFill>
                  <a:srgbClr val="FFFFFF"/>
                </a:solidFill>
                <a:effectLst/>
                <a:latin typeface="+mj-lt"/>
                <a:ea typeface="+mj-ea"/>
                <a:cs typeface="+mj-cs"/>
              </a:rPr>
            </a:br>
            <a:r>
              <a:rPr lang="en-US" sz="1400" kern="1200">
                <a:solidFill>
                  <a:srgbClr val="FFFFFF"/>
                </a:solidFill>
                <a:effectLst/>
                <a:latin typeface="+mj-lt"/>
                <a:ea typeface="+mj-ea"/>
                <a:cs typeface="+mj-cs"/>
              </a:rPr>
              <a:t> </a:t>
            </a:r>
            <a:br>
              <a:rPr lang="en-US" sz="1400" kern="1200">
                <a:solidFill>
                  <a:srgbClr val="FFFFFF"/>
                </a:solidFill>
                <a:effectLst/>
                <a:latin typeface="+mj-lt"/>
                <a:ea typeface="+mj-ea"/>
                <a:cs typeface="+mj-cs"/>
              </a:rPr>
            </a:br>
            <a:r>
              <a:rPr lang="en-US" sz="1400" kern="1200">
                <a:solidFill>
                  <a:srgbClr val="FFFFFF"/>
                </a:solidFill>
                <a:effectLst/>
                <a:latin typeface="+mj-lt"/>
                <a:ea typeface="+mj-ea"/>
                <a:cs typeface="+mj-cs"/>
              </a:rPr>
              <a:t>Abajo se encuentra un ejemplo con método java que recibe un array de enteros como parámetro de entrada y realiza el ordenamiento usando el algoritmo de la burbuja.</a:t>
            </a:r>
          </a:p>
        </p:txBody>
      </p:sp>
      <p:pic>
        <p:nvPicPr>
          <p:cNvPr id="6" name="Marcador de contenido 5" descr="Texto&#10;&#10;Descripción generada automáticamente">
            <a:extLst>
              <a:ext uri="{FF2B5EF4-FFF2-40B4-BE49-F238E27FC236}">
                <a16:creationId xmlns:a16="http://schemas.microsoft.com/office/drawing/2014/main" id="{8CB26D8F-B96D-A028-60F9-287B253AE04E}"/>
              </a:ext>
            </a:extLst>
          </p:cNvPr>
          <p:cNvPicPr>
            <a:picLocks noGrp="1" noChangeAspect="1"/>
          </p:cNvPicPr>
          <p:nvPr>
            <p:ph idx="1"/>
          </p:nvPr>
        </p:nvPicPr>
        <p:blipFill>
          <a:blip r:embed="rId2"/>
          <a:stretch>
            <a:fillRect/>
          </a:stretch>
        </p:blipFill>
        <p:spPr>
          <a:xfrm>
            <a:off x="3376821" y="892762"/>
            <a:ext cx="5419311" cy="50724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DEA29FF-1892-8010-46A2-654D6767E65D}"/>
              </a:ext>
            </a:extLst>
          </p:cNvPr>
          <p:cNvSpPr>
            <a:spLocks noGrp="1"/>
          </p:cNvSpPr>
          <p:nvPr>
            <p:ph type="title"/>
          </p:nvPr>
        </p:nvSpPr>
        <p:spPr>
          <a:xfrm>
            <a:off x="358485" y="1122363"/>
            <a:ext cx="3017520" cy="3204134"/>
          </a:xfrm>
        </p:spPr>
        <p:txBody>
          <a:bodyPr vert="horz" lIns="91440" tIns="45720" rIns="91440" bIns="45720" rtlCol="0" anchor="b">
            <a:normAutofit/>
          </a:bodyPr>
          <a:lstStyle/>
          <a:p>
            <a:pPr algn="l" defTabSz="914400">
              <a:lnSpc>
                <a:spcPct val="90000"/>
              </a:lnSpc>
              <a:spcAft>
                <a:spcPts val="800"/>
              </a:spcAft>
            </a:pPr>
            <a:r>
              <a:rPr lang="en-US" sz="1700" kern="1200">
                <a:solidFill>
                  <a:schemeClr val="tx1"/>
                </a:solidFill>
                <a:effectLst/>
                <a:latin typeface="+mj-lt"/>
                <a:ea typeface="+mj-ea"/>
                <a:cs typeface="+mj-cs"/>
              </a:rPr>
              <a:t>En pseudocódigo se resume así:</a:t>
            </a:r>
            <a:br>
              <a:rPr lang="en-US" sz="1700" kern="1200">
                <a:solidFill>
                  <a:schemeClr val="tx1"/>
                </a:solidFill>
                <a:effectLst/>
                <a:latin typeface="+mj-lt"/>
                <a:ea typeface="+mj-ea"/>
                <a:cs typeface="+mj-cs"/>
              </a:rPr>
            </a:br>
            <a:r>
              <a:rPr lang="en-US" sz="1700" kern="1200">
                <a:solidFill>
                  <a:schemeClr val="tx1"/>
                </a:solidFill>
                <a:effectLst/>
                <a:highlight>
                  <a:srgbClr val="FFFFFF"/>
                </a:highlight>
                <a:latin typeface="+mj-lt"/>
                <a:ea typeface="+mj-ea"/>
                <a:cs typeface="+mj-cs"/>
              </a:rPr>
              <a:t>Repite mientras haya intercambios:</a:t>
            </a:r>
            <a:br>
              <a:rPr lang="en-US" sz="1700" kern="1200">
                <a:solidFill>
                  <a:schemeClr val="tx1"/>
                </a:solidFill>
                <a:effectLst/>
                <a:highlight>
                  <a:srgbClr val="FFFFFF"/>
                </a:highlight>
                <a:latin typeface="+mj-lt"/>
                <a:ea typeface="+mj-ea"/>
                <a:cs typeface="+mj-cs"/>
              </a:rPr>
            </a:br>
            <a:r>
              <a:rPr lang="en-US" sz="1700" kern="1200">
                <a:solidFill>
                  <a:schemeClr val="tx1"/>
                </a:solidFill>
                <a:effectLst/>
                <a:highlight>
                  <a:srgbClr val="FFFFFF"/>
                </a:highlight>
                <a:latin typeface="+mj-lt"/>
                <a:ea typeface="+mj-ea"/>
                <a:cs typeface="+mj-cs"/>
              </a:rPr>
              <a:t>      Para cada elemento en el array:</a:t>
            </a:r>
            <a:br>
              <a:rPr lang="en-US" sz="1700" kern="1200">
                <a:solidFill>
                  <a:schemeClr val="tx1"/>
                </a:solidFill>
                <a:effectLst/>
                <a:highlight>
                  <a:srgbClr val="FFFFFF"/>
                </a:highlight>
                <a:latin typeface="+mj-lt"/>
                <a:ea typeface="+mj-ea"/>
                <a:cs typeface="+mj-cs"/>
              </a:rPr>
            </a:br>
            <a:r>
              <a:rPr lang="en-US" sz="1700" kern="1200">
                <a:solidFill>
                  <a:schemeClr val="tx1"/>
                </a:solidFill>
                <a:effectLst/>
                <a:highlight>
                  <a:srgbClr val="FFFFFF"/>
                </a:highlight>
                <a:latin typeface="+mj-lt"/>
                <a:ea typeface="+mj-ea"/>
                <a:cs typeface="+mj-cs"/>
              </a:rPr>
              <a:t>         Si el elemento es mayor que el siguiente:</a:t>
            </a:r>
            <a:br>
              <a:rPr lang="en-US" sz="1700" kern="1200">
                <a:solidFill>
                  <a:schemeClr val="tx1"/>
                </a:solidFill>
                <a:effectLst/>
                <a:highlight>
                  <a:srgbClr val="FFFFFF"/>
                </a:highlight>
                <a:latin typeface="+mj-lt"/>
                <a:ea typeface="+mj-ea"/>
                <a:cs typeface="+mj-cs"/>
              </a:rPr>
            </a:br>
            <a:r>
              <a:rPr lang="en-US" sz="1700" kern="1200">
                <a:solidFill>
                  <a:schemeClr val="tx1"/>
                </a:solidFill>
                <a:effectLst/>
                <a:highlight>
                  <a:srgbClr val="FFFFFF"/>
                </a:highlight>
                <a:latin typeface="+mj-lt"/>
                <a:ea typeface="+mj-ea"/>
                <a:cs typeface="+mj-cs"/>
              </a:rPr>
              <a:t>            Intercambia los elementos</a:t>
            </a:r>
            <a:br>
              <a:rPr lang="en-US" sz="1700" kern="1200">
                <a:solidFill>
                  <a:schemeClr val="tx1"/>
                </a:solidFill>
                <a:effectLst/>
                <a:highlight>
                  <a:srgbClr val="FFFFFF"/>
                </a:highlight>
                <a:latin typeface="+mj-lt"/>
                <a:ea typeface="+mj-ea"/>
                <a:cs typeface="+mj-cs"/>
              </a:rPr>
            </a:br>
            <a:r>
              <a:rPr lang="en-US" sz="1700" kern="1200">
                <a:solidFill>
                  <a:schemeClr val="tx1"/>
                </a:solidFill>
                <a:effectLst/>
                <a:highlight>
                  <a:srgbClr val="FFFFFF"/>
                </a:highlight>
                <a:latin typeface="+mj-lt"/>
                <a:ea typeface="+mj-ea"/>
                <a:cs typeface="+mj-cs"/>
              </a:rPr>
              <a:t> </a:t>
            </a:r>
            <a:br>
              <a:rPr lang="en-US" sz="1700" kern="1200">
                <a:solidFill>
                  <a:schemeClr val="tx1"/>
                </a:solidFill>
                <a:effectLst/>
                <a:highlight>
                  <a:srgbClr val="FFFFFF"/>
                </a:highlight>
                <a:latin typeface="+mj-lt"/>
                <a:ea typeface="+mj-ea"/>
                <a:cs typeface="+mj-cs"/>
              </a:rPr>
            </a:br>
            <a:r>
              <a:rPr lang="en-US" sz="1700" b="1" kern="1200">
                <a:solidFill>
                  <a:schemeClr val="tx1"/>
                </a:solidFill>
                <a:effectLst/>
                <a:highlight>
                  <a:srgbClr val="FFFFFF"/>
                </a:highlight>
                <a:latin typeface="+mj-lt"/>
                <a:ea typeface="+mj-ea"/>
                <a:cs typeface="+mj-cs"/>
              </a:rPr>
              <a:t>Ejemplo:</a:t>
            </a:r>
            <a:br>
              <a:rPr lang="en-US" sz="1700" kern="1200">
                <a:solidFill>
                  <a:schemeClr val="tx1"/>
                </a:solidFill>
                <a:effectLst/>
                <a:highlight>
                  <a:srgbClr val="FFFFFF"/>
                </a:highlight>
                <a:latin typeface="+mj-lt"/>
                <a:ea typeface="+mj-ea"/>
                <a:cs typeface="+mj-cs"/>
              </a:rPr>
            </a:br>
            <a:endParaRPr lang="en-US" sz="1700" kern="1200">
              <a:solidFill>
                <a:schemeClr val="tx1"/>
              </a:solidFill>
              <a:latin typeface="+mj-lt"/>
              <a:ea typeface="+mj-ea"/>
              <a:cs typeface="+mj-cs"/>
            </a:endParaRPr>
          </a:p>
        </p:txBody>
      </p:sp>
      <p:sp>
        <p:nvSpPr>
          <p:cNvPr id="11"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30175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Marcador de contenido 3" descr="Texto, Tabla&#10;&#10;Descripción generada automáticamente">
            <a:extLst>
              <a:ext uri="{FF2B5EF4-FFF2-40B4-BE49-F238E27FC236}">
                <a16:creationId xmlns:a16="http://schemas.microsoft.com/office/drawing/2014/main" id="{8B97F746-2788-5324-C65F-78C313AEC5EC}"/>
              </a:ext>
            </a:extLst>
          </p:cNvPr>
          <p:cNvPicPr>
            <a:picLocks noGrp="1" noChangeAspect="1"/>
          </p:cNvPicPr>
          <p:nvPr>
            <p:ph idx="1"/>
          </p:nvPr>
        </p:nvPicPr>
        <p:blipFill>
          <a:blip r:embed="rId2"/>
          <a:stretch>
            <a:fillRect/>
          </a:stretch>
        </p:blipFill>
        <p:spPr>
          <a:xfrm>
            <a:off x="3648456" y="1876558"/>
            <a:ext cx="5134772" cy="2953629"/>
          </a:xfrm>
          <a:prstGeom prst="rect">
            <a:avLst/>
          </a:prstGeom>
        </p:spPr>
      </p:pic>
    </p:spTree>
    <p:extLst>
      <p:ext uri="{BB962C8B-B14F-4D97-AF65-F5344CB8AC3E}">
        <p14:creationId xmlns:p14="http://schemas.microsoft.com/office/powerpoint/2010/main" val="3343548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E1797D-1D55-39A9-F4D1-78E129057048}"/>
              </a:ext>
            </a:extLst>
          </p:cNvPr>
          <p:cNvSpPr>
            <a:spLocks noGrp="1"/>
          </p:cNvSpPr>
          <p:nvPr>
            <p:ph type="title"/>
          </p:nvPr>
        </p:nvSpPr>
        <p:spPr/>
        <p:txBody>
          <a:bodyPr/>
          <a:lstStyle/>
          <a:p>
            <a:endParaRPr lang="es-SV"/>
          </a:p>
        </p:txBody>
      </p:sp>
      <p:sp>
        <p:nvSpPr>
          <p:cNvPr id="3" name="Marcador de contenido 2">
            <a:extLst>
              <a:ext uri="{FF2B5EF4-FFF2-40B4-BE49-F238E27FC236}">
                <a16:creationId xmlns:a16="http://schemas.microsoft.com/office/drawing/2014/main" id="{B23065D5-9A60-7985-4E95-CDAE323C704D}"/>
              </a:ext>
            </a:extLst>
          </p:cNvPr>
          <p:cNvSpPr>
            <a:spLocks noGrp="1"/>
          </p:cNvSpPr>
          <p:nvPr>
            <p:ph idx="1"/>
          </p:nvPr>
        </p:nvSpPr>
        <p:spPr/>
        <p:txBody>
          <a:bodyPr/>
          <a:lstStyle/>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SV" sz="1800" dirty="0">
                <a:solidFill>
                  <a:srgbClr val="000000"/>
                </a:solidFill>
                <a:effectLst/>
                <a:highlight>
                  <a:srgbClr val="FFFFFF"/>
                </a:highlight>
                <a:latin typeface="Arial" panose="020B0604020202020204" pitchFamily="34" charset="0"/>
                <a:ea typeface="Calibri" panose="020F0502020204030204" pitchFamily="34" charset="0"/>
                <a:cs typeface="Times New Roman" panose="02020603050405020304" pitchFamily="18" charset="0"/>
              </a:rPr>
              <a:t>La complejidad temporal de este algoritmo es la siguiente:</a:t>
            </a:r>
            <a:endParaRPr lang="es-SV" sz="18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SV" sz="1800" dirty="0">
                <a:effectLst/>
                <a:highlight>
                  <a:srgbClr val="FFFFFF"/>
                </a:highlight>
                <a:latin typeface="Arial" panose="020B0604020202020204" pitchFamily="34" charset="0"/>
                <a:ea typeface="Calibri" panose="020F0502020204030204" pitchFamily="34" charset="0"/>
                <a:cs typeface="Times New Roman" panose="02020603050405020304" pitchFamily="18" charset="0"/>
              </a:rPr>
              <a:t> </a:t>
            </a:r>
            <a:endParaRPr lang="es-SV" sz="18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SV" sz="1800" dirty="0">
                <a:solidFill>
                  <a:srgbClr val="000000"/>
                </a:solidFill>
                <a:effectLst/>
                <a:highlight>
                  <a:srgbClr val="FFFFFF"/>
                </a:highlight>
                <a:latin typeface="Arial" panose="020B0604020202020204" pitchFamily="34" charset="0"/>
                <a:ea typeface="Calibri" panose="020F0502020204030204" pitchFamily="34" charset="0"/>
                <a:cs typeface="Times New Roman" panose="02020603050405020304" pitchFamily="18" charset="0"/>
              </a:rPr>
              <a:t>Mejor caso: O(n) (si el array ya está ordenado)</a:t>
            </a:r>
            <a:endParaRPr lang="es-SV" sz="18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SV" sz="1800" dirty="0">
                <a:solidFill>
                  <a:srgbClr val="000000"/>
                </a:solidFill>
                <a:effectLst/>
                <a:highlight>
                  <a:srgbClr val="FFFFFF"/>
                </a:highlight>
                <a:latin typeface="Arial" panose="020B0604020202020204" pitchFamily="34" charset="0"/>
                <a:ea typeface="Calibri" panose="020F0502020204030204" pitchFamily="34" charset="0"/>
                <a:cs typeface="Times New Roman" panose="02020603050405020304" pitchFamily="18" charset="0"/>
              </a:rPr>
              <a:t>Peor caso: O(n^2) (cuando el array está en orden inverso)</a:t>
            </a:r>
            <a:endParaRPr lang="es-SV" sz="18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SV" sz="1800" dirty="0">
                <a:solidFill>
                  <a:srgbClr val="000000"/>
                </a:solidFill>
                <a:effectLst/>
                <a:highlight>
                  <a:srgbClr val="FFFFFF"/>
                </a:highlight>
                <a:latin typeface="Arial" panose="020B0604020202020204" pitchFamily="34" charset="0"/>
                <a:ea typeface="Calibri" panose="020F0502020204030204" pitchFamily="34" charset="0"/>
                <a:cs typeface="Times New Roman" panose="02020603050405020304" pitchFamily="18" charset="0"/>
              </a:rPr>
              <a:t>Caso promedio: O(n^2)</a:t>
            </a:r>
            <a:endParaRPr lang="es-SV" sz="18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SV" sz="1800" dirty="0">
                <a:effectLst/>
                <a:latin typeface="Arial" panose="020B0604020202020204" pitchFamily="34" charset="0"/>
                <a:ea typeface="Calibri" panose="020F0502020204030204" pitchFamily="34" charset="0"/>
                <a:cs typeface="Times New Roman" panose="02020603050405020304" pitchFamily="18" charset="0"/>
              </a:rPr>
              <a:t> </a:t>
            </a:r>
            <a:endParaRPr lang="es-SV" sz="1800" dirty="0">
              <a:effectLst/>
              <a:latin typeface="Calibri" panose="020F0502020204030204" pitchFamily="34" charset="0"/>
              <a:ea typeface="Calibri" panose="020F0502020204030204" pitchFamily="34" charset="0"/>
              <a:cs typeface="Times New Roman" panose="02020603050405020304" pitchFamily="18" charset="0"/>
            </a:endParaRPr>
          </a:p>
          <a:p>
            <a:r>
              <a:rPr lang="es-SV" sz="1800" dirty="0">
                <a:effectLst/>
                <a:latin typeface="Arial" panose="020B0604020202020204" pitchFamily="34" charset="0"/>
                <a:ea typeface="Calibri" panose="020F0502020204030204" pitchFamily="34" charset="0"/>
              </a:rPr>
              <a:t>Los pasos que tomara el ejemplo anterior se calculan así (n(n-1))/2, donde n es el tamaño del arreglo y quedaría como (5(5-1))/2 = ((5)(4))/2 = 10.</a:t>
            </a:r>
            <a:endParaRPr lang="es-SV" dirty="0"/>
          </a:p>
        </p:txBody>
      </p:sp>
    </p:spTree>
    <p:extLst>
      <p:ext uri="{BB962C8B-B14F-4D97-AF65-F5344CB8AC3E}">
        <p14:creationId xmlns:p14="http://schemas.microsoft.com/office/powerpoint/2010/main" val="2939225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719285"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711665"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358485" y="1122363"/>
            <a:ext cx="3017520" cy="3204134"/>
          </a:xfrm>
        </p:spPr>
        <p:txBody>
          <a:bodyPr vert="horz" lIns="91440" tIns="45720" rIns="91440" bIns="45720" rtlCol="0" anchor="b">
            <a:normAutofit/>
          </a:bodyPr>
          <a:lstStyle/>
          <a:p>
            <a:pPr algn="l" defTabSz="914400">
              <a:lnSpc>
                <a:spcPct val="90000"/>
              </a:lnSpc>
            </a:pPr>
            <a:r>
              <a:rPr lang="en-US" sz="2600" b="1" kern="1200">
                <a:solidFill>
                  <a:schemeClr val="tx1"/>
                </a:solidFill>
                <a:effectLst/>
                <a:latin typeface="+mj-lt"/>
                <a:ea typeface="+mj-ea"/>
                <a:cs typeface="+mj-cs"/>
              </a:rPr>
              <a:t>Implementación de algoritmo de ordenamiento por inserción</a:t>
            </a:r>
            <a:br>
              <a:rPr lang="en-US" sz="2600" b="1" kern="1200">
                <a:solidFill>
                  <a:schemeClr val="tx1"/>
                </a:solidFill>
                <a:effectLst/>
                <a:latin typeface="+mj-lt"/>
                <a:ea typeface="+mj-ea"/>
                <a:cs typeface="+mj-cs"/>
              </a:rPr>
            </a:br>
            <a:r>
              <a:rPr lang="en-US" sz="2600" kern="1200">
                <a:solidFill>
                  <a:schemeClr val="tx1"/>
                </a:solidFill>
                <a:effectLst/>
                <a:latin typeface="+mj-lt"/>
                <a:ea typeface="+mj-ea"/>
                <a:cs typeface="+mj-cs"/>
              </a:rPr>
              <a:t> </a:t>
            </a:r>
            <a:br>
              <a:rPr lang="en-US" sz="2600" kern="1200">
                <a:solidFill>
                  <a:schemeClr val="tx1"/>
                </a:solidFill>
                <a:effectLst/>
                <a:latin typeface="+mj-lt"/>
                <a:ea typeface="+mj-ea"/>
                <a:cs typeface="+mj-cs"/>
              </a:rPr>
            </a:br>
            <a:r>
              <a:rPr lang="en-US" sz="2600" b="1" kern="1200">
                <a:solidFill>
                  <a:schemeClr val="tx1"/>
                </a:solidFill>
                <a:effectLst/>
                <a:latin typeface="+mj-lt"/>
                <a:ea typeface="+mj-ea"/>
                <a:cs typeface="+mj-cs"/>
              </a:rPr>
              <a:t>En el método Java siguiente se muestra su aplicación:</a:t>
            </a:r>
            <a:endParaRPr lang="en-US" sz="2600" kern="1200">
              <a:solidFill>
                <a:schemeClr val="tx1"/>
              </a:solidFill>
              <a:latin typeface="+mj-lt"/>
              <a:ea typeface="+mj-ea"/>
              <a:cs typeface="+mj-cs"/>
            </a:endParaRP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30175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Marcador de contenido 4" descr="Texto, Carta&#10;&#10;Descripción generada automáticamente">
            <a:extLst>
              <a:ext uri="{FF2B5EF4-FFF2-40B4-BE49-F238E27FC236}">
                <a16:creationId xmlns:a16="http://schemas.microsoft.com/office/drawing/2014/main" id="{CDED05B9-0516-A5E3-C2A3-DF07C2BE438D}"/>
              </a:ext>
            </a:extLst>
          </p:cNvPr>
          <p:cNvPicPr>
            <a:picLocks noGrp="1" noChangeAspect="1"/>
          </p:cNvPicPr>
          <p:nvPr>
            <p:ph idx="1"/>
          </p:nvPr>
        </p:nvPicPr>
        <p:blipFill>
          <a:blip r:embed="rId2"/>
          <a:stretch>
            <a:fillRect/>
          </a:stretch>
        </p:blipFill>
        <p:spPr>
          <a:xfrm>
            <a:off x="4060767" y="1685403"/>
            <a:ext cx="4806627" cy="333594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8" name="Rectangle 8197">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200" name="Rectangle 8199">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181" y="633619"/>
            <a:ext cx="3209537"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932EB021-AA92-ECD7-204E-846A66DA8FFD}"/>
              </a:ext>
            </a:extLst>
          </p:cNvPr>
          <p:cNvSpPr>
            <a:spLocks noGrp="1"/>
          </p:cNvSpPr>
          <p:nvPr>
            <p:ph type="title"/>
          </p:nvPr>
        </p:nvSpPr>
        <p:spPr>
          <a:xfrm>
            <a:off x="630935" y="978619"/>
            <a:ext cx="2558034" cy="1106424"/>
          </a:xfrm>
        </p:spPr>
        <p:txBody>
          <a:bodyPr>
            <a:normAutofit/>
          </a:bodyPr>
          <a:lstStyle/>
          <a:p>
            <a:pPr marL="0" marR="0" lvl="0" indent="0" defTabSz="914400" rtl="0" eaLnBrk="0" fontAlgn="base" latinLnBrk="0" hangingPunct="0">
              <a:spcBef>
                <a:spcPct val="0"/>
              </a:spcBef>
              <a:spcAft>
                <a:spcPct val="0"/>
              </a:spcAft>
              <a:buClrTx/>
              <a:buSzTx/>
              <a:buFontTx/>
              <a:buNone/>
              <a:tabLst/>
            </a:pPr>
            <a:r>
              <a:rPr kumimoji="0" lang="es-SV" altLang="es-SV" sz="2400" b="1" i="0" u="none" strike="noStrike" cap="none" normalizeH="0" baseline="0">
                <a:ln>
                  <a:noFill/>
                </a:ln>
                <a:effectLst/>
                <a:latin typeface="Arial" panose="020B0604020202020204" pitchFamily="34" charset="0"/>
                <a:ea typeface="Calibri" panose="020F0502020204030204" pitchFamily="34" charset="0"/>
                <a:cs typeface="Arial" panose="020B0604020202020204" pitchFamily="34" charset="0"/>
              </a:rPr>
              <a:t>Ejemplo:</a:t>
            </a:r>
            <a:endParaRPr kumimoji="0" lang="es-SV" altLang="es-SV" sz="2400" b="0" i="0" u="none" strike="noStrike" cap="none" normalizeH="0" baseline="0">
              <a:ln>
                <a:noFill/>
              </a:ln>
              <a:effectLst/>
            </a:endParaRPr>
          </a:p>
          <a:p>
            <a:pPr marL="0" marR="0" lvl="0" indent="0" defTabSz="914400" rtl="0" eaLnBrk="0" fontAlgn="base" latinLnBrk="0" hangingPunct="0">
              <a:spcBef>
                <a:spcPct val="0"/>
              </a:spcBef>
              <a:spcAft>
                <a:spcPct val="0"/>
              </a:spcAft>
              <a:buClrTx/>
              <a:buSzTx/>
              <a:buFontTx/>
              <a:buNone/>
              <a:tabLst/>
            </a:pPr>
            <a:endParaRPr kumimoji="0" lang="es-SV" altLang="es-SV" sz="2400" b="0" i="0" u="none" strike="noStrike" cap="none" normalizeH="0" baseline="0">
              <a:ln>
                <a:noFill/>
              </a:ln>
              <a:effectLst/>
              <a:latin typeface="Arial" panose="020B0604020202020204" pitchFamily="34" charset="0"/>
            </a:endParaRPr>
          </a:p>
        </p:txBody>
      </p:sp>
      <p:sp>
        <p:nvSpPr>
          <p:cNvPr id="8202" name="Rectangle 8201">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175" y="1171300"/>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204" name="Rectangle 8203">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094" y="2093976"/>
            <a:ext cx="2496312"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F74A58C6-1991-9C98-B14E-260774D14E64}"/>
              </a:ext>
            </a:extLst>
          </p:cNvPr>
          <p:cNvSpPr>
            <a:spLocks noGrp="1"/>
          </p:cNvSpPr>
          <p:nvPr>
            <p:ph idx="1"/>
          </p:nvPr>
        </p:nvSpPr>
        <p:spPr>
          <a:xfrm>
            <a:off x="630936" y="2252870"/>
            <a:ext cx="2559164" cy="3560251"/>
          </a:xfrm>
        </p:spPr>
        <p:txBody>
          <a:bodyPr>
            <a:normAutofit/>
          </a:bodyPr>
          <a:lstStyle/>
          <a:p>
            <a:pPr>
              <a:spcAft>
                <a:spcPts val="800"/>
              </a:spcAft>
            </a:pPr>
            <a:r>
              <a:rPr lang="es-SV" sz="1500">
                <a:effectLst/>
                <a:latin typeface="Arial" panose="020B0604020202020204" pitchFamily="34" charset="0"/>
                <a:ea typeface="Calibri" panose="020F0502020204030204" pitchFamily="34" charset="0"/>
                <a:cs typeface="Times New Roman" panose="02020603050405020304" pitchFamily="18" charset="0"/>
              </a:rPr>
              <a:t>En pseudocódigo se resumiría así:</a:t>
            </a:r>
            <a:endParaRPr lang="es-SV" sz="150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SV" sz="1500">
                <a:effectLst/>
                <a:highlight>
                  <a:srgbClr val="FFFFFF"/>
                </a:highlight>
                <a:latin typeface="Arial" panose="020B0604020202020204" pitchFamily="34" charset="0"/>
                <a:ea typeface="Calibri" panose="020F0502020204030204" pitchFamily="34" charset="0"/>
                <a:cs typeface="Times New Roman" panose="02020603050405020304" pitchFamily="18" charset="0"/>
              </a:rPr>
              <a:t>Para cada elemento desde el segundo hasta el final:</a:t>
            </a:r>
            <a:br>
              <a:rPr lang="es-SV" sz="1500">
                <a:effectLst/>
                <a:highlight>
                  <a:srgbClr val="FFFFFF"/>
                </a:highlight>
                <a:latin typeface="Arial" panose="020B0604020202020204" pitchFamily="34" charset="0"/>
                <a:ea typeface="Calibri" panose="020F0502020204030204" pitchFamily="34" charset="0"/>
                <a:cs typeface="Times New Roman" panose="02020603050405020304" pitchFamily="18" charset="0"/>
              </a:rPr>
            </a:br>
            <a:r>
              <a:rPr lang="es-SV" sz="1500">
                <a:effectLst/>
                <a:highlight>
                  <a:srgbClr val="FFFFFF"/>
                </a:highlight>
                <a:latin typeface="Arial" panose="020B0604020202020204" pitchFamily="34" charset="0"/>
                <a:ea typeface="Calibri" panose="020F0502020204030204" pitchFamily="34" charset="0"/>
                <a:cs typeface="Times New Roman" panose="02020603050405020304" pitchFamily="18" charset="0"/>
              </a:rPr>
              <a:t>      Guarda el elemento actual</a:t>
            </a:r>
            <a:br>
              <a:rPr lang="es-SV" sz="1500">
                <a:effectLst/>
                <a:highlight>
                  <a:srgbClr val="FFFFFF"/>
                </a:highlight>
                <a:latin typeface="Arial" panose="020B0604020202020204" pitchFamily="34" charset="0"/>
                <a:ea typeface="Calibri" panose="020F0502020204030204" pitchFamily="34" charset="0"/>
                <a:cs typeface="Times New Roman" panose="02020603050405020304" pitchFamily="18" charset="0"/>
              </a:rPr>
            </a:br>
            <a:r>
              <a:rPr lang="es-SV" sz="1500">
                <a:effectLst/>
                <a:highlight>
                  <a:srgbClr val="FFFFFF"/>
                </a:highlight>
                <a:latin typeface="Arial" panose="020B0604020202020204" pitchFamily="34" charset="0"/>
                <a:ea typeface="Calibri" panose="020F0502020204030204" pitchFamily="34" charset="0"/>
                <a:cs typeface="Times New Roman" panose="02020603050405020304" pitchFamily="18" charset="0"/>
              </a:rPr>
              <a:t>      Mueve los elementos mayores al elemento actual a la derecha</a:t>
            </a:r>
            <a:br>
              <a:rPr lang="es-SV" sz="1500">
                <a:effectLst/>
                <a:highlight>
                  <a:srgbClr val="FFFFFF"/>
                </a:highlight>
                <a:latin typeface="Arial" panose="020B0604020202020204" pitchFamily="34" charset="0"/>
                <a:ea typeface="Calibri" panose="020F0502020204030204" pitchFamily="34" charset="0"/>
                <a:cs typeface="Times New Roman" panose="02020603050405020304" pitchFamily="18" charset="0"/>
              </a:rPr>
            </a:br>
            <a:r>
              <a:rPr lang="es-SV" sz="1500">
                <a:effectLst/>
                <a:highlight>
                  <a:srgbClr val="FFFFFF"/>
                </a:highlight>
                <a:latin typeface="Arial" panose="020B0604020202020204" pitchFamily="34" charset="0"/>
                <a:ea typeface="Calibri" panose="020F0502020204030204" pitchFamily="34" charset="0"/>
                <a:cs typeface="Times New Roman" panose="02020603050405020304" pitchFamily="18" charset="0"/>
              </a:rPr>
              <a:t>      Inserta el elemento en su posición correcta</a:t>
            </a:r>
            <a:endParaRPr lang="es-SV" sz="150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endParaRPr lang="es-SV" sz="1500"/>
          </a:p>
        </p:txBody>
      </p:sp>
      <p:pic>
        <p:nvPicPr>
          <p:cNvPr id="8193" name="Imagen 8" descr="Texto, Carta&#10;&#10;Descripción generada automáticamente">
            <a:extLst>
              <a:ext uri="{FF2B5EF4-FFF2-40B4-BE49-F238E27FC236}">
                <a16:creationId xmlns:a16="http://schemas.microsoft.com/office/drawing/2014/main" id="{280D4FEF-7F2F-AA9B-EBD5-B1373492815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840480" y="2673500"/>
            <a:ext cx="4992624" cy="141041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3FC7D725-AB56-33E7-D8C1-B908A82F7DBE}"/>
              </a:ext>
            </a:extLst>
          </p:cNvPr>
          <p:cNvSpPr>
            <a:spLocks noChangeArrowheads="1"/>
          </p:cNvSpPr>
          <p:nvPr/>
        </p:nvSpPr>
        <p:spPr bwMode="auto">
          <a:xfrm>
            <a:off x="0" y="15017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SV"/>
          </a:p>
        </p:txBody>
      </p:sp>
    </p:spTree>
    <p:extLst>
      <p:ext uri="{BB962C8B-B14F-4D97-AF65-F5344CB8AC3E}">
        <p14:creationId xmlns:p14="http://schemas.microsoft.com/office/powerpoint/2010/main" val="2692044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C05EB6-8184-B01B-AA96-591AE6C3308E}"/>
              </a:ext>
            </a:extLst>
          </p:cNvPr>
          <p:cNvSpPr>
            <a:spLocks noGrp="1"/>
          </p:cNvSpPr>
          <p:nvPr>
            <p:ph type="title"/>
          </p:nvPr>
        </p:nvSpPr>
        <p:spPr/>
        <p:txBody>
          <a:bodyPr/>
          <a:lstStyle/>
          <a:p>
            <a:endParaRPr lang="es-SV"/>
          </a:p>
        </p:txBody>
      </p:sp>
      <p:sp>
        <p:nvSpPr>
          <p:cNvPr id="3" name="Marcador de contenido 2">
            <a:extLst>
              <a:ext uri="{FF2B5EF4-FFF2-40B4-BE49-F238E27FC236}">
                <a16:creationId xmlns:a16="http://schemas.microsoft.com/office/drawing/2014/main" id="{F5802600-8FA5-BDD9-636D-A808E08A203D}"/>
              </a:ext>
            </a:extLst>
          </p:cNvPr>
          <p:cNvSpPr>
            <a:spLocks noGrp="1"/>
          </p:cNvSpPr>
          <p:nvPr>
            <p:ph idx="1"/>
          </p:nvPr>
        </p:nvSpPr>
        <p:spPr/>
        <p:txBody>
          <a:bodyPr/>
          <a:lstStyle/>
          <a:p>
            <a:pPr algn="just">
              <a:lnSpc>
                <a:spcPct val="107000"/>
              </a:lnSpc>
              <a:spcAft>
                <a:spcPts val="800"/>
              </a:spcAft>
            </a:pPr>
            <a:r>
              <a:rPr lang="es-SV" sz="1800" b="1" dirty="0">
                <a:effectLst/>
                <a:latin typeface="Arial" panose="020B0604020202020204" pitchFamily="34" charset="0"/>
                <a:ea typeface="Calibri" panose="020F0502020204030204" pitchFamily="34" charset="0"/>
                <a:cs typeface="Times New Roman" panose="02020603050405020304" pitchFamily="18" charset="0"/>
              </a:rPr>
              <a:t>La complejidad temporal del algoritmo es:</a:t>
            </a:r>
            <a:endParaRPr lang="es-SV"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SV" sz="1800" dirty="0">
                <a:effectLst/>
                <a:latin typeface="Arial" panose="020B0604020202020204" pitchFamily="34" charset="0"/>
                <a:ea typeface="Calibri" panose="020F0502020204030204" pitchFamily="34" charset="0"/>
                <a:cs typeface="Times New Roman" panose="02020603050405020304" pitchFamily="18" charset="0"/>
              </a:rPr>
              <a:t>Mejor caso: O(n) (si el array ya está ordenado)</a:t>
            </a:r>
            <a:endParaRPr lang="es-SV"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SV" sz="1800" dirty="0">
                <a:effectLst/>
                <a:latin typeface="Arial" panose="020B0604020202020204" pitchFamily="34" charset="0"/>
                <a:ea typeface="Calibri" panose="020F0502020204030204" pitchFamily="34" charset="0"/>
                <a:cs typeface="Times New Roman" panose="02020603050405020304" pitchFamily="18" charset="0"/>
              </a:rPr>
              <a:t>Peor caso: O(n^2) (cuando el array está en orden inverso)</a:t>
            </a:r>
            <a:endParaRPr lang="es-SV"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SV" sz="1800" dirty="0">
                <a:effectLst/>
                <a:latin typeface="Arial" panose="020B0604020202020204" pitchFamily="34" charset="0"/>
                <a:ea typeface="Calibri" panose="020F0502020204030204" pitchFamily="34" charset="0"/>
                <a:cs typeface="Times New Roman" panose="02020603050405020304" pitchFamily="18" charset="0"/>
              </a:rPr>
              <a:t>Caso promedio: O(n^2)</a:t>
            </a:r>
            <a:endParaRPr lang="es-SV"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SV" sz="1800" dirty="0">
                <a:effectLst/>
                <a:latin typeface="Arial" panose="020B0604020202020204" pitchFamily="34" charset="0"/>
                <a:ea typeface="Calibri" panose="020F0502020204030204" pitchFamily="34" charset="0"/>
                <a:cs typeface="Times New Roman" panose="02020603050405020304" pitchFamily="18" charset="0"/>
              </a:rPr>
              <a:t>El total de comparaciones que realiza el ejemplo anterior son las siguientes:</a:t>
            </a:r>
            <a:endParaRPr lang="es-SV"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SV" sz="1800" dirty="0">
                <a:effectLst/>
                <a:latin typeface="Arial" panose="020B0604020202020204" pitchFamily="34" charset="0"/>
                <a:ea typeface="Calibri" panose="020F0502020204030204" pitchFamily="34" charset="0"/>
                <a:cs typeface="Times New Roman" panose="02020603050405020304" pitchFamily="18" charset="0"/>
              </a:rPr>
              <a:t>Primer paso: 1 comparación, segundo paso: 2 comparaciones, tercer paso: 3 comparaciones, cuarto paso: 3 comparaciones</a:t>
            </a:r>
            <a:endParaRPr lang="es-SV"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SV" sz="1800" dirty="0">
                <a:effectLst/>
                <a:latin typeface="Arial" panose="020B0604020202020204" pitchFamily="34" charset="0"/>
                <a:ea typeface="Calibri" panose="020F0502020204030204" pitchFamily="34" charset="0"/>
                <a:cs typeface="Times New Roman" panose="02020603050405020304" pitchFamily="18" charset="0"/>
              </a:rPr>
              <a:t>Total = 1 + 2+ 3 + 3 = 9 comparaciones.</a:t>
            </a:r>
            <a:endParaRPr lang="es-SV"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SV" sz="1800" dirty="0">
                <a:effectLst/>
                <a:latin typeface="Arial" panose="020B0604020202020204" pitchFamily="34" charset="0"/>
                <a:ea typeface="Calibri" panose="020F0502020204030204" pitchFamily="34" charset="0"/>
                <a:cs typeface="Times New Roman" panose="02020603050405020304" pitchFamily="18" charset="0"/>
              </a:rPr>
              <a:t>El algoritmo de ordenamiento por método de la burbuja y por inserción tienen el mismo orden de complejidad en el peor caso, pero el algoritmo de inserción tiende a ser más eficiente.</a:t>
            </a:r>
            <a:endParaRPr lang="es-SV"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SV" dirty="0"/>
          </a:p>
        </p:txBody>
      </p:sp>
    </p:spTree>
    <p:extLst>
      <p:ext uri="{BB962C8B-B14F-4D97-AF65-F5344CB8AC3E}">
        <p14:creationId xmlns:p14="http://schemas.microsoft.com/office/powerpoint/2010/main" val="3489044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3321" y="3165298"/>
            <a:ext cx="435559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42858" y="2085760"/>
            <a:ext cx="6857572"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ítulo 1">
            <a:extLst>
              <a:ext uri="{FF2B5EF4-FFF2-40B4-BE49-F238E27FC236}">
                <a16:creationId xmlns:a16="http://schemas.microsoft.com/office/drawing/2014/main" id="{6946F033-7337-E4F9-0D5B-ABF0A9D6A6B6}"/>
              </a:ext>
            </a:extLst>
          </p:cNvPr>
          <p:cNvSpPr>
            <a:spLocks noGrp="1"/>
          </p:cNvSpPr>
          <p:nvPr>
            <p:ph type="title"/>
          </p:nvPr>
        </p:nvSpPr>
        <p:spPr>
          <a:xfrm>
            <a:off x="495030" y="2767106"/>
            <a:ext cx="2160621" cy="3071906"/>
          </a:xfrm>
        </p:spPr>
        <p:txBody>
          <a:bodyPr vert="horz" lIns="91440" tIns="45720" rIns="91440" bIns="45720" rtlCol="0" anchor="t">
            <a:normAutofit/>
          </a:bodyPr>
          <a:lstStyle/>
          <a:p>
            <a:pPr algn="l" defTabSz="914400">
              <a:lnSpc>
                <a:spcPct val="90000"/>
              </a:lnSpc>
            </a:pPr>
            <a:r>
              <a:rPr lang="en-US" sz="2200" b="1" kern="1200">
                <a:solidFill>
                  <a:srgbClr val="FFFFFF"/>
                </a:solidFill>
                <a:effectLst/>
                <a:latin typeface="+mj-lt"/>
                <a:ea typeface="+mj-ea"/>
                <a:cs typeface="+mj-cs"/>
              </a:rPr>
              <a:t>Implementación del algoritmo de ordenamiento por selección</a:t>
            </a:r>
            <a:br>
              <a:rPr lang="en-US" sz="2200" b="1" kern="1200">
                <a:solidFill>
                  <a:srgbClr val="FFFFFF"/>
                </a:solidFill>
                <a:effectLst/>
                <a:latin typeface="+mj-lt"/>
                <a:ea typeface="+mj-ea"/>
                <a:cs typeface="+mj-cs"/>
              </a:rPr>
            </a:br>
            <a:r>
              <a:rPr lang="en-US" sz="2200" kern="1200">
                <a:solidFill>
                  <a:srgbClr val="FFFFFF"/>
                </a:solidFill>
                <a:effectLst/>
                <a:latin typeface="+mj-lt"/>
                <a:ea typeface="+mj-ea"/>
                <a:cs typeface="+mj-cs"/>
              </a:rPr>
              <a:t> </a:t>
            </a:r>
            <a:br>
              <a:rPr lang="en-US" sz="2200" kern="1200">
                <a:solidFill>
                  <a:srgbClr val="FFFFFF"/>
                </a:solidFill>
                <a:effectLst/>
                <a:latin typeface="+mj-lt"/>
                <a:ea typeface="+mj-ea"/>
                <a:cs typeface="+mj-cs"/>
              </a:rPr>
            </a:br>
            <a:r>
              <a:rPr lang="en-US" sz="2200" kern="1200">
                <a:solidFill>
                  <a:srgbClr val="FFFFFF"/>
                </a:solidFill>
                <a:effectLst/>
                <a:latin typeface="+mj-lt"/>
                <a:ea typeface="+mj-ea"/>
                <a:cs typeface="+mj-cs"/>
              </a:rPr>
              <a:t>Ejemplo en Java:</a:t>
            </a:r>
            <a:br>
              <a:rPr lang="en-US" sz="2200" kern="1200">
                <a:solidFill>
                  <a:srgbClr val="FFFFFF"/>
                </a:solidFill>
                <a:effectLst/>
                <a:latin typeface="+mj-lt"/>
                <a:ea typeface="+mj-ea"/>
                <a:cs typeface="+mj-cs"/>
              </a:rPr>
            </a:br>
            <a:endParaRPr lang="en-US" sz="2200" kern="1200">
              <a:solidFill>
                <a:srgbClr val="FFFFFF"/>
              </a:solidFill>
              <a:latin typeface="+mj-lt"/>
              <a:ea typeface="+mj-ea"/>
              <a:cs typeface="+mj-cs"/>
            </a:endParaRPr>
          </a:p>
        </p:txBody>
      </p:sp>
      <p:pic>
        <p:nvPicPr>
          <p:cNvPr id="4" name="Marcador de contenido 3" descr="Texto&#10;&#10;Descripción generada automáticamente">
            <a:extLst>
              <a:ext uri="{FF2B5EF4-FFF2-40B4-BE49-F238E27FC236}">
                <a16:creationId xmlns:a16="http://schemas.microsoft.com/office/drawing/2014/main" id="{BE3A0282-E095-4202-208F-7013B101A489}"/>
              </a:ext>
            </a:extLst>
          </p:cNvPr>
          <p:cNvPicPr>
            <a:picLocks noGrp="1" noChangeAspect="1"/>
          </p:cNvPicPr>
          <p:nvPr>
            <p:ph idx="1"/>
          </p:nvPr>
        </p:nvPicPr>
        <p:blipFill>
          <a:blip r:embed="rId2"/>
          <a:stretch>
            <a:fillRect/>
          </a:stretch>
        </p:blipFill>
        <p:spPr>
          <a:xfrm>
            <a:off x="3376821" y="1388312"/>
            <a:ext cx="5419311" cy="4081376"/>
          </a:xfrm>
          <a:prstGeom prst="rect">
            <a:avLst/>
          </a:prstGeom>
        </p:spPr>
      </p:pic>
    </p:spTree>
    <p:extLst>
      <p:ext uri="{BB962C8B-B14F-4D97-AF65-F5344CB8AC3E}">
        <p14:creationId xmlns:p14="http://schemas.microsoft.com/office/powerpoint/2010/main" val="2614926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2" name="Rectangle 9221">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FD92227-7008-548E-AF6C-E25CCFB87544}"/>
              </a:ext>
            </a:extLst>
          </p:cNvPr>
          <p:cNvSpPr>
            <a:spLocks noGrp="1"/>
          </p:cNvSpPr>
          <p:nvPr>
            <p:ph type="title"/>
          </p:nvPr>
        </p:nvSpPr>
        <p:spPr>
          <a:xfrm>
            <a:off x="852297" y="502021"/>
            <a:ext cx="3719703" cy="1642969"/>
          </a:xfrm>
        </p:spPr>
        <p:txBody>
          <a:bodyPr anchor="b">
            <a:normAutofit/>
          </a:bodyPr>
          <a:lstStyle/>
          <a:p>
            <a:pPr marL="0" marR="0" lvl="0" indent="0" defTabSz="914400" rtl="0" eaLnBrk="0" fontAlgn="base" latinLnBrk="0" hangingPunct="0">
              <a:spcBef>
                <a:spcPct val="0"/>
              </a:spcBef>
              <a:spcAft>
                <a:spcPct val="0"/>
              </a:spcAft>
              <a:buClrTx/>
              <a:buSzTx/>
              <a:buFontTx/>
              <a:buNone/>
              <a:tabLst/>
            </a:pPr>
            <a:r>
              <a:rPr kumimoji="0" lang="es-SV" altLang="es-SV" sz="3500" b="1" i="0" u="none" strike="noStrike" cap="none" normalizeH="0" baseline="0">
                <a:ln>
                  <a:noFill/>
                </a:ln>
                <a:effectLst/>
                <a:latin typeface="Arial" panose="020B0604020202020204" pitchFamily="34" charset="0"/>
                <a:ea typeface="Calibri" panose="020F0502020204030204" pitchFamily="34" charset="0"/>
                <a:cs typeface="Arial" panose="020B0604020202020204" pitchFamily="34" charset="0"/>
              </a:rPr>
              <a:t>Ejemplo:</a:t>
            </a:r>
            <a:endParaRPr kumimoji="0" lang="es-SV" altLang="es-SV" sz="3500" b="0" i="0" u="none" strike="noStrike" cap="none" normalizeH="0" baseline="0">
              <a:ln>
                <a:noFill/>
              </a:ln>
              <a:effectLst/>
            </a:endParaRPr>
          </a:p>
          <a:p>
            <a:pPr marL="0" marR="0" lvl="0" indent="0" defTabSz="914400" rtl="0" eaLnBrk="0" fontAlgn="base" latinLnBrk="0" hangingPunct="0">
              <a:spcBef>
                <a:spcPct val="0"/>
              </a:spcBef>
              <a:spcAft>
                <a:spcPct val="0"/>
              </a:spcAft>
              <a:buClrTx/>
              <a:buSzTx/>
              <a:buFontTx/>
              <a:buNone/>
              <a:tabLst/>
            </a:pPr>
            <a:endParaRPr kumimoji="0" lang="es-SV" altLang="es-SV" sz="3500" b="0" i="0" u="none" strike="noStrike" cap="none" normalizeH="0" baseline="0">
              <a:ln>
                <a:noFill/>
              </a:ln>
              <a:effectLst/>
              <a:latin typeface="Arial" panose="020B0604020202020204" pitchFamily="34" charset="0"/>
            </a:endParaRPr>
          </a:p>
        </p:txBody>
      </p:sp>
      <p:sp>
        <p:nvSpPr>
          <p:cNvPr id="3" name="Marcador de contenido 2">
            <a:extLst>
              <a:ext uri="{FF2B5EF4-FFF2-40B4-BE49-F238E27FC236}">
                <a16:creationId xmlns:a16="http://schemas.microsoft.com/office/drawing/2014/main" id="{5FEA7AB6-C730-D412-2D66-06A6822375AE}"/>
              </a:ext>
            </a:extLst>
          </p:cNvPr>
          <p:cNvSpPr>
            <a:spLocks noGrp="1"/>
          </p:cNvSpPr>
          <p:nvPr>
            <p:ph idx="1"/>
          </p:nvPr>
        </p:nvSpPr>
        <p:spPr>
          <a:xfrm>
            <a:off x="852298" y="2418408"/>
            <a:ext cx="2722176" cy="3522569"/>
          </a:xfrm>
        </p:spPr>
        <p:txBody>
          <a:bodyPr anchor="t">
            <a:normAutofit lnSpcReduction="10000"/>
          </a:bodyPr>
          <a:lstStyle/>
          <a:p>
            <a:pPr>
              <a:spcAft>
                <a:spcPts val="800"/>
              </a:spcAft>
            </a:pPr>
            <a:r>
              <a:rPr lang="es-SV" sz="1700" dirty="0">
                <a:effectLst/>
                <a:latin typeface="Arial" panose="020B0604020202020204" pitchFamily="34" charset="0"/>
                <a:ea typeface="Calibri" panose="020F0502020204030204" pitchFamily="34" charset="0"/>
                <a:cs typeface="Times New Roman" panose="02020603050405020304" pitchFamily="18" charset="0"/>
              </a:rPr>
              <a:t>Pseudocódigo:</a:t>
            </a:r>
            <a:endParaRPr lang="es-SV" sz="17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s-SV" sz="1700" dirty="0">
                <a:effectLst/>
                <a:latin typeface="Arial" panose="020B0604020202020204" pitchFamily="34" charset="0"/>
                <a:ea typeface="Calibri" panose="020F0502020204030204" pitchFamily="34" charset="0"/>
                <a:cs typeface="Times New Roman" panose="02020603050405020304" pitchFamily="18" charset="0"/>
              </a:rPr>
              <a:t>Para cada posición en el array:</a:t>
            </a:r>
            <a:br>
              <a:rPr lang="es-SV" sz="1700" dirty="0">
                <a:effectLst/>
                <a:latin typeface="Arial" panose="020B0604020202020204" pitchFamily="34" charset="0"/>
                <a:ea typeface="Calibri" panose="020F0502020204030204" pitchFamily="34" charset="0"/>
                <a:cs typeface="Times New Roman" panose="02020603050405020304" pitchFamily="18" charset="0"/>
              </a:rPr>
            </a:br>
            <a:r>
              <a:rPr lang="es-SV" sz="1700" dirty="0">
                <a:effectLst/>
                <a:latin typeface="Arial" panose="020B0604020202020204" pitchFamily="34" charset="0"/>
                <a:ea typeface="Calibri" panose="020F0502020204030204" pitchFamily="34" charset="0"/>
                <a:cs typeface="Times New Roman" panose="02020603050405020304" pitchFamily="18" charset="0"/>
              </a:rPr>
              <a:t>    Encuentra el índice del elemento más pequeño desde la posición actual hasta el final</a:t>
            </a:r>
            <a:br>
              <a:rPr lang="es-SV" sz="1700" dirty="0">
                <a:effectLst/>
                <a:latin typeface="Arial" panose="020B0604020202020204" pitchFamily="34" charset="0"/>
                <a:ea typeface="Calibri" panose="020F0502020204030204" pitchFamily="34" charset="0"/>
                <a:cs typeface="Times New Roman" panose="02020603050405020304" pitchFamily="18" charset="0"/>
              </a:rPr>
            </a:br>
            <a:r>
              <a:rPr lang="es-SV" sz="1700" dirty="0">
                <a:effectLst/>
                <a:latin typeface="Arial" panose="020B0604020202020204" pitchFamily="34" charset="0"/>
                <a:ea typeface="Calibri" panose="020F0502020204030204" pitchFamily="34" charset="0"/>
                <a:cs typeface="Times New Roman" panose="02020603050405020304" pitchFamily="18" charset="0"/>
              </a:rPr>
              <a:t>    Intercambia el elemento más pequeño con el elemento en la posición actual</a:t>
            </a:r>
            <a:endParaRPr lang="es-SV" sz="1700" dirty="0">
              <a:effectLst/>
              <a:latin typeface="Calibri" panose="020F0502020204030204" pitchFamily="34" charset="0"/>
              <a:ea typeface="Calibri" panose="020F0502020204030204" pitchFamily="34" charset="0"/>
              <a:cs typeface="Times New Roman" panose="02020603050405020304" pitchFamily="18" charset="0"/>
            </a:endParaRPr>
          </a:p>
          <a:p>
            <a:endParaRPr lang="es-SV" sz="1700" dirty="0"/>
          </a:p>
        </p:txBody>
      </p:sp>
      <p:pic>
        <p:nvPicPr>
          <p:cNvPr id="9217" name="Imagen 10" descr="Texto, Carta&#10;&#10;Descripción generada automáticamente">
            <a:extLst>
              <a:ext uri="{FF2B5EF4-FFF2-40B4-BE49-F238E27FC236}">
                <a16:creationId xmlns:a16="http://schemas.microsoft.com/office/drawing/2014/main" id="{556C7298-2244-7D6E-C4AE-90EA4882EE0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87537" y="1937198"/>
            <a:ext cx="4790794" cy="3715457"/>
          </a:xfrm>
          <a:prstGeom prst="rect">
            <a:avLst/>
          </a:prstGeom>
          <a:noFill/>
          <a:extLst>
            <a:ext uri="{909E8E84-426E-40DD-AFC4-6F175D3DCCD1}">
              <a14:hiddenFill xmlns:a14="http://schemas.microsoft.com/office/drawing/2010/main">
                <a:solidFill>
                  <a:srgbClr val="FFFFFF"/>
                </a:solidFill>
              </a14:hiddenFill>
            </a:ext>
          </a:extLst>
        </p:spPr>
      </p:pic>
      <p:sp>
        <p:nvSpPr>
          <p:cNvPr id="9224" name="Rectangle 9223">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6" name="Rectangle 9225">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3">
            <a:extLst>
              <a:ext uri="{FF2B5EF4-FFF2-40B4-BE49-F238E27FC236}">
                <a16:creationId xmlns:a16="http://schemas.microsoft.com/office/drawing/2014/main" id="{98D0AA51-F0A2-0A98-E8C3-391048F982BF}"/>
              </a:ext>
            </a:extLst>
          </p:cNvPr>
          <p:cNvSpPr>
            <a:spLocks noChangeArrowheads="1"/>
          </p:cNvSpPr>
          <p:nvPr/>
        </p:nvSpPr>
        <p:spPr bwMode="auto">
          <a:xfrm>
            <a:off x="0" y="27209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SV"/>
          </a:p>
        </p:txBody>
      </p:sp>
    </p:spTree>
    <p:extLst>
      <p:ext uri="{BB962C8B-B14F-4D97-AF65-F5344CB8AC3E}">
        <p14:creationId xmlns:p14="http://schemas.microsoft.com/office/powerpoint/2010/main" val="3824380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Introducción</a:t>
            </a:r>
            <a:endParaRPr dirty="0"/>
          </a:p>
        </p:txBody>
      </p:sp>
      <p:sp>
        <p:nvSpPr>
          <p:cNvPr id="3" name="Content Placeholder 2"/>
          <p:cNvSpPr>
            <a:spLocks noGrp="1"/>
          </p:cNvSpPr>
          <p:nvPr>
            <p:ph idx="1"/>
          </p:nvPr>
        </p:nvSpPr>
        <p:spPr/>
        <p:txBody>
          <a:bodyPr>
            <a:normAutofit lnSpcReduction="10000"/>
          </a:bodyPr>
          <a:lstStyle/>
          <a:p>
            <a:r>
              <a:rPr lang="es-ES" dirty="0"/>
              <a:t>En el universo de la programación, la implementación y diseño de algoritmos eficientes es esencial para desarrollar aplicaciones robustas y rápidas. Los algoritmos de búsqueda y ordenamiento ocupan un lugar destacado por su amplia aplicabilidad e impacto significativo en el rendimiento de los sistemas. El lenguaje de programación Java, proporciona un entorno ideal para poner en práctica estos algoritmos.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A0519D-7AF6-549D-9E02-B55A1818A994}"/>
              </a:ext>
            </a:extLst>
          </p:cNvPr>
          <p:cNvSpPr>
            <a:spLocks noGrp="1"/>
          </p:cNvSpPr>
          <p:nvPr>
            <p:ph type="title"/>
          </p:nvPr>
        </p:nvSpPr>
        <p:spPr/>
        <p:txBody>
          <a:bodyPr/>
          <a:lstStyle/>
          <a:p>
            <a:endParaRPr lang="es-SV"/>
          </a:p>
        </p:txBody>
      </p:sp>
      <p:sp>
        <p:nvSpPr>
          <p:cNvPr id="3" name="Marcador de contenido 2">
            <a:extLst>
              <a:ext uri="{FF2B5EF4-FFF2-40B4-BE49-F238E27FC236}">
                <a16:creationId xmlns:a16="http://schemas.microsoft.com/office/drawing/2014/main" id="{7A6A806C-B516-0A74-3626-08C0289385B6}"/>
              </a:ext>
            </a:extLst>
          </p:cNvPr>
          <p:cNvSpPr>
            <a:spLocks noGrp="1"/>
          </p:cNvSpPr>
          <p:nvPr>
            <p:ph idx="1"/>
          </p:nvPr>
        </p:nvSpPr>
        <p:spPr/>
        <p:txBody>
          <a:bodyPr/>
          <a:lstStyle/>
          <a:p>
            <a:pPr algn="just">
              <a:lnSpc>
                <a:spcPct val="107000"/>
              </a:lnSpc>
              <a:spcAft>
                <a:spcPts val="800"/>
              </a:spcAft>
            </a:pPr>
            <a:r>
              <a:rPr lang="es-SV" sz="1800" dirty="0">
                <a:effectLst/>
                <a:latin typeface="Arial" panose="020B0604020202020204" pitchFamily="34" charset="0"/>
                <a:ea typeface="Calibri" panose="020F0502020204030204" pitchFamily="34" charset="0"/>
                <a:cs typeface="Times New Roman" panose="02020603050405020304" pitchFamily="18" charset="0"/>
              </a:rPr>
              <a:t>La complejidad de este algoritmo es la siguiente:</a:t>
            </a:r>
            <a:endParaRPr lang="es-SV"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SV" sz="1800" dirty="0">
                <a:effectLst/>
                <a:latin typeface="Arial" panose="020B0604020202020204" pitchFamily="34" charset="0"/>
                <a:ea typeface="Calibri" panose="020F0502020204030204" pitchFamily="34" charset="0"/>
                <a:cs typeface="Times New Roman" panose="02020603050405020304" pitchFamily="18" charset="0"/>
              </a:rPr>
              <a:t>Mejor caso: O(n^2) (si el array está en cualquier orden)</a:t>
            </a:r>
            <a:endParaRPr lang="es-SV"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SV" sz="1800" dirty="0">
                <a:effectLst/>
                <a:latin typeface="Arial" panose="020B0604020202020204" pitchFamily="34" charset="0"/>
                <a:ea typeface="Calibri" panose="020F0502020204030204" pitchFamily="34" charset="0"/>
                <a:cs typeface="Times New Roman" panose="02020603050405020304" pitchFamily="18" charset="0"/>
              </a:rPr>
              <a:t>Peor caso: O(n^2)</a:t>
            </a:r>
            <a:endParaRPr lang="es-SV"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SV" sz="1800" dirty="0">
                <a:effectLst/>
                <a:latin typeface="Arial" panose="020B0604020202020204" pitchFamily="34" charset="0"/>
                <a:ea typeface="Calibri" panose="020F0502020204030204" pitchFamily="34" charset="0"/>
                <a:cs typeface="Times New Roman" panose="02020603050405020304" pitchFamily="18" charset="0"/>
              </a:rPr>
              <a:t>Caso promedio: O(n^2)</a:t>
            </a:r>
            <a:endParaRPr lang="es-SV"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SV" sz="1800" dirty="0">
                <a:effectLst/>
                <a:latin typeface="Arial" panose="020B0604020202020204" pitchFamily="34" charset="0"/>
                <a:ea typeface="Calibri" panose="020F0502020204030204" pitchFamily="34" charset="0"/>
                <a:cs typeface="Times New Roman" panose="02020603050405020304" pitchFamily="18" charset="0"/>
              </a:rPr>
              <a:t>En este ejemplo se realizaron 10 comparaciones (n(n-1))/2 = (5(5-1))/2 = 10</a:t>
            </a:r>
            <a:endParaRPr lang="es-SV"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SV" sz="1800" dirty="0">
                <a:effectLst/>
                <a:latin typeface="Arial" panose="020B0604020202020204" pitchFamily="34" charset="0"/>
                <a:ea typeface="Calibri" panose="020F0502020204030204" pitchFamily="34" charset="0"/>
                <a:cs typeface="Times New Roman" panose="02020603050405020304" pitchFamily="18" charset="0"/>
              </a:rPr>
              <a:t>La complejidad de este algoritmo es la misma para el mejor caso, caso promedio y peor caso.</a:t>
            </a:r>
            <a:endParaRPr lang="es-SV"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SV" dirty="0"/>
          </a:p>
        </p:txBody>
      </p:sp>
    </p:spTree>
    <p:extLst>
      <p:ext uri="{BB962C8B-B14F-4D97-AF65-F5344CB8AC3E}">
        <p14:creationId xmlns:p14="http://schemas.microsoft.com/office/powerpoint/2010/main" val="34900440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a:extLst>
              <a:ext uri="{FF2B5EF4-FFF2-40B4-BE49-F238E27FC236}">
                <a16:creationId xmlns:a16="http://schemas.microsoft.com/office/drawing/2014/main" id="{5B24980D-D2E4-C55E-65F6-DD44BF55A47C}"/>
              </a:ext>
            </a:extLst>
          </p:cNvPr>
          <p:cNvGraphicFramePr>
            <a:graphicFrameLocks noGrp="1"/>
          </p:cNvGraphicFramePr>
          <p:nvPr>
            <p:ph idx="1"/>
            <p:extLst>
              <p:ext uri="{D42A27DB-BD31-4B8C-83A1-F6EECF244321}">
                <p14:modId xmlns:p14="http://schemas.microsoft.com/office/powerpoint/2010/main" val="372415868"/>
              </p:ext>
            </p:extLst>
          </p:nvPr>
        </p:nvGraphicFramePr>
        <p:xfrm>
          <a:off x="83126" y="374074"/>
          <a:ext cx="8967354" cy="6203370"/>
        </p:xfrm>
        <a:graphic>
          <a:graphicData uri="http://schemas.openxmlformats.org/drawingml/2006/table">
            <a:tbl>
              <a:tblPr firstRow="1" firstCol="1" bandRow="1">
                <a:tableStyleId>{5C22544A-7EE6-4342-B048-85BDC9FD1C3A}</a:tableStyleId>
              </a:tblPr>
              <a:tblGrid>
                <a:gridCol w="1332548">
                  <a:extLst>
                    <a:ext uri="{9D8B030D-6E8A-4147-A177-3AD203B41FA5}">
                      <a16:colId xmlns:a16="http://schemas.microsoft.com/office/drawing/2014/main" val="3094030103"/>
                    </a:ext>
                  </a:extLst>
                </a:gridCol>
                <a:gridCol w="1658960">
                  <a:extLst>
                    <a:ext uri="{9D8B030D-6E8A-4147-A177-3AD203B41FA5}">
                      <a16:colId xmlns:a16="http://schemas.microsoft.com/office/drawing/2014/main" val="3418302469"/>
                    </a:ext>
                  </a:extLst>
                </a:gridCol>
                <a:gridCol w="1441951">
                  <a:extLst>
                    <a:ext uri="{9D8B030D-6E8A-4147-A177-3AD203B41FA5}">
                      <a16:colId xmlns:a16="http://schemas.microsoft.com/office/drawing/2014/main" val="1946065290"/>
                    </a:ext>
                  </a:extLst>
                </a:gridCol>
                <a:gridCol w="1529832">
                  <a:extLst>
                    <a:ext uri="{9D8B030D-6E8A-4147-A177-3AD203B41FA5}">
                      <a16:colId xmlns:a16="http://schemas.microsoft.com/office/drawing/2014/main" val="986994877"/>
                    </a:ext>
                  </a:extLst>
                </a:gridCol>
                <a:gridCol w="1580048">
                  <a:extLst>
                    <a:ext uri="{9D8B030D-6E8A-4147-A177-3AD203B41FA5}">
                      <a16:colId xmlns:a16="http://schemas.microsoft.com/office/drawing/2014/main" val="2998627774"/>
                    </a:ext>
                  </a:extLst>
                </a:gridCol>
                <a:gridCol w="1424015">
                  <a:extLst>
                    <a:ext uri="{9D8B030D-6E8A-4147-A177-3AD203B41FA5}">
                      <a16:colId xmlns:a16="http://schemas.microsoft.com/office/drawing/2014/main" val="905868478"/>
                    </a:ext>
                  </a:extLst>
                </a:gridCol>
              </a:tblGrid>
              <a:tr h="353296">
                <a:tc>
                  <a:txBody>
                    <a:bodyPr/>
                    <a:lstStyle/>
                    <a:p>
                      <a:pPr algn="just">
                        <a:lnSpc>
                          <a:spcPct val="107000"/>
                        </a:lnSpc>
                        <a:spcAft>
                          <a:spcPts val="800"/>
                        </a:spcAft>
                      </a:pPr>
                      <a:r>
                        <a:rPr lang="es-SV" sz="1000">
                          <a:effectLst/>
                          <a:highlight>
                            <a:srgbClr val="0070C0"/>
                          </a:highlight>
                        </a:rPr>
                        <a:t>Tamaño del arreglo</a:t>
                      </a:r>
                      <a:endParaRPr lang="es-SV" sz="1000">
                        <a:effectLst/>
                        <a:highlight>
                          <a:srgbClr val="0070C0"/>
                        </a:highligh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highlight>
                            <a:srgbClr val="0070C0"/>
                          </a:highlight>
                        </a:rPr>
                        <a:t>Burbuja (ns)</a:t>
                      </a:r>
                      <a:endParaRPr lang="es-SV" sz="1000">
                        <a:effectLst/>
                        <a:highlight>
                          <a:srgbClr val="0070C0"/>
                        </a:highligh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highlight>
                            <a:srgbClr val="0070C0"/>
                          </a:highlight>
                        </a:rPr>
                        <a:t>Inserción (ns)</a:t>
                      </a:r>
                      <a:endParaRPr lang="es-SV" sz="1000">
                        <a:effectLst/>
                        <a:highlight>
                          <a:srgbClr val="0070C0"/>
                        </a:highligh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highlight>
                            <a:srgbClr val="0070C0"/>
                          </a:highlight>
                        </a:rPr>
                        <a:t>Selección (ns)</a:t>
                      </a:r>
                      <a:endParaRPr lang="es-SV" sz="1000">
                        <a:effectLst/>
                        <a:highlight>
                          <a:srgbClr val="0070C0"/>
                        </a:highligh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highlight>
                            <a:srgbClr val="0070C0"/>
                          </a:highlight>
                        </a:rPr>
                        <a:t>Mejor tiempo</a:t>
                      </a:r>
                      <a:endParaRPr lang="es-SV" sz="1000">
                        <a:effectLst/>
                        <a:highlight>
                          <a:srgbClr val="0070C0"/>
                        </a:highligh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highlight>
                            <a:srgbClr val="0070C0"/>
                          </a:highlight>
                        </a:rPr>
                        <a:t>Peor tiempo</a:t>
                      </a:r>
                      <a:endParaRPr lang="es-SV" sz="1000">
                        <a:effectLst/>
                        <a:highlight>
                          <a:srgbClr val="0070C0"/>
                        </a:highligh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extLst>
                  <a:ext uri="{0D108BD9-81ED-4DB2-BD59-A6C34878D82A}">
                    <a16:rowId xmlns:a16="http://schemas.microsoft.com/office/drawing/2014/main" val="880779046"/>
                  </a:ext>
                </a:extLst>
              </a:tr>
              <a:tr h="172061">
                <a:tc>
                  <a:txBody>
                    <a:bodyPr/>
                    <a:lstStyle/>
                    <a:p>
                      <a:pPr algn="just">
                        <a:lnSpc>
                          <a:spcPct val="107000"/>
                        </a:lnSpc>
                        <a:spcAft>
                          <a:spcPts val="800"/>
                        </a:spcAft>
                      </a:pPr>
                      <a:r>
                        <a:rPr lang="es-SV" sz="1000">
                          <a:effectLst/>
                        </a:rPr>
                        <a:t>10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2965600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6900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5300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SELECCIÓN</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BURBUJA</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extLst>
                  <a:ext uri="{0D108BD9-81ED-4DB2-BD59-A6C34878D82A}">
                    <a16:rowId xmlns:a16="http://schemas.microsoft.com/office/drawing/2014/main" val="2004346790"/>
                  </a:ext>
                </a:extLst>
              </a:tr>
              <a:tr h="172061">
                <a:tc>
                  <a:txBody>
                    <a:bodyPr/>
                    <a:lstStyle/>
                    <a:p>
                      <a:pPr algn="just">
                        <a:lnSpc>
                          <a:spcPct val="107000"/>
                        </a:lnSpc>
                        <a:spcAft>
                          <a:spcPts val="800"/>
                        </a:spcAft>
                      </a:pPr>
                      <a:r>
                        <a:rPr lang="es-SV" sz="1000">
                          <a:effectLst/>
                        </a:rPr>
                        <a:t>3010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21143500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5805700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6879100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INSERCIÓN</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BURBUJA</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extLst>
                  <a:ext uri="{0D108BD9-81ED-4DB2-BD59-A6C34878D82A}">
                    <a16:rowId xmlns:a16="http://schemas.microsoft.com/office/drawing/2014/main" val="4173988049"/>
                  </a:ext>
                </a:extLst>
              </a:tr>
              <a:tr h="172061">
                <a:tc>
                  <a:txBody>
                    <a:bodyPr/>
                    <a:lstStyle/>
                    <a:p>
                      <a:pPr algn="just">
                        <a:lnSpc>
                          <a:spcPct val="107000"/>
                        </a:lnSpc>
                        <a:spcAft>
                          <a:spcPts val="800"/>
                        </a:spcAft>
                      </a:pPr>
                      <a:r>
                        <a:rPr lang="es-SV" sz="1000">
                          <a:effectLst/>
                        </a:rPr>
                        <a:t>6010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32427400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9453400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16226600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INSERCIÓN</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BURBUJA</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extLst>
                  <a:ext uri="{0D108BD9-81ED-4DB2-BD59-A6C34878D82A}">
                    <a16:rowId xmlns:a16="http://schemas.microsoft.com/office/drawing/2014/main" val="1673302515"/>
                  </a:ext>
                </a:extLst>
              </a:tr>
              <a:tr h="172061">
                <a:tc>
                  <a:txBody>
                    <a:bodyPr/>
                    <a:lstStyle/>
                    <a:p>
                      <a:pPr algn="just">
                        <a:lnSpc>
                          <a:spcPct val="107000"/>
                        </a:lnSpc>
                        <a:spcAft>
                          <a:spcPts val="800"/>
                        </a:spcAft>
                      </a:pPr>
                      <a:r>
                        <a:rPr lang="es-SV" sz="1000">
                          <a:effectLst/>
                        </a:rPr>
                        <a:t>9010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102228800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17694400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18182000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INSERCIÓN</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BURBUJA</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extLst>
                  <a:ext uri="{0D108BD9-81ED-4DB2-BD59-A6C34878D82A}">
                    <a16:rowId xmlns:a16="http://schemas.microsoft.com/office/drawing/2014/main" val="454460782"/>
                  </a:ext>
                </a:extLst>
              </a:tr>
              <a:tr h="172061">
                <a:tc>
                  <a:txBody>
                    <a:bodyPr/>
                    <a:lstStyle/>
                    <a:p>
                      <a:pPr algn="just">
                        <a:lnSpc>
                          <a:spcPct val="107000"/>
                        </a:lnSpc>
                        <a:spcAft>
                          <a:spcPts val="800"/>
                        </a:spcAft>
                      </a:pPr>
                      <a:r>
                        <a:rPr lang="es-SV" sz="1000">
                          <a:effectLst/>
                        </a:rPr>
                        <a:t>12010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185858700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9768900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65942900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INSERCIÓN</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BURBUJA</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extLst>
                  <a:ext uri="{0D108BD9-81ED-4DB2-BD59-A6C34878D82A}">
                    <a16:rowId xmlns:a16="http://schemas.microsoft.com/office/drawing/2014/main" val="3244871733"/>
                  </a:ext>
                </a:extLst>
              </a:tr>
              <a:tr h="172061">
                <a:tc>
                  <a:txBody>
                    <a:bodyPr/>
                    <a:lstStyle/>
                    <a:p>
                      <a:pPr algn="just">
                        <a:lnSpc>
                          <a:spcPct val="107000"/>
                        </a:lnSpc>
                        <a:spcAft>
                          <a:spcPts val="800"/>
                        </a:spcAft>
                      </a:pPr>
                      <a:r>
                        <a:rPr lang="es-SV" sz="1000">
                          <a:effectLst/>
                        </a:rPr>
                        <a:t>15010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287191200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15159200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99854100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INSERCIÓN</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BURBUJA</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extLst>
                  <a:ext uri="{0D108BD9-81ED-4DB2-BD59-A6C34878D82A}">
                    <a16:rowId xmlns:a16="http://schemas.microsoft.com/office/drawing/2014/main" val="1002911152"/>
                  </a:ext>
                </a:extLst>
              </a:tr>
              <a:tr h="172061">
                <a:tc>
                  <a:txBody>
                    <a:bodyPr/>
                    <a:lstStyle/>
                    <a:p>
                      <a:pPr algn="just">
                        <a:lnSpc>
                          <a:spcPct val="107000"/>
                        </a:lnSpc>
                        <a:spcAft>
                          <a:spcPts val="800"/>
                        </a:spcAft>
                      </a:pPr>
                      <a:r>
                        <a:rPr lang="es-SV" sz="1000">
                          <a:effectLst/>
                        </a:rPr>
                        <a:t>18010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417903600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23177400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144275200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INSERCIÓN</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BURBUJA</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extLst>
                  <a:ext uri="{0D108BD9-81ED-4DB2-BD59-A6C34878D82A}">
                    <a16:rowId xmlns:a16="http://schemas.microsoft.com/office/drawing/2014/main" val="2640101778"/>
                  </a:ext>
                </a:extLst>
              </a:tr>
              <a:tr h="172061">
                <a:tc>
                  <a:txBody>
                    <a:bodyPr/>
                    <a:lstStyle/>
                    <a:p>
                      <a:pPr algn="just">
                        <a:lnSpc>
                          <a:spcPct val="107000"/>
                        </a:lnSpc>
                        <a:spcAft>
                          <a:spcPts val="800"/>
                        </a:spcAft>
                      </a:pPr>
                      <a:r>
                        <a:rPr lang="es-SV" sz="1000">
                          <a:effectLst/>
                        </a:rPr>
                        <a:t>21010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571089300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30434500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196704900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INSERCIÓN</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BURBUJA</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extLst>
                  <a:ext uri="{0D108BD9-81ED-4DB2-BD59-A6C34878D82A}">
                    <a16:rowId xmlns:a16="http://schemas.microsoft.com/office/drawing/2014/main" val="2132954783"/>
                  </a:ext>
                </a:extLst>
              </a:tr>
              <a:tr h="172061">
                <a:tc>
                  <a:txBody>
                    <a:bodyPr/>
                    <a:lstStyle/>
                    <a:p>
                      <a:pPr algn="just">
                        <a:lnSpc>
                          <a:spcPct val="107000"/>
                        </a:lnSpc>
                        <a:spcAft>
                          <a:spcPts val="800"/>
                        </a:spcAft>
                      </a:pPr>
                      <a:r>
                        <a:rPr lang="es-SV" sz="1000">
                          <a:effectLst/>
                        </a:rPr>
                        <a:t>24010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763917200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40744500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266522300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INSERCIÓN</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BURBUJA</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extLst>
                  <a:ext uri="{0D108BD9-81ED-4DB2-BD59-A6C34878D82A}">
                    <a16:rowId xmlns:a16="http://schemas.microsoft.com/office/drawing/2014/main" val="2825998396"/>
                  </a:ext>
                </a:extLst>
              </a:tr>
              <a:tr h="172061">
                <a:tc>
                  <a:txBody>
                    <a:bodyPr/>
                    <a:lstStyle/>
                    <a:p>
                      <a:pPr algn="just">
                        <a:lnSpc>
                          <a:spcPct val="107000"/>
                        </a:lnSpc>
                        <a:spcAft>
                          <a:spcPts val="800"/>
                        </a:spcAft>
                      </a:pPr>
                      <a:r>
                        <a:rPr lang="es-SV" sz="1000">
                          <a:effectLst/>
                        </a:rPr>
                        <a:t>27010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989920300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53047800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337273800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INSERCIÓN</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BURBUJA</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extLst>
                  <a:ext uri="{0D108BD9-81ED-4DB2-BD59-A6C34878D82A}">
                    <a16:rowId xmlns:a16="http://schemas.microsoft.com/office/drawing/2014/main" val="3518326042"/>
                  </a:ext>
                </a:extLst>
              </a:tr>
              <a:tr h="172061">
                <a:tc>
                  <a:txBody>
                    <a:bodyPr/>
                    <a:lstStyle/>
                    <a:p>
                      <a:pPr algn="just">
                        <a:lnSpc>
                          <a:spcPct val="107000"/>
                        </a:lnSpc>
                        <a:spcAft>
                          <a:spcPts val="800"/>
                        </a:spcAft>
                      </a:pPr>
                      <a:r>
                        <a:rPr lang="es-SV" sz="1000">
                          <a:effectLst/>
                        </a:rPr>
                        <a:t>30010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1207671700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66309700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243619000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INSERCIÓN</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BURBUJA</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extLst>
                  <a:ext uri="{0D108BD9-81ED-4DB2-BD59-A6C34878D82A}">
                    <a16:rowId xmlns:a16="http://schemas.microsoft.com/office/drawing/2014/main" val="1499682027"/>
                  </a:ext>
                </a:extLst>
              </a:tr>
              <a:tr h="172061">
                <a:tc>
                  <a:txBody>
                    <a:bodyPr/>
                    <a:lstStyle/>
                    <a:p>
                      <a:pPr algn="just">
                        <a:lnSpc>
                          <a:spcPct val="107000"/>
                        </a:lnSpc>
                        <a:spcAft>
                          <a:spcPts val="800"/>
                        </a:spcAft>
                      </a:pPr>
                      <a:r>
                        <a:rPr lang="es-SV" sz="1000">
                          <a:effectLst/>
                        </a:rPr>
                        <a:t>33010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1472369800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76827200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286819700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INSERCIÓN</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BURBUJA</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extLst>
                  <a:ext uri="{0D108BD9-81ED-4DB2-BD59-A6C34878D82A}">
                    <a16:rowId xmlns:a16="http://schemas.microsoft.com/office/drawing/2014/main" val="82020610"/>
                  </a:ext>
                </a:extLst>
              </a:tr>
              <a:tr h="172061">
                <a:tc>
                  <a:txBody>
                    <a:bodyPr/>
                    <a:lstStyle/>
                    <a:p>
                      <a:pPr algn="just">
                        <a:lnSpc>
                          <a:spcPct val="107000"/>
                        </a:lnSpc>
                        <a:spcAft>
                          <a:spcPts val="800"/>
                        </a:spcAft>
                      </a:pPr>
                      <a:r>
                        <a:rPr lang="es-SV" sz="1000">
                          <a:effectLst/>
                        </a:rPr>
                        <a:t>36010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2301917700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148354600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575186100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INSERCIÓN</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BURBUJA</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extLst>
                  <a:ext uri="{0D108BD9-81ED-4DB2-BD59-A6C34878D82A}">
                    <a16:rowId xmlns:a16="http://schemas.microsoft.com/office/drawing/2014/main" val="2264145900"/>
                  </a:ext>
                </a:extLst>
              </a:tr>
              <a:tr h="172061">
                <a:tc>
                  <a:txBody>
                    <a:bodyPr/>
                    <a:lstStyle/>
                    <a:p>
                      <a:pPr algn="just">
                        <a:lnSpc>
                          <a:spcPct val="107000"/>
                        </a:lnSpc>
                        <a:spcAft>
                          <a:spcPts val="800"/>
                        </a:spcAft>
                      </a:pPr>
                      <a:r>
                        <a:rPr lang="es-SV" sz="1000">
                          <a:effectLst/>
                        </a:rPr>
                        <a:t>39010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2421080100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151605200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449593800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INSERCIÓN</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BURBUJA</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extLst>
                  <a:ext uri="{0D108BD9-81ED-4DB2-BD59-A6C34878D82A}">
                    <a16:rowId xmlns:a16="http://schemas.microsoft.com/office/drawing/2014/main" val="2164006799"/>
                  </a:ext>
                </a:extLst>
              </a:tr>
              <a:tr h="172061">
                <a:tc>
                  <a:txBody>
                    <a:bodyPr/>
                    <a:lstStyle/>
                    <a:p>
                      <a:pPr algn="just">
                        <a:lnSpc>
                          <a:spcPct val="107000"/>
                        </a:lnSpc>
                        <a:spcAft>
                          <a:spcPts val="800"/>
                        </a:spcAft>
                      </a:pPr>
                      <a:r>
                        <a:rPr lang="es-SV" sz="1000">
                          <a:effectLst/>
                        </a:rPr>
                        <a:t>42010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2992010400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128015000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550384200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INSERCIÓN</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BURBUJA</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extLst>
                  <a:ext uri="{0D108BD9-81ED-4DB2-BD59-A6C34878D82A}">
                    <a16:rowId xmlns:a16="http://schemas.microsoft.com/office/drawing/2014/main" val="258117852"/>
                  </a:ext>
                </a:extLst>
              </a:tr>
              <a:tr h="172061">
                <a:tc>
                  <a:txBody>
                    <a:bodyPr/>
                    <a:lstStyle/>
                    <a:p>
                      <a:pPr algn="just">
                        <a:lnSpc>
                          <a:spcPct val="107000"/>
                        </a:lnSpc>
                        <a:spcAft>
                          <a:spcPts val="800"/>
                        </a:spcAft>
                      </a:pPr>
                      <a:r>
                        <a:rPr lang="es-SV" sz="1000">
                          <a:effectLst/>
                        </a:rPr>
                        <a:t>45010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3503114600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176437400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668749500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INSERCIÓN</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BURBUJA</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extLst>
                  <a:ext uri="{0D108BD9-81ED-4DB2-BD59-A6C34878D82A}">
                    <a16:rowId xmlns:a16="http://schemas.microsoft.com/office/drawing/2014/main" val="2114452870"/>
                  </a:ext>
                </a:extLst>
              </a:tr>
              <a:tr h="172061">
                <a:tc>
                  <a:txBody>
                    <a:bodyPr/>
                    <a:lstStyle/>
                    <a:p>
                      <a:pPr algn="just">
                        <a:lnSpc>
                          <a:spcPct val="107000"/>
                        </a:lnSpc>
                        <a:spcAft>
                          <a:spcPts val="800"/>
                        </a:spcAft>
                      </a:pPr>
                      <a:r>
                        <a:rPr lang="es-SV" sz="1000">
                          <a:effectLst/>
                        </a:rPr>
                        <a:t>48010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4000492400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167594200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682054100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INSERCIÓN</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BURBUJA</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extLst>
                  <a:ext uri="{0D108BD9-81ED-4DB2-BD59-A6C34878D82A}">
                    <a16:rowId xmlns:a16="http://schemas.microsoft.com/office/drawing/2014/main" val="1310955288"/>
                  </a:ext>
                </a:extLst>
              </a:tr>
              <a:tr h="172061">
                <a:tc>
                  <a:txBody>
                    <a:bodyPr/>
                    <a:lstStyle/>
                    <a:p>
                      <a:pPr algn="just">
                        <a:lnSpc>
                          <a:spcPct val="107000"/>
                        </a:lnSpc>
                        <a:spcAft>
                          <a:spcPts val="800"/>
                        </a:spcAft>
                      </a:pPr>
                      <a:r>
                        <a:rPr lang="es-SV" sz="1000">
                          <a:effectLst/>
                        </a:rPr>
                        <a:t>51010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4385724100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326678800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965054800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INSERCIÓN</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BURBUJA</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extLst>
                  <a:ext uri="{0D108BD9-81ED-4DB2-BD59-A6C34878D82A}">
                    <a16:rowId xmlns:a16="http://schemas.microsoft.com/office/drawing/2014/main" val="3526034417"/>
                  </a:ext>
                </a:extLst>
              </a:tr>
              <a:tr h="172061">
                <a:tc>
                  <a:txBody>
                    <a:bodyPr/>
                    <a:lstStyle/>
                    <a:p>
                      <a:pPr algn="just">
                        <a:lnSpc>
                          <a:spcPct val="107000"/>
                        </a:lnSpc>
                        <a:spcAft>
                          <a:spcPts val="800"/>
                        </a:spcAft>
                      </a:pPr>
                      <a:r>
                        <a:rPr lang="es-SV" sz="1000">
                          <a:effectLst/>
                        </a:rPr>
                        <a:t>54010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5290578600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293612200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1034473900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INSERCIÓN</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BURBUJA</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extLst>
                  <a:ext uri="{0D108BD9-81ED-4DB2-BD59-A6C34878D82A}">
                    <a16:rowId xmlns:a16="http://schemas.microsoft.com/office/drawing/2014/main" val="103146214"/>
                  </a:ext>
                </a:extLst>
              </a:tr>
              <a:tr h="172061">
                <a:tc>
                  <a:txBody>
                    <a:bodyPr/>
                    <a:lstStyle/>
                    <a:p>
                      <a:pPr algn="just">
                        <a:lnSpc>
                          <a:spcPct val="107000"/>
                        </a:lnSpc>
                        <a:spcAft>
                          <a:spcPts val="800"/>
                        </a:spcAft>
                      </a:pPr>
                      <a:r>
                        <a:rPr lang="es-SV" sz="1000">
                          <a:effectLst/>
                        </a:rPr>
                        <a:t>57010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6058732100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363208100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1183165000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INSERCIÓN</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BURBUJA</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extLst>
                  <a:ext uri="{0D108BD9-81ED-4DB2-BD59-A6C34878D82A}">
                    <a16:rowId xmlns:a16="http://schemas.microsoft.com/office/drawing/2014/main" val="1915419797"/>
                  </a:ext>
                </a:extLst>
              </a:tr>
              <a:tr h="172061">
                <a:tc>
                  <a:txBody>
                    <a:bodyPr/>
                    <a:lstStyle/>
                    <a:p>
                      <a:pPr algn="just">
                        <a:lnSpc>
                          <a:spcPct val="107000"/>
                        </a:lnSpc>
                        <a:spcAft>
                          <a:spcPts val="800"/>
                        </a:spcAft>
                      </a:pPr>
                      <a:r>
                        <a:rPr lang="es-SV" sz="1000">
                          <a:effectLst/>
                        </a:rPr>
                        <a:t>60010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7110280400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405478400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1287320600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INSERCIÓN</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BURBUJA</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extLst>
                  <a:ext uri="{0D108BD9-81ED-4DB2-BD59-A6C34878D82A}">
                    <a16:rowId xmlns:a16="http://schemas.microsoft.com/office/drawing/2014/main" val="4091340"/>
                  </a:ext>
                </a:extLst>
              </a:tr>
              <a:tr h="172061">
                <a:tc>
                  <a:txBody>
                    <a:bodyPr/>
                    <a:lstStyle/>
                    <a:p>
                      <a:pPr algn="just">
                        <a:lnSpc>
                          <a:spcPct val="107000"/>
                        </a:lnSpc>
                        <a:spcAft>
                          <a:spcPts val="800"/>
                        </a:spcAft>
                      </a:pPr>
                      <a:r>
                        <a:rPr lang="es-SV" sz="1000">
                          <a:effectLst/>
                        </a:rPr>
                        <a:t>63010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6098358400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281514100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1125303700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INSERCIÓN</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BURBUJA</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extLst>
                  <a:ext uri="{0D108BD9-81ED-4DB2-BD59-A6C34878D82A}">
                    <a16:rowId xmlns:a16="http://schemas.microsoft.com/office/drawing/2014/main" val="3855983536"/>
                  </a:ext>
                </a:extLst>
              </a:tr>
              <a:tr h="172061">
                <a:tc>
                  <a:txBody>
                    <a:bodyPr/>
                    <a:lstStyle/>
                    <a:p>
                      <a:pPr algn="just">
                        <a:lnSpc>
                          <a:spcPct val="107000"/>
                        </a:lnSpc>
                        <a:spcAft>
                          <a:spcPts val="800"/>
                        </a:spcAft>
                      </a:pPr>
                      <a:r>
                        <a:rPr lang="es-SV" sz="1000">
                          <a:effectLst/>
                        </a:rPr>
                        <a:t>66010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5954439800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322059200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1182142400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INSERCIÓN</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BURBUJA</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extLst>
                  <a:ext uri="{0D108BD9-81ED-4DB2-BD59-A6C34878D82A}">
                    <a16:rowId xmlns:a16="http://schemas.microsoft.com/office/drawing/2014/main" val="2191993685"/>
                  </a:ext>
                </a:extLst>
              </a:tr>
              <a:tr h="172061">
                <a:tc>
                  <a:txBody>
                    <a:bodyPr/>
                    <a:lstStyle/>
                    <a:p>
                      <a:pPr algn="just">
                        <a:lnSpc>
                          <a:spcPct val="107000"/>
                        </a:lnSpc>
                        <a:spcAft>
                          <a:spcPts val="800"/>
                        </a:spcAft>
                      </a:pPr>
                      <a:r>
                        <a:rPr lang="es-SV" sz="1000">
                          <a:effectLst/>
                        </a:rPr>
                        <a:t>69010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8768013100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514940800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1486832100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INSERCIÓN</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BURBUJA</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extLst>
                  <a:ext uri="{0D108BD9-81ED-4DB2-BD59-A6C34878D82A}">
                    <a16:rowId xmlns:a16="http://schemas.microsoft.com/office/drawing/2014/main" val="520421582"/>
                  </a:ext>
                </a:extLst>
              </a:tr>
              <a:tr h="172061">
                <a:tc>
                  <a:txBody>
                    <a:bodyPr/>
                    <a:lstStyle/>
                    <a:p>
                      <a:pPr algn="just">
                        <a:lnSpc>
                          <a:spcPct val="107000"/>
                        </a:lnSpc>
                        <a:spcAft>
                          <a:spcPts val="800"/>
                        </a:spcAft>
                      </a:pPr>
                      <a:r>
                        <a:rPr lang="es-SV" sz="1000">
                          <a:effectLst/>
                        </a:rPr>
                        <a:t>72010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7129720500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400839400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1413846400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INSERCIÓN</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BURBUJA</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extLst>
                  <a:ext uri="{0D108BD9-81ED-4DB2-BD59-A6C34878D82A}">
                    <a16:rowId xmlns:a16="http://schemas.microsoft.com/office/drawing/2014/main" val="1890216885"/>
                  </a:ext>
                </a:extLst>
              </a:tr>
              <a:tr h="172061">
                <a:tc>
                  <a:txBody>
                    <a:bodyPr/>
                    <a:lstStyle/>
                    <a:p>
                      <a:pPr algn="just">
                        <a:lnSpc>
                          <a:spcPct val="107000"/>
                        </a:lnSpc>
                        <a:spcAft>
                          <a:spcPts val="800"/>
                        </a:spcAft>
                      </a:pPr>
                      <a:r>
                        <a:rPr lang="es-SV" sz="1000">
                          <a:effectLst/>
                        </a:rPr>
                        <a:t>75010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7773782800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415213700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1614500300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INSERCIÓN</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BURBUJA</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extLst>
                  <a:ext uri="{0D108BD9-81ED-4DB2-BD59-A6C34878D82A}">
                    <a16:rowId xmlns:a16="http://schemas.microsoft.com/office/drawing/2014/main" val="919082642"/>
                  </a:ext>
                </a:extLst>
              </a:tr>
              <a:tr h="172061">
                <a:tc>
                  <a:txBody>
                    <a:bodyPr/>
                    <a:lstStyle/>
                    <a:p>
                      <a:pPr algn="just">
                        <a:lnSpc>
                          <a:spcPct val="107000"/>
                        </a:lnSpc>
                        <a:spcAft>
                          <a:spcPts val="800"/>
                        </a:spcAft>
                      </a:pPr>
                      <a:r>
                        <a:rPr lang="es-SV" sz="1000">
                          <a:effectLst/>
                        </a:rPr>
                        <a:t>78010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8331135400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468018200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1698445600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INSERCIÓN</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BURBUJA</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extLst>
                  <a:ext uri="{0D108BD9-81ED-4DB2-BD59-A6C34878D82A}">
                    <a16:rowId xmlns:a16="http://schemas.microsoft.com/office/drawing/2014/main" val="4026976461"/>
                  </a:ext>
                </a:extLst>
              </a:tr>
              <a:tr h="172061">
                <a:tc>
                  <a:txBody>
                    <a:bodyPr/>
                    <a:lstStyle/>
                    <a:p>
                      <a:pPr algn="just">
                        <a:lnSpc>
                          <a:spcPct val="107000"/>
                        </a:lnSpc>
                        <a:spcAft>
                          <a:spcPts val="800"/>
                        </a:spcAft>
                      </a:pPr>
                      <a:r>
                        <a:rPr lang="es-SV" sz="1000">
                          <a:effectLst/>
                        </a:rPr>
                        <a:t>81010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8864001800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494441300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dirty="0">
                          <a:effectLst/>
                        </a:rPr>
                        <a:t>1763405600</a:t>
                      </a:r>
                      <a:endParaRPr lang="es-SV"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INSERCIÓN</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BURBUJA</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extLst>
                  <a:ext uri="{0D108BD9-81ED-4DB2-BD59-A6C34878D82A}">
                    <a16:rowId xmlns:a16="http://schemas.microsoft.com/office/drawing/2014/main" val="714344137"/>
                  </a:ext>
                </a:extLst>
              </a:tr>
              <a:tr h="172061">
                <a:tc>
                  <a:txBody>
                    <a:bodyPr/>
                    <a:lstStyle/>
                    <a:p>
                      <a:pPr algn="just">
                        <a:lnSpc>
                          <a:spcPct val="107000"/>
                        </a:lnSpc>
                        <a:spcAft>
                          <a:spcPts val="800"/>
                        </a:spcAft>
                      </a:pPr>
                      <a:r>
                        <a:rPr lang="es-SV" sz="1000">
                          <a:effectLst/>
                        </a:rPr>
                        <a:t>84010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12229519600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664536200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2619563600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INSERCIÓN</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BURBUJA</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extLst>
                  <a:ext uri="{0D108BD9-81ED-4DB2-BD59-A6C34878D82A}">
                    <a16:rowId xmlns:a16="http://schemas.microsoft.com/office/drawing/2014/main" val="27366431"/>
                  </a:ext>
                </a:extLst>
              </a:tr>
              <a:tr h="172061">
                <a:tc>
                  <a:txBody>
                    <a:bodyPr/>
                    <a:lstStyle/>
                    <a:p>
                      <a:pPr algn="just">
                        <a:lnSpc>
                          <a:spcPct val="107000"/>
                        </a:lnSpc>
                        <a:spcAft>
                          <a:spcPts val="800"/>
                        </a:spcAft>
                      </a:pPr>
                      <a:r>
                        <a:rPr lang="es-SV" sz="1000">
                          <a:effectLst/>
                        </a:rPr>
                        <a:t>87010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14347121800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742909100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2845457700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INSERCIÓN</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BURBUJA</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extLst>
                  <a:ext uri="{0D108BD9-81ED-4DB2-BD59-A6C34878D82A}">
                    <a16:rowId xmlns:a16="http://schemas.microsoft.com/office/drawing/2014/main" val="1779526681"/>
                  </a:ext>
                </a:extLst>
              </a:tr>
              <a:tr h="172061">
                <a:tc>
                  <a:txBody>
                    <a:bodyPr/>
                    <a:lstStyle/>
                    <a:p>
                      <a:pPr algn="just">
                        <a:lnSpc>
                          <a:spcPct val="107000"/>
                        </a:lnSpc>
                        <a:spcAft>
                          <a:spcPts val="800"/>
                        </a:spcAft>
                      </a:pPr>
                      <a:r>
                        <a:rPr lang="es-SV" sz="1000">
                          <a:effectLst/>
                        </a:rPr>
                        <a:t>90010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15875050500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861610400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2984024000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INSERCIÓN</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BURBUJA</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extLst>
                  <a:ext uri="{0D108BD9-81ED-4DB2-BD59-A6C34878D82A}">
                    <a16:rowId xmlns:a16="http://schemas.microsoft.com/office/drawing/2014/main" val="2702386626"/>
                  </a:ext>
                </a:extLst>
              </a:tr>
              <a:tr h="172061">
                <a:tc>
                  <a:txBody>
                    <a:bodyPr/>
                    <a:lstStyle/>
                    <a:p>
                      <a:pPr algn="just">
                        <a:lnSpc>
                          <a:spcPct val="107000"/>
                        </a:lnSpc>
                        <a:spcAft>
                          <a:spcPts val="800"/>
                        </a:spcAft>
                      </a:pPr>
                      <a:r>
                        <a:rPr lang="es-SV" sz="1000">
                          <a:effectLst/>
                        </a:rPr>
                        <a:t>93010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15968645800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890171700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2979650500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INSERCIÓN</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BURBUJA</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extLst>
                  <a:ext uri="{0D108BD9-81ED-4DB2-BD59-A6C34878D82A}">
                    <a16:rowId xmlns:a16="http://schemas.microsoft.com/office/drawing/2014/main" val="2477595863"/>
                  </a:ext>
                </a:extLst>
              </a:tr>
              <a:tr h="172061">
                <a:tc>
                  <a:txBody>
                    <a:bodyPr/>
                    <a:lstStyle/>
                    <a:p>
                      <a:pPr algn="just">
                        <a:lnSpc>
                          <a:spcPct val="107000"/>
                        </a:lnSpc>
                        <a:spcAft>
                          <a:spcPts val="800"/>
                        </a:spcAft>
                      </a:pPr>
                      <a:r>
                        <a:rPr lang="es-SV" sz="1000">
                          <a:effectLst/>
                        </a:rPr>
                        <a:t>96010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16610249200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911692700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3180187200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INSERCIÓN</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BURBUJA</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extLst>
                  <a:ext uri="{0D108BD9-81ED-4DB2-BD59-A6C34878D82A}">
                    <a16:rowId xmlns:a16="http://schemas.microsoft.com/office/drawing/2014/main" val="1020989288"/>
                  </a:ext>
                </a:extLst>
              </a:tr>
              <a:tr h="172061">
                <a:tc>
                  <a:txBody>
                    <a:bodyPr/>
                    <a:lstStyle/>
                    <a:p>
                      <a:pPr algn="just">
                        <a:lnSpc>
                          <a:spcPct val="107000"/>
                        </a:lnSpc>
                        <a:spcAft>
                          <a:spcPts val="800"/>
                        </a:spcAft>
                      </a:pPr>
                      <a:r>
                        <a:rPr lang="es-SV" sz="1000">
                          <a:effectLst/>
                        </a:rPr>
                        <a:t>99010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17906349600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991061500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3339919200</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a:effectLst/>
                        </a:rPr>
                        <a:t>INSERCIÓN</a:t>
                      </a:r>
                      <a:endParaRPr lang="es-SV" sz="100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tc>
                  <a:txBody>
                    <a:bodyPr/>
                    <a:lstStyle/>
                    <a:p>
                      <a:pPr algn="just">
                        <a:lnSpc>
                          <a:spcPct val="107000"/>
                        </a:lnSpc>
                        <a:spcAft>
                          <a:spcPts val="800"/>
                        </a:spcAft>
                      </a:pPr>
                      <a:r>
                        <a:rPr lang="es-SV" sz="1000" dirty="0">
                          <a:effectLst/>
                        </a:rPr>
                        <a:t>BURBUJA</a:t>
                      </a:r>
                      <a:endParaRPr lang="es-SV"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5610" marR="55610" marT="0" marB="0"/>
                </a:tc>
                <a:extLst>
                  <a:ext uri="{0D108BD9-81ED-4DB2-BD59-A6C34878D82A}">
                    <a16:rowId xmlns:a16="http://schemas.microsoft.com/office/drawing/2014/main" val="498845920"/>
                  </a:ext>
                </a:extLst>
              </a:tr>
            </a:tbl>
          </a:graphicData>
        </a:graphic>
      </p:graphicFrame>
      <p:sp>
        <p:nvSpPr>
          <p:cNvPr id="5" name="Rectangle 1">
            <a:extLst>
              <a:ext uri="{FF2B5EF4-FFF2-40B4-BE49-F238E27FC236}">
                <a16:creationId xmlns:a16="http://schemas.microsoft.com/office/drawing/2014/main" id="{F5C8CD81-FEB7-F69C-54E3-1B358C76DA64}"/>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5235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SV" altLang="es-SV" sz="10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Comparaci</a:t>
            </a:r>
            <a:r>
              <a:rPr kumimoji="0" lang="es-SV" altLang="es-SV" sz="1000" b="1" i="0" u="none" strike="noStrike" cap="none" normalizeH="0" baseline="0" dirty="0">
                <a:ln>
                  <a:noFill/>
                </a:ln>
                <a:solidFill>
                  <a:srgbClr val="000000"/>
                </a:solidFill>
                <a:effectLst/>
                <a:latin typeface="Calibri Light" panose="020F0302020204030204" pitchFamily="34" charset="0"/>
                <a:ea typeface="Times New Roman" panose="02020603050405020304" pitchFamily="18" charset="0"/>
                <a:cs typeface="Arial" panose="020B0604020202020204" pitchFamily="34" charset="0"/>
              </a:rPr>
              <a:t>ó</a:t>
            </a:r>
            <a:r>
              <a:rPr kumimoji="0" lang="es-SV" altLang="es-SV" sz="10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n entre algoritmos de ordenamiento burbuja, inserci</a:t>
            </a:r>
            <a:r>
              <a:rPr kumimoji="0" lang="es-SV" altLang="es-SV" sz="1000" b="1" i="0" u="none" strike="noStrike" cap="none" normalizeH="0" baseline="0" dirty="0">
                <a:ln>
                  <a:noFill/>
                </a:ln>
                <a:solidFill>
                  <a:srgbClr val="000000"/>
                </a:solidFill>
                <a:effectLst/>
                <a:latin typeface="Calibri Light" panose="020F0302020204030204" pitchFamily="34" charset="0"/>
                <a:ea typeface="Times New Roman" panose="02020603050405020304" pitchFamily="18" charset="0"/>
                <a:cs typeface="Arial" panose="020B0604020202020204" pitchFamily="34" charset="0"/>
              </a:rPr>
              <a:t>ó</a:t>
            </a:r>
            <a:r>
              <a:rPr kumimoji="0" lang="es-SV" altLang="es-SV" sz="10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n y selecci</a:t>
            </a:r>
            <a:r>
              <a:rPr kumimoji="0" lang="es-SV" altLang="es-SV" sz="1000" b="1" i="0" u="none" strike="noStrike" cap="none" normalizeH="0" baseline="0" dirty="0">
                <a:ln>
                  <a:noFill/>
                </a:ln>
                <a:solidFill>
                  <a:srgbClr val="000000"/>
                </a:solidFill>
                <a:effectLst/>
                <a:latin typeface="Calibri Light" panose="020F0302020204030204" pitchFamily="34" charset="0"/>
                <a:ea typeface="Times New Roman" panose="02020603050405020304" pitchFamily="18" charset="0"/>
                <a:cs typeface="Arial" panose="020B0604020202020204" pitchFamily="34" charset="0"/>
              </a:rPr>
              <a:t>ó</a:t>
            </a:r>
            <a:r>
              <a:rPr kumimoji="0" lang="es-SV" altLang="es-SV" sz="10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n</a:t>
            </a:r>
            <a:endParaRPr kumimoji="0" lang="es-SV" altLang="es-SV" sz="1600" b="0" i="0"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SV" altLang="es-SV"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19276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
            <a:extLst>
              <a:ext uri="{FF2B5EF4-FFF2-40B4-BE49-F238E27FC236}">
                <a16:creationId xmlns:a16="http://schemas.microsoft.com/office/drawing/2014/main" id="{11CF908C-213D-0B63-5A42-4BE8607FFF05}"/>
              </a:ext>
            </a:extLst>
          </p:cNvPr>
          <p:cNvSpPr>
            <a:spLocks noChangeArrowheads="1"/>
          </p:cNvSpPr>
          <p:nvPr/>
        </p:nvSpPr>
        <p:spPr bwMode="auto">
          <a:xfrm>
            <a:off x="582314" y="787035"/>
            <a:ext cx="3719703" cy="352256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L="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es-SV" sz="1600" b="0" i="0" u="none" strike="noStrike" cap="none" normalizeH="0" baseline="0" dirty="0">
                <a:ln>
                  <a:noFill/>
                </a:ln>
                <a:effectLst/>
              </a:rPr>
              <a:t>La </a:t>
            </a:r>
            <a:r>
              <a:rPr kumimoji="0" lang="en-US" altLang="es-SV" sz="1600" b="0" i="0" u="none" strike="noStrike" cap="none" normalizeH="0" baseline="0" dirty="0" err="1">
                <a:ln>
                  <a:noFill/>
                </a:ln>
                <a:effectLst/>
              </a:rPr>
              <a:t>tabla</a:t>
            </a:r>
            <a:r>
              <a:rPr kumimoji="0" lang="en-US" altLang="es-SV" sz="1600" b="0" i="0" u="none" strike="noStrike" cap="none" normalizeH="0" baseline="0" dirty="0">
                <a:ln>
                  <a:noFill/>
                </a:ln>
                <a:effectLst/>
              </a:rPr>
              <a:t> anterior </a:t>
            </a:r>
            <a:r>
              <a:rPr kumimoji="0" lang="en-US" altLang="es-SV" sz="1600" b="0" i="0" u="none" strike="noStrike" cap="none" normalizeH="0" baseline="0" dirty="0" err="1">
                <a:ln>
                  <a:noFill/>
                </a:ln>
                <a:effectLst/>
              </a:rPr>
              <a:t>muestra</a:t>
            </a:r>
            <a:r>
              <a:rPr kumimoji="0" lang="en-US" altLang="es-SV" sz="1600" b="0" i="0" u="none" strike="noStrike" cap="none" normalizeH="0" baseline="0" dirty="0">
                <a:ln>
                  <a:noFill/>
                </a:ln>
                <a:effectLst/>
              </a:rPr>
              <a:t> </a:t>
            </a:r>
            <a:r>
              <a:rPr kumimoji="0" lang="en-US" altLang="es-SV" sz="1600" b="0" i="0" u="none" strike="noStrike" cap="none" normalizeH="0" baseline="0" dirty="0" err="1">
                <a:ln>
                  <a:noFill/>
                </a:ln>
                <a:effectLst/>
              </a:rPr>
              <a:t>los</a:t>
            </a:r>
            <a:r>
              <a:rPr kumimoji="0" lang="en-US" altLang="es-SV" sz="1600" b="0" i="0" u="none" strike="noStrike" cap="none" normalizeH="0" baseline="0" dirty="0">
                <a:ln>
                  <a:noFill/>
                </a:ln>
                <a:effectLst/>
              </a:rPr>
              <a:t> </a:t>
            </a:r>
            <a:r>
              <a:rPr kumimoji="0" lang="en-US" altLang="es-SV" sz="1600" b="0" i="0" u="none" strike="noStrike" cap="none" normalizeH="0" baseline="0" dirty="0" err="1">
                <a:ln>
                  <a:noFill/>
                </a:ln>
                <a:effectLst/>
              </a:rPr>
              <a:t>resultados</a:t>
            </a:r>
            <a:r>
              <a:rPr kumimoji="0" lang="en-US" altLang="es-SV" sz="1600" b="0" i="0" u="none" strike="noStrike" cap="none" normalizeH="0" baseline="0" dirty="0">
                <a:ln>
                  <a:noFill/>
                </a:ln>
                <a:effectLst/>
              </a:rPr>
              <a:t> de </a:t>
            </a:r>
            <a:r>
              <a:rPr kumimoji="0" lang="en-US" altLang="es-SV" sz="1600" b="0" i="0" u="none" strike="noStrike" cap="none" normalizeH="0" baseline="0" dirty="0" err="1">
                <a:ln>
                  <a:noFill/>
                </a:ln>
                <a:effectLst/>
              </a:rPr>
              <a:t>tiempos</a:t>
            </a:r>
            <a:r>
              <a:rPr kumimoji="0" lang="en-US" altLang="es-SV" sz="1600" b="0" i="0" u="none" strike="noStrike" cap="none" normalizeH="0" baseline="0" dirty="0">
                <a:ln>
                  <a:noFill/>
                </a:ln>
                <a:effectLst/>
              </a:rPr>
              <a:t> de </a:t>
            </a:r>
            <a:r>
              <a:rPr kumimoji="0" lang="en-US" altLang="es-SV" sz="1600" b="0" i="0" u="none" strike="noStrike" cap="none" normalizeH="0" baseline="0" dirty="0" err="1">
                <a:ln>
                  <a:noFill/>
                </a:ln>
                <a:effectLst/>
              </a:rPr>
              <a:t>ejecución</a:t>
            </a:r>
            <a:r>
              <a:rPr kumimoji="0" lang="en-US" altLang="es-SV" sz="1600" b="0" i="0" u="none" strike="noStrike" cap="none" normalizeH="0" baseline="0" dirty="0">
                <a:ln>
                  <a:noFill/>
                </a:ln>
                <a:effectLst/>
              </a:rPr>
              <a:t> </a:t>
            </a:r>
            <a:r>
              <a:rPr kumimoji="0" lang="en-US" altLang="es-SV" sz="1600" b="0" i="0" u="none" strike="noStrike" cap="none" normalizeH="0" baseline="0" dirty="0" err="1">
                <a:ln>
                  <a:noFill/>
                </a:ln>
                <a:effectLst/>
              </a:rPr>
              <a:t>en</a:t>
            </a:r>
            <a:r>
              <a:rPr kumimoji="0" lang="en-US" altLang="es-SV" sz="1600" b="0" i="0" u="none" strike="noStrike" cap="none" normalizeH="0" baseline="0" dirty="0">
                <a:ln>
                  <a:noFill/>
                </a:ln>
                <a:effectLst/>
              </a:rPr>
              <a:t> </a:t>
            </a:r>
            <a:r>
              <a:rPr kumimoji="0" lang="en-US" altLang="es-SV" sz="1600" b="0" i="0" u="none" strike="noStrike" cap="none" normalizeH="0" baseline="0" dirty="0" err="1">
                <a:ln>
                  <a:noFill/>
                </a:ln>
                <a:effectLst/>
              </a:rPr>
              <a:t>nanosegundos</a:t>
            </a:r>
            <a:r>
              <a:rPr kumimoji="0" lang="en-US" altLang="es-SV" sz="1600" b="0" i="0" u="none" strike="noStrike" cap="none" normalizeH="0" baseline="0" dirty="0">
                <a:ln>
                  <a:noFill/>
                </a:ln>
                <a:effectLst/>
              </a:rPr>
              <a:t> al </a:t>
            </a:r>
            <a:r>
              <a:rPr kumimoji="0" lang="en-US" altLang="es-SV" sz="1600" b="0" i="0" u="none" strike="noStrike" cap="none" normalizeH="0" baseline="0" dirty="0" err="1">
                <a:ln>
                  <a:noFill/>
                </a:ln>
                <a:effectLst/>
              </a:rPr>
              <a:t>ordenar</a:t>
            </a:r>
            <a:r>
              <a:rPr kumimoji="0" lang="en-US" altLang="es-SV" sz="1600" b="0" i="0" u="none" strike="noStrike" cap="none" normalizeH="0" baseline="0" dirty="0">
                <a:ln>
                  <a:noFill/>
                </a:ln>
                <a:effectLst/>
              </a:rPr>
              <a:t> </a:t>
            </a:r>
            <a:r>
              <a:rPr kumimoji="0" lang="en-US" altLang="es-SV" sz="1600" b="0" i="0" u="none" strike="noStrike" cap="none" normalizeH="0" baseline="0" dirty="0" err="1">
                <a:ln>
                  <a:noFill/>
                </a:ln>
                <a:effectLst/>
              </a:rPr>
              <a:t>arreglos</a:t>
            </a:r>
            <a:r>
              <a:rPr kumimoji="0" lang="en-US" altLang="es-SV" sz="1600" b="0" i="0" u="none" strike="noStrike" cap="none" normalizeH="0" baseline="0" dirty="0">
                <a:ln>
                  <a:noFill/>
                </a:ln>
                <a:effectLst/>
              </a:rPr>
              <a:t> de </a:t>
            </a:r>
            <a:r>
              <a:rPr kumimoji="0" lang="en-US" altLang="es-SV" sz="1600" b="0" i="0" u="none" strike="noStrike" cap="none" normalizeH="0" baseline="0" dirty="0" err="1">
                <a:ln>
                  <a:noFill/>
                </a:ln>
                <a:effectLst/>
              </a:rPr>
              <a:t>diferentes</a:t>
            </a:r>
            <a:r>
              <a:rPr kumimoji="0" lang="en-US" altLang="es-SV" sz="1600" b="0" i="0" u="none" strike="noStrike" cap="none" normalizeH="0" baseline="0" dirty="0">
                <a:ln>
                  <a:noFill/>
                </a:ln>
                <a:effectLst/>
              </a:rPr>
              <a:t> </a:t>
            </a:r>
            <a:r>
              <a:rPr kumimoji="0" lang="en-US" altLang="es-SV" sz="1600" b="0" i="0" u="none" strike="noStrike" cap="none" normalizeH="0" baseline="0" dirty="0" err="1">
                <a:ln>
                  <a:noFill/>
                </a:ln>
                <a:effectLst/>
              </a:rPr>
              <a:t>tamaños</a:t>
            </a:r>
            <a:r>
              <a:rPr kumimoji="0" lang="en-US" altLang="es-SV" sz="1600" b="0" i="0" u="none" strike="noStrike" cap="none" normalizeH="0" baseline="0" dirty="0">
                <a:ln>
                  <a:noFill/>
                </a:ln>
                <a:effectLst/>
              </a:rPr>
              <a:t> y se </a:t>
            </a:r>
            <a:r>
              <a:rPr kumimoji="0" lang="en-US" altLang="es-SV" sz="1600" b="0" i="0" u="none" strike="noStrike" cap="none" normalizeH="0" baseline="0" dirty="0" err="1">
                <a:ln>
                  <a:noFill/>
                </a:ln>
                <a:effectLst/>
              </a:rPr>
              <a:t>encuentra</a:t>
            </a:r>
            <a:r>
              <a:rPr kumimoji="0" lang="en-US" altLang="es-SV" sz="1600" b="0" i="0" u="none" strike="noStrike" cap="none" normalizeH="0" baseline="0" dirty="0">
                <a:ln>
                  <a:noFill/>
                </a:ln>
                <a:effectLst/>
              </a:rPr>
              <a:t> que la </a:t>
            </a:r>
            <a:r>
              <a:rPr kumimoji="0" lang="en-US" altLang="es-SV" sz="1600" b="0" i="0" u="none" strike="noStrike" cap="none" normalizeH="0" baseline="0" dirty="0" err="1">
                <a:ln>
                  <a:noFill/>
                </a:ln>
                <a:effectLst/>
              </a:rPr>
              <a:t>mayoría</a:t>
            </a:r>
            <a:r>
              <a:rPr kumimoji="0" lang="en-US" altLang="es-SV" sz="1600" b="0" i="0" u="none" strike="noStrike" cap="none" normalizeH="0" baseline="0" dirty="0">
                <a:ln>
                  <a:noFill/>
                </a:ln>
                <a:effectLst/>
              </a:rPr>
              <a:t> </a:t>
            </a:r>
            <a:r>
              <a:rPr kumimoji="0" lang="en-US" altLang="es-SV" sz="1600" b="0" i="0" u="none" strike="noStrike" cap="none" normalizeH="0" baseline="0" dirty="0" err="1">
                <a:ln>
                  <a:noFill/>
                </a:ln>
                <a:effectLst/>
              </a:rPr>
              <a:t>tienen</a:t>
            </a:r>
            <a:r>
              <a:rPr kumimoji="0" lang="en-US" altLang="es-SV" sz="1600" b="0" i="0" u="none" strike="noStrike" cap="none" normalizeH="0" baseline="0" dirty="0">
                <a:ln>
                  <a:noFill/>
                </a:ln>
                <a:effectLst/>
              </a:rPr>
              <a:t> </a:t>
            </a:r>
            <a:r>
              <a:rPr kumimoji="0" lang="en-US" altLang="es-SV" sz="1600" b="0" i="0" u="none" strike="noStrike" cap="none" normalizeH="0" baseline="0" dirty="0" err="1">
                <a:ln>
                  <a:noFill/>
                </a:ln>
                <a:effectLst/>
              </a:rPr>
              <a:t>menor</a:t>
            </a:r>
            <a:r>
              <a:rPr kumimoji="0" lang="en-US" altLang="es-SV" sz="1600" b="0" i="0" u="none" strike="noStrike" cap="none" normalizeH="0" baseline="0" dirty="0">
                <a:ln>
                  <a:noFill/>
                </a:ln>
                <a:effectLst/>
              </a:rPr>
              <a:t> </a:t>
            </a:r>
            <a:r>
              <a:rPr kumimoji="0" lang="en-US" altLang="es-SV" sz="1600" b="0" i="0" u="none" strike="noStrike" cap="none" normalizeH="0" baseline="0" dirty="0" err="1">
                <a:ln>
                  <a:noFill/>
                </a:ln>
                <a:effectLst/>
              </a:rPr>
              <a:t>tiempo</a:t>
            </a:r>
            <a:r>
              <a:rPr kumimoji="0" lang="en-US" altLang="es-SV" sz="1600" b="0" i="0" u="none" strike="noStrike" cap="none" normalizeH="0" baseline="0" dirty="0">
                <a:ln>
                  <a:noFill/>
                </a:ln>
                <a:effectLst/>
              </a:rPr>
              <a:t> </a:t>
            </a:r>
            <a:r>
              <a:rPr kumimoji="0" lang="en-US" altLang="es-SV" sz="1600" b="0" i="0" u="none" strike="noStrike" cap="none" normalizeH="0" baseline="0" dirty="0" err="1">
                <a:ln>
                  <a:noFill/>
                </a:ln>
                <a:effectLst/>
              </a:rPr>
              <a:t>utilizando</a:t>
            </a:r>
            <a:r>
              <a:rPr kumimoji="0" lang="en-US" altLang="es-SV" sz="1600" b="0" i="0" u="none" strike="noStrike" cap="none" normalizeH="0" baseline="0" dirty="0">
                <a:ln>
                  <a:noFill/>
                </a:ln>
                <a:effectLst/>
              </a:rPr>
              <a:t> </a:t>
            </a:r>
            <a:r>
              <a:rPr kumimoji="0" lang="en-US" altLang="es-SV" sz="1600" b="0" i="0" u="none" strike="noStrike" cap="none" normalizeH="0" baseline="0" dirty="0" err="1">
                <a:ln>
                  <a:noFill/>
                </a:ln>
                <a:effectLst/>
              </a:rPr>
              <a:t>el</a:t>
            </a:r>
            <a:r>
              <a:rPr kumimoji="0" lang="en-US" altLang="es-SV" sz="1600" b="0" i="0" u="none" strike="noStrike" cap="none" normalizeH="0" baseline="0" dirty="0">
                <a:ln>
                  <a:noFill/>
                </a:ln>
                <a:effectLst/>
              </a:rPr>
              <a:t> </a:t>
            </a:r>
            <a:r>
              <a:rPr kumimoji="0" lang="en-US" altLang="es-SV" sz="1600" b="0" i="0" u="none" strike="noStrike" cap="none" normalizeH="0" baseline="0" dirty="0" err="1">
                <a:ln>
                  <a:noFill/>
                </a:ln>
                <a:effectLst/>
              </a:rPr>
              <a:t>algoritmo</a:t>
            </a:r>
            <a:r>
              <a:rPr kumimoji="0" lang="en-US" altLang="es-SV" sz="1600" b="0" i="0" u="none" strike="noStrike" cap="none" normalizeH="0" baseline="0" dirty="0">
                <a:ln>
                  <a:noFill/>
                </a:ln>
                <a:effectLst/>
              </a:rPr>
              <a:t> de </a:t>
            </a:r>
            <a:r>
              <a:rPr kumimoji="0" lang="en-US" altLang="es-SV" sz="1600" b="0" i="0" u="none" strike="noStrike" cap="none" normalizeH="0" baseline="0" dirty="0" err="1">
                <a:ln>
                  <a:noFill/>
                </a:ln>
                <a:effectLst/>
              </a:rPr>
              <a:t>ordenamiento</a:t>
            </a:r>
            <a:r>
              <a:rPr kumimoji="0" lang="en-US" altLang="es-SV" sz="1600" b="0" i="0" u="none" strike="noStrike" cap="none" normalizeH="0" baseline="0" dirty="0">
                <a:ln>
                  <a:noFill/>
                </a:ln>
                <a:effectLst/>
              </a:rPr>
              <a:t> </a:t>
            </a:r>
            <a:r>
              <a:rPr kumimoji="0" lang="en-US" altLang="es-SV" sz="1600" b="0" i="0" u="none" strike="noStrike" cap="none" normalizeH="0" baseline="0" dirty="0" err="1">
                <a:ln>
                  <a:noFill/>
                </a:ln>
                <a:effectLst/>
              </a:rPr>
              <a:t>por</a:t>
            </a:r>
            <a:r>
              <a:rPr kumimoji="0" lang="en-US" altLang="es-SV" sz="1600" b="0" i="0" u="none" strike="noStrike" cap="none" normalizeH="0" baseline="0" dirty="0">
                <a:ln>
                  <a:noFill/>
                </a:ln>
                <a:effectLst/>
              </a:rPr>
              <a:t> </a:t>
            </a:r>
            <a:r>
              <a:rPr kumimoji="0" lang="en-US" altLang="es-SV" sz="1600" b="0" i="0" u="none" strike="noStrike" cap="none" normalizeH="0" baseline="0" dirty="0" err="1">
                <a:ln>
                  <a:noFill/>
                </a:ln>
                <a:effectLst/>
              </a:rPr>
              <a:t>inserción</a:t>
            </a:r>
            <a:r>
              <a:rPr kumimoji="0" lang="en-US" altLang="es-SV" sz="1600" b="0" i="0" u="none" strike="noStrike" cap="none" normalizeH="0" baseline="0" dirty="0">
                <a:ln>
                  <a:noFill/>
                </a:ln>
                <a:effectLst/>
              </a:rPr>
              <a:t>, </a:t>
            </a:r>
            <a:r>
              <a:rPr kumimoji="0" lang="en-US" altLang="es-SV" sz="1600" b="0" i="0" u="none" strike="noStrike" cap="none" normalizeH="0" baseline="0" dirty="0" err="1">
                <a:ln>
                  <a:noFill/>
                </a:ln>
                <a:effectLst/>
              </a:rPr>
              <a:t>pero</a:t>
            </a:r>
            <a:r>
              <a:rPr kumimoji="0" lang="en-US" altLang="es-SV" sz="1600" b="0" i="0" u="none" strike="noStrike" cap="none" normalizeH="0" baseline="0" dirty="0">
                <a:ln>
                  <a:noFill/>
                </a:ln>
                <a:effectLst/>
              </a:rPr>
              <a:t> </a:t>
            </a:r>
            <a:r>
              <a:rPr kumimoji="0" lang="en-US" altLang="es-SV" sz="1600" b="0" i="0" u="none" strike="noStrike" cap="none" normalizeH="0" baseline="0" dirty="0" err="1">
                <a:ln>
                  <a:noFill/>
                </a:ln>
                <a:effectLst/>
              </a:rPr>
              <a:t>los</a:t>
            </a:r>
            <a:r>
              <a:rPr kumimoji="0" lang="en-US" altLang="es-SV" sz="1600" b="0" i="0" u="none" strike="noStrike" cap="none" normalizeH="0" baseline="0" dirty="0">
                <a:ln>
                  <a:noFill/>
                </a:ln>
                <a:effectLst/>
              </a:rPr>
              <a:t> 3 </a:t>
            </a:r>
            <a:r>
              <a:rPr kumimoji="0" lang="en-US" altLang="es-SV" sz="1600" b="0" i="0" u="none" strike="noStrike" cap="none" normalizeH="0" baseline="0" dirty="0" err="1">
                <a:ln>
                  <a:noFill/>
                </a:ln>
                <a:effectLst/>
              </a:rPr>
              <a:t>algoritmos</a:t>
            </a:r>
            <a:r>
              <a:rPr kumimoji="0" lang="en-US" altLang="es-SV" sz="1600" b="0" i="0" u="none" strike="noStrike" cap="none" normalizeH="0" baseline="0" dirty="0">
                <a:ln>
                  <a:noFill/>
                </a:ln>
                <a:effectLst/>
              </a:rPr>
              <a:t> no </a:t>
            </a:r>
            <a:r>
              <a:rPr kumimoji="0" lang="en-US" altLang="es-SV" sz="1600" b="0" i="0" u="none" strike="noStrike" cap="none" normalizeH="0" baseline="0" dirty="0" err="1">
                <a:ln>
                  <a:noFill/>
                </a:ln>
                <a:effectLst/>
              </a:rPr>
              <a:t>san</a:t>
            </a:r>
            <a:r>
              <a:rPr kumimoji="0" lang="en-US" altLang="es-SV" sz="1600" b="0" i="0" u="none" strike="noStrike" cap="none" normalizeH="0" baseline="0" dirty="0">
                <a:ln>
                  <a:noFill/>
                </a:ln>
                <a:effectLst/>
              </a:rPr>
              <a:t> tan </a:t>
            </a:r>
            <a:r>
              <a:rPr kumimoji="0" lang="en-US" altLang="es-SV" sz="1600" b="0" i="0" u="none" strike="noStrike" cap="none" normalizeH="0" baseline="0" dirty="0" err="1">
                <a:ln>
                  <a:noFill/>
                </a:ln>
                <a:effectLst/>
              </a:rPr>
              <a:t>eficientes</a:t>
            </a:r>
            <a:r>
              <a:rPr kumimoji="0" lang="en-US" altLang="es-SV" sz="1600" b="0" i="0" u="none" strike="noStrike" cap="none" normalizeH="0" baseline="0" dirty="0">
                <a:ln>
                  <a:noFill/>
                </a:ln>
                <a:effectLst/>
              </a:rPr>
              <a:t> para </a:t>
            </a:r>
            <a:r>
              <a:rPr kumimoji="0" lang="en-US" altLang="es-SV" sz="1600" b="0" i="0" u="none" strike="noStrike" cap="none" normalizeH="0" baseline="0" dirty="0" err="1">
                <a:ln>
                  <a:noFill/>
                </a:ln>
                <a:effectLst/>
              </a:rPr>
              <a:t>grandes</a:t>
            </a:r>
            <a:r>
              <a:rPr kumimoji="0" lang="en-US" altLang="es-SV" sz="1600" b="0" i="0" u="none" strike="noStrike" cap="none" normalizeH="0" baseline="0" dirty="0">
                <a:ln>
                  <a:noFill/>
                </a:ln>
                <a:effectLst/>
              </a:rPr>
              <a:t> </a:t>
            </a:r>
            <a:r>
              <a:rPr kumimoji="0" lang="en-US" altLang="es-SV" sz="1600" b="0" i="0" u="none" strike="noStrike" cap="none" normalizeH="0" baseline="0" dirty="0" err="1">
                <a:ln>
                  <a:noFill/>
                </a:ln>
                <a:effectLst/>
              </a:rPr>
              <a:t>volúmenes</a:t>
            </a:r>
            <a:r>
              <a:rPr kumimoji="0" lang="en-US" altLang="es-SV" sz="1600" b="0" i="0" u="none" strike="noStrike" cap="none" normalizeH="0" baseline="0" dirty="0">
                <a:ln>
                  <a:noFill/>
                </a:ln>
                <a:effectLst/>
              </a:rPr>
              <a:t> de </a:t>
            </a:r>
            <a:r>
              <a:rPr kumimoji="0" lang="en-US" altLang="es-SV" sz="1600" b="0" i="0" u="none" strike="noStrike" cap="none" normalizeH="0" baseline="0" dirty="0" err="1">
                <a:ln>
                  <a:noFill/>
                </a:ln>
                <a:effectLst/>
              </a:rPr>
              <a:t>datos</a:t>
            </a:r>
            <a:r>
              <a:rPr kumimoji="0" lang="en-US" altLang="es-SV" sz="1600" b="0" i="0" u="none" strike="noStrike" cap="none" normalizeH="0" baseline="0" dirty="0">
                <a:ln>
                  <a:noFill/>
                </a:ln>
                <a:effectLst/>
              </a:rPr>
              <a:t> </a:t>
            </a:r>
            <a:r>
              <a:rPr kumimoji="0" lang="en-US" altLang="es-SV" sz="1600" b="0" i="0" u="none" strike="noStrike" cap="none" normalizeH="0" baseline="0" dirty="0" err="1">
                <a:ln>
                  <a:noFill/>
                </a:ln>
                <a:effectLst/>
              </a:rPr>
              <a:t>debido</a:t>
            </a:r>
            <a:r>
              <a:rPr kumimoji="0" lang="en-US" altLang="es-SV" sz="1600" b="0" i="0" u="none" strike="noStrike" cap="none" normalizeH="0" baseline="0" dirty="0">
                <a:ln>
                  <a:noFill/>
                </a:ln>
                <a:effectLst/>
              </a:rPr>
              <a:t> a </a:t>
            </a:r>
            <a:r>
              <a:rPr kumimoji="0" lang="en-US" altLang="es-SV" sz="1600" b="0" i="0" u="none" strike="noStrike" cap="none" normalizeH="0" baseline="0" dirty="0" err="1">
                <a:ln>
                  <a:noFill/>
                </a:ln>
                <a:effectLst/>
              </a:rPr>
              <a:t>su</a:t>
            </a:r>
            <a:r>
              <a:rPr kumimoji="0" lang="en-US" altLang="es-SV" sz="1600" b="0" i="0" u="none" strike="noStrike" cap="none" normalizeH="0" baseline="0" dirty="0">
                <a:ln>
                  <a:noFill/>
                </a:ln>
                <a:effectLst/>
              </a:rPr>
              <a:t> </a:t>
            </a:r>
            <a:r>
              <a:rPr kumimoji="0" lang="en-US" altLang="es-SV" sz="1600" b="0" i="0" u="none" strike="noStrike" cap="none" normalizeH="0" baseline="0" dirty="0" err="1">
                <a:ln>
                  <a:noFill/>
                </a:ln>
                <a:effectLst/>
              </a:rPr>
              <a:t>complejidad</a:t>
            </a:r>
            <a:r>
              <a:rPr kumimoji="0" lang="en-US" altLang="es-SV" sz="1600" b="0" i="0" u="none" strike="noStrike" cap="none" normalizeH="0" baseline="0" dirty="0">
                <a:ln>
                  <a:noFill/>
                </a:ln>
                <a:effectLst/>
              </a:rPr>
              <a:t> </a:t>
            </a:r>
            <a:r>
              <a:rPr kumimoji="0" lang="en-US" altLang="es-SV" sz="1600" b="0" i="0" u="none" strike="noStrike" cap="none" normalizeH="0" baseline="0" dirty="0" err="1">
                <a:ln>
                  <a:noFill/>
                </a:ln>
                <a:effectLst/>
              </a:rPr>
              <a:t>cuadradita</a:t>
            </a:r>
            <a:r>
              <a:rPr kumimoji="0" lang="en-US" altLang="es-SV" sz="1600" b="0" i="0" u="none" strike="noStrike" cap="none" normalizeH="0" baseline="0" dirty="0">
                <a:ln>
                  <a:noFill/>
                </a:ln>
                <a:effectLst/>
              </a:rPr>
              <a:t> O(n^2) </a:t>
            </a:r>
            <a:r>
              <a:rPr kumimoji="0" lang="en-US" altLang="es-SV" sz="1600" b="0" i="0" u="none" strike="noStrike" cap="none" normalizeH="0" baseline="0" dirty="0" err="1">
                <a:ln>
                  <a:noFill/>
                </a:ln>
                <a:effectLst/>
              </a:rPr>
              <a:t>por</a:t>
            </a:r>
            <a:r>
              <a:rPr kumimoji="0" lang="en-US" altLang="es-SV" sz="1600" b="0" i="0" u="none" strike="noStrike" cap="none" normalizeH="0" baseline="0" dirty="0">
                <a:ln>
                  <a:noFill/>
                </a:ln>
                <a:effectLst/>
              </a:rPr>
              <a:t> lo que </a:t>
            </a:r>
            <a:r>
              <a:rPr kumimoji="0" lang="en-US" altLang="es-SV" sz="1600" b="0" i="0" u="none" strike="noStrike" cap="none" normalizeH="0" baseline="0" dirty="0" err="1">
                <a:ln>
                  <a:noFill/>
                </a:ln>
                <a:effectLst/>
              </a:rPr>
              <a:t>en</a:t>
            </a:r>
            <a:r>
              <a:rPr kumimoji="0" lang="en-US" altLang="es-SV" sz="1600" b="0" i="0" u="none" strike="noStrike" cap="none" normalizeH="0" baseline="0" dirty="0">
                <a:ln>
                  <a:noFill/>
                </a:ln>
                <a:effectLst/>
              </a:rPr>
              <a:t> la </a:t>
            </a:r>
            <a:r>
              <a:rPr kumimoji="0" lang="en-US" altLang="es-SV" sz="1600" b="0" i="0" u="none" strike="noStrike" cap="none" normalizeH="0" baseline="0" dirty="0" err="1">
                <a:ln>
                  <a:noFill/>
                </a:ln>
                <a:effectLst/>
              </a:rPr>
              <a:t>práctica</a:t>
            </a:r>
            <a:r>
              <a:rPr kumimoji="0" lang="en-US" altLang="es-SV" sz="1600" b="0" i="0" u="none" strike="noStrike" cap="none" normalizeH="0" baseline="0" dirty="0">
                <a:ln>
                  <a:noFill/>
                </a:ln>
                <a:effectLst/>
              </a:rPr>
              <a:t> se </a:t>
            </a:r>
            <a:r>
              <a:rPr kumimoji="0" lang="en-US" altLang="es-SV" sz="1600" b="0" i="0" u="none" strike="noStrike" cap="none" normalizeH="0" baseline="0" dirty="0" err="1">
                <a:ln>
                  <a:noFill/>
                </a:ln>
                <a:effectLst/>
              </a:rPr>
              <a:t>prefieren</a:t>
            </a:r>
            <a:r>
              <a:rPr kumimoji="0" lang="en-US" altLang="es-SV" sz="1600" b="0" i="0" u="none" strike="noStrike" cap="none" normalizeH="0" baseline="0" dirty="0">
                <a:ln>
                  <a:noFill/>
                </a:ln>
                <a:effectLst/>
              </a:rPr>
              <a:t> </a:t>
            </a:r>
            <a:r>
              <a:rPr kumimoji="0" lang="en-US" altLang="es-SV" sz="1600" b="0" i="0" u="none" strike="noStrike" cap="none" normalizeH="0" baseline="0" dirty="0" err="1">
                <a:ln>
                  <a:noFill/>
                </a:ln>
                <a:effectLst/>
              </a:rPr>
              <a:t>algoritmos</a:t>
            </a:r>
            <a:r>
              <a:rPr kumimoji="0" lang="en-US" altLang="es-SV" sz="1600" b="0" i="0" u="none" strike="noStrike" cap="none" normalizeH="0" baseline="0" dirty="0">
                <a:ln>
                  <a:noFill/>
                </a:ln>
                <a:effectLst/>
              </a:rPr>
              <a:t> </a:t>
            </a:r>
            <a:r>
              <a:rPr kumimoji="0" lang="en-US" altLang="es-SV" sz="1600" b="0" i="0" u="none" strike="noStrike" cap="none" normalizeH="0" baseline="0" dirty="0" err="1">
                <a:ln>
                  <a:noFill/>
                </a:ln>
                <a:effectLst/>
              </a:rPr>
              <a:t>más</a:t>
            </a:r>
            <a:r>
              <a:rPr kumimoji="0" lang="en-US" altLang="es-SV" sz="1600" b="0" i="0" u="none" strike="noStrike" cap="none" normalizeH="0" baseline="0" dirty="0">
                <a:ln>
                  <a:noFill/>
                </a:ln>
                <a:effectLst/>
              </a:rPr>
              <a:t> </a:t>
            </a:r>
            <a:r>
              <a:rPr kumimoji="0" lang="en-US" altLang="es-SV" sz="1600" b="0" i="0" u="none" strike="noStrike" cap="none" normalizeH="0" baseline="0" dirty="0" err="1">
                <a:ln>
                  <a:noFill/>
                </a:ln>
                <a:effectLst/>
              </a:rPr>
              <a:t>eficientes</a:t>
            </a:r>
            <a:r>
              <a:rPr kumimoji="0" lang="en-US" altLang="es-SV" sz="1600" b="0" i="0" u="none" strike="noStrike" cap="none" normalizeH="0" baseline="0" dirty="0">
                <a:ln>
                  <a:noFill/>
                </a:ln>
                <a:effectLst/>
              </a:rPr>
              <a:t> </a:t>
            </a:r>
            <a:r>
              <a:rPr kumimoji="0" lang="en-US" altLang="es-SV" sz="1600" b="0" i="0" u="none" strike="noStrike" cap="none" normalizeH="0" baseline="0" dirty="0" err="1">
                <a:ln>
                  <a:noFill/>
                </a:ln>
                <a:effectLst/>
              </a:rPr>
              <a:t>como</a:t>
            </a:r>
            <a:r>
              <a:rPr kumimoji="0" lang="en-US" altLang="es-SV" sz="1600" b="0" i="0" u="none" strike="noStrike" cap="none" normalizeH="0" baseline="0" dirty="0">
                <a:ln>
                  <a:noFill/>
                </a:ln>
                <a:effectLst/>
              </a:rPr>
              <a:t> </a:t>
            </a:r>
            <a:r>
              <a:rPr kumimoji="0" lang="en-US" altLang="es-SV" sz="1600" b="0" i="0" u="none" strike="noStrike" cap="none" normalizeH="0" baseline="0" dirty="0" err="1">
                <a:ln>
                  <a:noFill/>
                </a:ln>
                <a:effectLst/>
              </a:rPr>
              <a:t>QuickSort</a:t>
            </a:r>
            <a:r>
              <a:rPr kumimoji="0" lang="en-US" altLang="es-SV" sz="1600" b="0" i="0" u="none" strike="noStrike" cap="none" normalizeH="0" baseline="0" dirty="0">
                <a:ln>
                  <a:noFill/>
                </a:ln>
                <a:effectLst/>
              </a:rPr>
              <a:t> ó </a:t>
            </a:r>
            <a:r>
              <a:rPr kumimoji="0" lang="en-US" altLang="es-SV" sz="1600" b="0" i="0" u="none" strike="noStrike" cap="none" normalizeH="0" baseline="0" dirty="0" err="1">
                <a:ln>
                  <a:noFill/>
                </a:ln>
                <a:effectLst/>
              </a:rPr>
              <a:t>MergeSort</a:t>
            </a:r>
            <a:r>
              <a:rPr kumimoji="0" lang="en-US" altLang="es-SV" sz="1600" b="0" i="0" u="none" strike="noStrike" cap="none" normalizeH="0" baseline="0" dirty="0">
                <a:ln>
                  <a:noFill/>
                </a:ln>
                <a:effectLst/>
              </a:rPr>
              <a:t>, que </a:t>
            </a:r>
            <a:r>
              <a:rPr kumimoji="0" lang="en-US" altLang="es-SV" sz="1600" b="0" i="0" u="none" strike="noStrike" cap="none" normalizeH="0" baseline="0" dirty="0" err="1">
                <a:ln>
                  <a:noFill/>
                </a:ln>
                <a:effectLst/>
              </a:rPr>
              <a:t>tienen</a:t>
            </a:r>
            <a:r>
              <a:rPr kumimoji="0" lang="en-US" altLang="es-SV" sz="1600" b="0" i="0" u="none" strike="noStrike" cap="none" normalizeH="0" baseline="0" dirty="0">
                <a:ln>
                  <a:noFill/>
                </a:ln>
                <a:effectLst/>
              </a:rPr>
              <a:t> </a:t>
            </a:r>
            <a:r>
              <a:rPr kumimoji="0" lang="en-US" altLang="es-SV" sz="1600" b="0" i="0" u="none" strike="noStrike" cap="none" normalizeH="0" baseline="0" dirty="0" err="1">
                <a:ln>
                  <a:noFill/>
                </a:ln>
                <a:effectLst/>
              </a:rPr>
              <a:t>complejidades</a:t>
            </a:r>
            <a:r>
              <a:rPr kumimoji="0" lang="en-US" altLang="es-SV" sz="1600" b="0" i="0" u="none" strike="noStrike" cap="none" normalizeH="0" baseline="0" dirty="0">
                <a:ln>
                  <a:noFill/>
                </a:ln>
                <a:effectLst/>
              </a:rPr>
              <a:t> O(n log n).</a:t>
            </a:r>
          </a:p>
          <a:p>
            <a:pPr marL="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es-SV" sz="1600" b="0" i="0" u="none" strike="noStrike" cap="none" normalizeH="0" baseline="0" dirty="0">
                <a:ln>
                  <a:noFill/>
                </a:ln>
                <a:effectLst/>
              </a:rPr>
              <a:t>La </a:t>
            </a:r>
            <a:r>
              <a:rPr kumimoji="0" lang="en-US" altLang="es-SV" sz="1600" b="0" i="0" u="none" strike="noStrike" cap="none" normalizeH="0" baseline="0" dirty="0" err="1">
                <a:ln>
                  <a:noFill/>
                </a:ln>
                <a:effectLst/>
              </a:rPr>
              <a:t>tabla</a:t>
            </a:r>
            <a:r>
              <a:rPr kumimoji="0" lang="en-US" altLang="es-SV" sz="1600" b="0" i="0" u="none" strike="noStrike" cap="none" normalizeH="0" baseline="0" dirty="0">
                <a:ln>
                  <a:noFill/>
                </a:ln>
                <a:effectLst/>
              </a:rPr>
              <a:t> </a:t>
            </a:r>
            <a:r>
              <a:rPr kumimoji="0" lang="en-US" altLang="es-SV" sz="1600" b="0" i="0" u="none" strike="noStrike" cap="none" normalizeH="0" baseline="0" dirty="0" err="1">
                <a:ln>
                  <a:noFill/>
                </a:ln>
                <a:effectLst/>
              </a:rPr>
              <a:t>siguiente</a:t>
            </a:r>
            <a:r>
              <a:rPr kumimoji="0" lang="en-US" altLang="es-SV" sz="1600" b="0" i="0" u="none" strike="noStrike" cap="none" normalizeH="0" baseline="0" dirty="0">
                <a:ln>
                  <a:noFill/>
                </a:ln>
                <a:effectLst/>
              </a:rPr>
              <a:t> </a:t>
            </a:r>
            <a:r>
              <a:rPr kumimoji="0" lang="en-US" altLang="es-SV" sz="1600" b="0" i="0" u="none" strike="noStrike" cap="none" normalizeH="0" baseline="0" dirty="0" err="1">
                <a:ln>
                  <a:noFill/>
                </a:ln>
                <a:effectLst/>
              </a:rPr>
              <a:t>muestra</a:t>
            </a:r>
            <a:r>
              <a:rPr kumimoji="0" lang="en-US" altLang="es-SV" sz="1600" b="0" i="0" u="none" strike="noStrike" cap="none" normalizeH="0" baseline="0" dirty="0">
                <a:ln>
                  <a:noFill/>
                </a:ln>
                <a:effectLst/>
              </a:rPr>
              <a:t> </a:t>
            </a:r>
            <a:r>
              <a:rPr kumimoji="0" lang="en-US" altLang="es-SV" sz="1600" b="0" i="0" u="none" strike="noStrike" cap="none" normalizeH="0" baseline="0" dirty="0" err="1">
                <a:ln>
                  <a:noFill/>
                </a:ln>
                <a:effectLst/>
              </a:rPr>
              <a:t>como</a:t>
            </a:r>
            <a:r>
              <a:rPr kumimoji="0" lang="en-US" altLang="es-SV" sz="1600" b="0" i="0" u="none" strike="noStrike" cap="none" normalizeH="0" baseline="0" dirty="0">
                <a:ln>
                  <a:noFill/>
                </a:ln>
                <a:effectLst/>
              </a:rPr>
              <a:t> </a:t>
            </a:r>
            <a:r>
              <a:rPr kumimoji="0" lang="en-US" altLang="es-SV" sz="1600" b="0" i="0" u="none" strike="noStrike" cap="none" normalizeH="0" baseline="0" dirty="0" err="1">
                <a:ln>
                  <a:noFill/>
                </a:ln>
                <a:effectLst/>
              </a:rPr>
              <a:t>crecería</a:t>
            </a:r>
            <a:r>
              <a:rPr kumimoji="0" lang="en-US" altLang="es-SV" sz="1600" b="0" i="0" u="none" strike="noStrike" cap="none" normalizeH="0" baseline="0" dirty="0">
                <a:ln>
                  <a:noFill/>
                </a:ln>
                <a:effectLst/>
              </a:rPr>
              <a:t> </a:t>
            </a:r>
            <a:r>
              <a:rPr kumimoji="0" lang="en-US" altLang="es-SV" sz="1600" b="0" i="0" u="none" strike="noStrike" cap="none" normalizeH="0" baseline="0" dirty="0" err="1">
                <a:ln>
                  <a:noFill/>
                </a:ln>
                <a:effectLst/>
              </a:rPr>
              <a:t>el</a:t>
            </a:r>
            <a:r>
              <a:rPr kumimoji="0" lang="en-US" altLang="es-SV" sz="1600" b="0" i="0" u="none" strike="noStrike" cap="none" normalizeH="0" baseline="0" dirty="0">
                <a:ln>
                  <a:noFill/>
                </a:ln>
                <a:effectLst/>
              </a:rPr>
              <a:t> </a:t>
            </a:r>
            <a:r>
              <a:rPr kumimoji="0" lang="en-US" altLang="es-SV" sz="1600" b="0" i="0" u="none" strike="noStrike" cap="none" normalizeH="0" baseline="0" dirty="0" err="1">
                <a:ln>
                  <a:noFill/>
                </a:ln>
                <a:effectLst/>
              </a:rPr>
              <a:t>tiempo</a:t>
            </a:r>
            <a:r>
              <a:rPr kumimoji="0" lang="en-US" altLang="es-SV" sz="1600" b="0" i="0" u="none" strike="noStrike" cap="none" normalizeH="0" baseline="0" dirty="0">
                <a:ln>
                  <a:noFill/>
                </a:ln>
                <a:effectLst/>
              </a:rPr>
              <a:t> de </a:t>
            </a:r>
            <a:r>
              <a:rPr kumimoji="0" lang="en-US" altLang="es-SV" sz="1600" b="0" i="0" u="none" strike="noStrike" cap="none" normalizeH="0" baseline="0" dirty="0" err="1">
                <a:ln>
                  <a:noFill/>
                </a:ln>
                <a:effectLst/>
              </a:rPr>
              <a:t>ejecución</a:t>
            </a:r>
            <a:r>
              <a:rPr kumimoji="0" lang="en-US" altLang="es-SV" sz="1600" b="0" i="0" u="none" strike="noStrike" cap="none" normalizeH="0" baseline="0" dirty="0">
                <a:ln>
                  <a:noFill/>
                </a:ln>
                <a:effectLst/>
              </a:rPr>
              <a:t> entre la </a:t>
            </a:r>
            <a:r>
              <a:rPr kumimoji="0" lang="en-US" altLang="es-SV" sz="1600" b="0" i="0" u="none" strike="noStrike" cap="none" normalizeH="0" baseline="0" dirty="0" err="1">
                <a:ln>
                  <a:noFill/>
                </a:ln>
                <a:effectLst/>
              </a:rPr>
              <a:t>complejidad</a:t>
            </a:r>
            <a:r>
              <a:rPr kumimoji="0" lang="en-US" altLang="es-SV" sz="1600" b="0" i="0" u="none" strike="noStrike" cap="none" normalizeH="0" baseline="0" dirty="0">
                <a:ln>
                  <a:noFill/>
                </a:ln>
                <a:effectLst/>
              </a:rPr>
              <a:t> </a:t>
            </a:r>
            <a:r>
              <a:rPr kumimoji="0" lang="en-US" altLang="es-SV" sz="1600" b="0" i="0" u="none" strike="noStrike" cap="none" normalizeH="0" baseline="0" dirty="0" err="1">
                <a:ln>
                  <a:noFill/>
                </a:ln>
                <a:effectLst/>
              </a:rPr>
              <a:t>cuadrática</a:t>
            </a:r>
            <a:r>
              <a:rPr kumimoji="0" lang="en-US" altLang="es-SV" sz="1600" b="0" i="0" u="none" strike="noStrike" cap="none" normalizeH="0" baseline="0" dirty="0">
                <a:ln>
                  <a:noFill/>
                </a:ln>
                <a:effectLst/>
              </a:rPr>
              <a:t> y </a:t>
            </a:r>
            <a:r>
              <a:rPr kumimoji="0" lang="en-US" altLang="es-SV" sz="1600" b="0" i="0" u="none" strike="noStrike" cap="none" normalizeH="0" baseline="0" dirty="0" err="1">
                <a:ln>
                  <a:noFill/>
                </a:ln>
                <a:effectLst/>
              </a:rPr>
              <a:t>logarítmica</a:t>
            </a:r>
            <a:r>
              <a:rPr kumimoji="0" lang="en-US" altLang="es-SV" sz="1600" b="0" i="0" u="none" strike="noStrike" cap="none" normalizeH="0" baseline="0" dirty="0">
                <a:ln>
                  <a:noFill/>
                </a:ln>
                <a:effectLst/>
              </a:rPr>
              <a:t>.</a:t>
            </a:r>
          </a:p>
        </p:txBody>
      </p:sp>
      <p:sp>
        <p:nvSpPr>
          <p:cNvPr id="12" name="Rectangle 11">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Marcador de contenido 3">
            <a:extLst>
              <a:ext uri="{FF2B5EF4-FFF2-40B4-BE49-F238E27FC236}">
                <a16:creationId xmlns:a16="http://schemas.microsoft.com/office/drawing/2014/main" id="{C51ADB5A-9ED9-DFA1-91DC-36C927628F20}"/>
              </a:ext>
            </a:extLst>
          </p:cNvPr>
          <p:cNvGraphicFramePr>
            <a:graphicFrameLocks noGrp="1"/>
          </p:cNvGraphicFramePr>
          <p:nvPr>
            <p:ph idx="1"/>
            <p:extLst>
              <p:ext uri="{D42A27DB-BD31-4B8C-83A1-F6EECF244321}">
                <p14:modId xmlns:p14="http://schemas.microsoft.com/office/powerpoint/2010/main" val="839439313"/>
              </p:ext>
            </p:extLst>
          </p:nvPr>
        </p:nvGraphicFramePr>
        <p:xfrm>
          <a:off x="4660918" y="1653210"/>
          <a:ext cx="3900768" cy="1547189"/>
        </p:xfrm>
        <a:graphic>
          <a:graphicData uri="http://schemas.openxmlformats.org/drawingml/2006/table">
            <a:tbl>
              <a:tblPr firstRow="1" firstCol="1" bandRow="1">
                <a:tableStyleId>{5C22544A-7EE6-4342-B048-85BDC9FD1C3A}</a:tableStyleId>
              </a:tblPr>
              <a:tblGrid>
                <a:gridCol w="1662614">
                  <a:extLst>
                    <a:ext uri="{9D8B030D-6E8A-4147-A177-3AD203B41FA5}">
                      <a16:colId xmlns:a16="http://schemas.microsoft.com/office/drawing/2014/main" val="1767939466"/>
                    </a:ext>
                  </a:extLst>
                </a:gridCol>
                <a:gridCol w="1321415">
                  <a:extLst>
                    <a:ext uri="{9D8B030D-6E8A-4147-A177-3AD203B41FA5}">
                      <a16:colId xmlns:a16="http://schemas.microsoft.com/office/drawing/2014/main" val="3244511842"/>
                    </a:ext>
                  </a:extLst>
                </a:gridCol>
                <a:gridCol w="916739">
                  <a:extLst>
                    <a:ext uri="{9D8B030D-6E8A-4147-A177-3AD203B41FA5}">
                      <a16:colId xmlns:a16="http://schemas.microsoft.com/office/drawing/2014/main" val="4043396981"/>
                    </a:ext>
                  </a:extLst>
                </a:gridCol>
              </a:tblGrid>
              <a:tr h="590564">
                <a:tc>
                  <a:txBody>
                    <a:bodyPr/>
                    <a:lstStyle/>
                    <a:p>
                      <a:pPr algn="just">
                        <a:lnSpc>
                          <a:spcPct val="107000"/>
                        </a:lnSpc>
                        <a:spcAft>
                          <a:spcPts val="800"/>
                        </a:spcAft>
                      </a:pPr>
                      <a:r>
                        <a:rPr lang="es-SV" sz="1700" dirty="0">
                          <a:effectLst/>
                          <a:highlight>
                            <a:srgbClr val="0070C0"/>
                          </a:highlight>
                        </a:rPr>
                        <a:t>Tamaño del arreglo</a:t>
                      </a:r>
                      <a:endParaRPr lang="es-SV" sz="2000" dirty="0">
                        <a:effectLst/>
                        <a:highlight>
                          <a:srgbClr val="0070C0"/>
                        </a:highlight>
                        <a:latin typeface="Calibri" panose="020F0502020204030204" pitchFamily="34" charset="0"/>
                        <a:ea typeface="Calibri" panose="020F0502020204030204" pitchFamily="34" charset="0"/>
                        <a:cs typeface="Times New Roman" panose="02020603050405020304" pitchFamily="18" charset="0"/>
                      </a:endParaRPr>
                    </a:p>
                  </a:txBody>
                  <a:tcPr marL="114262" marR="114262" marT="0" marB="0"/>
                </a:tc>
                <a:tc>
                  <a:txBody>
                    <a:bodyPr/>
                    <a:lstStyle/>
                    <a:p>
                      <a:pPr algn="just">
                        <a:lnSpc>
                          <a:spcPct val="107000"/>
                        </a:lnSpc>
                        <a:spcAft>
                          <a:spcPts val="800"/>
                        </a:spcAft>
                      </a:pPr>
                      <a:r>
                        <a:rPr lang="es-SV" sz="1700">
                          <a:effectLst/>
                          <a:highlight>
                            <a:srgbClr val="0070C0"/>
                          </a:highlight>
                        </a:rPr>
                        <a:t>O(n^2)</a:t>
                      </a:r>
                      <a:endParaRPr lang="es-SV" sz="2000">
                        <a:effectLst/>
                        <a:highlight>
                          <a:srgbClr val="0070C0"/>
                        </a:highlight>
                        <a:latin typeface="Calibri" panose="020F0502020204030204" pitchFamily="34" charset="0"/>
                        <a:ea typeface="Calibri" panose="020F0502020204030204" pitchFamily="34" charset="0"/>
                        <a:cs typeface="Times New Roman" panose="02020603050405020304" pitchFamily="18" charset="0"/>
                      </a:endParaRPr>
                    </a:p>
                  </a:txBody>
                  <a:tcPr marL="114262" marR="114262" marT="0" marB="0"/>
                </a:tc>
                <a:tc>
                  <a:txBody>
                    <a:bodyPr/>
                    <a:lstStyle/>
                    <a:p>
                      <a:pPr algn="just">
                        <a:lnSpc>
                          <a:spcPct val="107000"/>
                        </a:lnSpc>
                        <a:spcAft>
                          <a:spcPts val="800"/>
                        </a:spcAft>
                      </a:pPr>
                      <a:r>
                        <a:rPr lang="es-SV" sz="1700">
                          <a:effectLst/>
                          <a:highlight>
                            <a:srgbClr val="0070C0"/>
                          </a:highlight>
                        </a:rPr>
                        <a:t>O(log n)</a:t>
                      </a:r>
                      <a:endParaRPr lang="es-SV" sz="2000">
                        <a:effectLst/>
                        <a:highlight>
                          <a:srgbClr val="0070C0"/>
                        </a:highlight>
                        <a:latin typeface="Calibri" panose="020F0502020204030204" pitchFamily="34" charset="0"/>
                        <a:ea typeface="Calibri" panose="020F0502020204030204" pitchFamily="34" charset="0"/>
                        <a:cs typeface="Times New Roman" panose="02020603050405020304" pitchFamily="18" charset="0"/>
                      </a:endParaRPr>
                    </a:p>
                  </a:txBody>
                  <a:tcPr marL="114262" marR="114262" marT="0" marB="0"/>
                </a:tc>
                <a:extLst>
                  <a:ext uri="{0D108BD9-81ED-4DB2-BD59-A6C34878D82A}">
                    <a16:rowId xmlns:a16="http://schemas.microsoft.com/office/drawing/2014/main" val="4060937056"/>
                  </a:ext>
                </a:extLst>
              </a:tr>
              <a:tr h="318875">
                <a:tc>
                  <a:txBody>
                    <a:bodyPr/>
                    <a:lstStyle/>
                    <a:p>
                      <a:pPr algn="just">
                        <a:lnSpc>
                          <a:spcPct val="107000"/>
                        </a:lnSpc>
                        <a:spcAft>
                          <a:spcPts val="800"/>
                        </a:spcAft>
                      </a:pPr>
                      <a:r>
                        <a:rPr lang="es-SV" sz="1700">
                          <a:effectLst/>
                        </a:rPr>
                        <a:t>10</a:t>
                      </a:r>
                      <a:endParaRPr lang="es-SV" sz="2000">
                        <a:effectLst/>
                        <a:latin typeface="Calibri" panose="020F0502020204030204" pitchFamily="34" charset="0"/>
                        <a:ea typeface="Calibri" panose="020F0502020204030204" pitchFamily="34" charset="0"/>
                        <a:cs typeface="Times New Roman" panose="02020603050405020304" pitchFamily="18" charset="0"/>
                      </a:endParaRPr>
                    </a:p>
                  </a:txBody>
                  <a:tcPr marL="114262" marR="114262" marT="0" marB="0"/>
                </a:tc>
                <a:tc>
                  <a:txBody>
                    <a:bodyPr/>
                    <a:lstStyle/>
                    <a:p>
                      <a:pPr algn="just">
                        <a:lnSpc>
                          <a:spcPct val="107000"/>
                        </a:lnSpc>
                        <a:spcAft>
                          <a:spcPts val="800"/>
                        </a:spcAft>
                      </a:pPr>
                      <a:r>
                        <a:rPr lang="es-SV" sz="1700">
                          <a:effectLst/>
                        </a:rPr>
                        <a:t>100</a:t>
                      </a:r>
                      <a:endParaRPr lang="es-SV" sz="2000">
                        <a:effectLst/>
                        <a:latin typeface="Calibri" panose="020F0502020204030204" pitchFamily="34" charset="0"/>
                        <a:ea typeface="Calibri" panose="020F0502020204030204" pitchFamily="34" charset="0"/>
                        <a:cs typeface="Times New Roman" panose="02020603050405020304" pitchFamily="18" charset="0"/>
                      </a:endParaRPr>
                    </a:p>
                  </a:txBody>
                  <a:tcPr marL="114262" marR="114262" marT="0" marB="0"/>
                </a:tc>
                <a:tc>
                  <a:txBody>
                    <a:bodyPr/>
                    <a:lstStyle/>
                    <a:p>
                      <a:pPr algn="just">
                        <a:lnSpc>
                          <a:spcPct val="107000"/>
                        </a:lnSpc>
                        <a:spcAft>
                          <a:spcPts val="800"/>
                        </a:spcAft>
                      </a:pPr>
                      <a:r>
                        <a:rPr lang="es-SV" sz="1700">
                          <a:effectLst/>
                        </a:rPr>
                        <a:t>3.32</a:t>
                      </a:r>
                      <a:endParaRPr lang="es-SV" sz="2000">
                        <a:effectLst/>
                        <a:latin typeface="Calibri" panose="020F0502020204030204" pitchFamily="34" charset="0"/>
                        <a:ea typeface="Calibri" panose="020F0502020204030204" pitchFamily="34" charset="0"/>
                        <a:cs typeface="Times New Roman" panose="02020603050405020304" pitchFamily="18" charset="0"/>
                      </a:endParaRPr>
                    </a:p>
                  </a:txBody>
                  <a:tcPr marL="114262" marR="114262" marT="0" marB="0"/>
                </a:tc>
                <a:extLst>
                  <a:ext uri="{0D108BD9-81ED-4DB2-BD59-A6C34878D82A}">
                    <a16:rowId xmlns:a16="http://schemas.microsoft.com/office/drawing/2014/main" val="3730175942"/>
                  </a:ext>
                </a:extLst>
              </a:tr>
              <a:tr h="318875">
                <a:tc>
                  <a:txBody>
                    <a:bodyPr/>
                    <a:lstStyle/>
                    <a:p>
                      <a:pPr algn="just">
                        <a:lnSpc>
                          <a:spcPct val="107000"/>
                        </a:lnSpc>
                        <a:spcAft>
                          <a:spcPts val="800"/>
                        </a:spcAft>
                      </a:pPr>
                      <a:r>
                        <a:rPr lang="es-SV" sz="1700">
                          <a:effectLst/>
                        </a:rPr>
                        <a:t>100</a:t>
                      </a:r>
                      <a:endParaRPr lang="es-SV" sz="2000">
                        <a:effectLst/>
                        <a:latin typeface="Calibri" panose="020F0502020204030204" pitchFamily="34" charset="0"/>
                        <a:ea typeface="Calibri" panose="020F0502020204030204" pitchFamily="34" charset="0"/>
                        <a:cs typeface="Times New Roman" panose="02020603050405020304" pitchFamily="18" charset="0"/>
                      </a:endParaRPr>
                    </a:p>
                  </a:txBody>
                  <a:tcPr marL="114262" marR="114262" marT="0" marB="0"/>
                </a:tc>
                <a:tc>
                  <a:txBody>
                    <a:bodyPr/>
                    <a:lstStyle/>
                    <a:p>
                      <a:pPr algn="just">
                        <a:lnSpc>
                          <a:spcPct val="107000"/>
                        </a:lnSpc>
                        <a:spcAft>
                          <a:spcPts val="800"/>
                        </a:spcAft>
                      </a:pPr>
                      <a:r>
                        <a:rPr lang="es-SV" sz="1700">
                          <a:effectLst/>
                        </a:rPr>
                        <a:t>10,000</a:t>
                      </a:r>
                      <a:endParaRPr lang="es-SV" sz="2000">
                        <a:effectLst/>
                        <a:latin typeface="Calibri" panose="020F0502020204030204" pitchFamily="34" charset="0"/>
                        <a:ea typeface="Calibri" panose="020F0502020204030204" pitchFamily="34" charset="0"/>
                        <a:cs typeface="Times New Roman" panose="02020603050405020304" pitchFamily="18" charset="0"/>
                      </a:endParaRPr>
                    </a:p>
                  </a:txBody>
                  <a:tcPr marL="114262" marR="114262" marT="0" marB="0"/>
                </a:tc>
                <a:tc>
                  <a:txBody>
                    <a:bodyPr/>
                    <a:lstStyle/>
                    <a:p>
                      <a:pPr algn="just">
                        <a:lnSpc>
                          <a:spcPct val="107000"/>
                        </a:lnSpc>
                        <a:spcAft>
                          <a:spcPts val="800"/>
                        </a:spcAft>
                      </a:pPr>
                      <a:r>
                        <a:rPr lang="es-SV" sz="1700">
                          <a:effectLst/>
                        </a:rPr>
                        <a:t>6.64</a:t>
                      </a:r>
                      <a:endParaRPr lang="es-SV" sz="2000">
                        <a:effectLst/>
                        <a:latin typeface="Calibri" panose="020F0502020204030204" pitchFamily="34" charset="0"/>
                        <a:ea typeface="Calibri" panose="020F0502020204030204" pitchFamily="34" charset="0"/>
                        <a:cs typeface="Times New Roman" panose="02020603050405020304" pitchFamily="18" charset="0"/>
                      </a:endParaRPr>
                    </a:p>
                  </a:txBody>
                  <a:tcPr marL="114262" marR="114262" marT="0" marB="0"/>
                </a:tc>
                <a:extLst>
                  <a:ext uri="{0D108BD9-81ED-4DB2-BD59-A6C34878D82A}">
                    <a16:rowId xmlns:a16="http://schemas.microsoft.com/office/drawing/2014/main" val="3489032490"/>
                  </a:ext>
                </a:extLst>
              </a:tr>
              <a:tr h="318875">
                <a:tc>
                  <a:txBody>
                    <a:bodyPr/>
                    <a:lstStyle/>
                    <a:p>
                      <a:pPr algn="just">
                        <a:lnSpc>
                          <a:spcPct val="107000"/>
                        </a:lnSpc>
                        <a:spcAft>
                          <a:spcPts val="800"/>
                        </a:spcAft>
                      </a:pPr>
                      <a:r>
                        <a:rPr lang="es-SV" sz="1700">
                          <a:effectLst/>
                        </a:rPr>
                        <a:t>1000</a:t>
                      </a:r>
                      <a:endParaRPr lang="es-SV" sz="2000">
                        <a:effectLst/>
                        <a:latin typeface="Calibri" panose="020F0502020204030204" pitchFamily="34" charset="0"/>
                        <a:ea typeface="Calibri" panose="020F0502020204030204" pitchFamily="34" charset="0"/>
                        <a:cs typeface="Times New Roman" panose="02020603050405020304" pitchFamily="18" charset="0"/>
                      </a:endParaRPr>
                    </a:p>
                  </a:txBody>
                  <a:tcPr marL="114262" marR="114262" marT="0" marB="0"/>
                </a:tc>
                <a:tc>
                  <a:txBody>
                    <a:bodyPr/>
                    <a:lstStyle/>
                    <a:p>
                      <a:pPr algn="just">
                        <a:lnSpc>
                          <a:spcPct val="107000"/>
                        </a:lnSpc>
                        <a:spcAft>
                          <a:spcPts val="800"/>
                        </a:spcAft>
                      </a:pPr>
                      <a:r>
                        <a:rPr lang="es-SV" sz="1700">
                          <a:effectLst/>
                        </a:rPr>
                        <a:t>1,000,000</a:t>
                      </a:r>
                      <a:endParaRPr lang="es-SV" sz="2000">
                        <a:effectLst/>
                        <a:latin typeface="Calibri" panose="020F0502020204030204" pitchFamily="34" charset="0"/>
                        <a:ea typeface="Calibri" panose="020F0502020204030204" pitchFamily="34" charset="0"/>
                        <a:cs typeface="Times New Roman" panose="02020603050405020304" pitchFamily="18" charset="0"/>
                      </a:endParaRPr>
                    </a:p>
                  </a:txBody>
                  <a:tcPr marL="114262" marR="114262" marT="0" marB="0"/>
                </a:tc>
                <a:tc>
                  <a:txBody>
                    <a:bodyPr/>
                    <a:lstStyle/>
                    <a:p>
                      <a:pPr algn="just">
                        <a:lnSpc>
                          <a:spcPct val="107000"/>
                        </a:lnSpc>
                        <a:spcAft>
                          <a:spcPts val="800"/>
                        </a:spcAft>
                      </a:pPr>
                      <a:r>
                        <a:rPr lang="es-SV" sz="1700" dirty="0">
                          <a:effectLst/>
                        </a:rPr>
                        <a:t>9.97</a:t>
                      </a:r>
                      <a:endParaRPr lang="es-SV"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114262" marR="114262" marT="0" marB="0"/>
                </a:tc>
                <a:extLst>
                  <a:ext uri="{0D108BD9-81ED-4DB2-BD59-A6C34878D82A}">
                    <a16:rowId xmlns:a16="http://schemas.microsoft.com/office/drawing/2014/main" val="3590234648"/>
                  </a:ext>
                </a:extLst>
              </a:tr>
            </a:tbl>
          </a:graphicData>
        </a:graphic>
      </p:graphicFrame>
    </p:spTree>
    <p:extLst>
      <p:ext uri="{BB962C8B-B14F-4D97-AF65-F5344CB8AC3E}">
        <p14:creationId xmlns:p14="http://schemas.microsoft.com/office/powerpoint/2010/main" val="745491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25E9DAC-C281-3ED2-EDC9-416FA50E1BBF}"/>
              </a:ext>
            </a:extLst>
          </p:cNvPr>
          <p:cNvSpPr>
            <a:spLocks noGrp="1"/>
          </p:cNvSpPr>
          <p:nvPr>
            <p:ph idx="1"/>
          </p:nvPr>
        </p:nvSpPr>
        <p:spPr>
          <a:xfrm>
            <a:off x="457200" y="436418"/>
            <a:ext cx="8229600" cy="5689745"/>
          </a:xfrm>
        </p:spPr>
        <p:txBody>
          <a:bodyPr>
            <a:normAutofit fontScale="62500" lnSpcReduction="20000"/>
          </a:bodyPr>
          <a:lstStyle/>
          <a:p>
            <a:pPr algn="ctr">
              <a:lnSpc>
                <a:spcPct val="107000"/>
              </a:lnSpc>
              <a:spcBef>
                <a:spcPts val="1200"/>
              </a:spcBef>
            </a:pPr>
            <a:r>
              <a:rPr lang="es-SV"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CONCLUSIONES</a:t>
            </a:r>
            <a:endParaRPr lang="es-SV"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s-SV" sz="1800" dirty="0">
                <a:effectLst/>
                <a:latin typeface="Arial" panose="020B0604020202020204" pitchFamily="34" charset="0"/>
                <a:ea typeface="Calibri" panose="020F0502020204030204" pitchFamily="34" charset="0"/>
                <a:cs typeface="Times New Roman" panose="02020603050405020304" pitchFamily="18" charset="0"/>
              </a:rPr>
              <a:t> </a:t>
            </a:r>
            <a:endParaRPr lang="es-SV"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SV" sz="2200" dirty="0">
                <a:effectLst/>
                <a:latin typeface="Arial" panose="020B0604020202020204" pitchFamily="34" charset="0"/>
                <a:ea typeface="Calibri" panose="020F0502020204030204" pitchFamily="34" charset="0"/>
                <a:cs typeface="Times New Roman" panose="02020603050405020304" pitchFamily="18" charset="0"/>
              </a:rPr>
              <a:t>Hemos analizado los algoritmos de búsqueda secuencial, binaria y los métodos de ordenamiento por burbuja, selección e inserción que nos revela la importancia de elegir el enfoque adecuado según el contexto y las características de los datos. La búsqueda secuencial es sencilla, se puede aplicar a diferentes colecciones y puede ser no tan eficiente para conjuntos de datos grandes. Por otro lado la búsqueda binaria es rápida, pero tiene la desventaja de que los datos deben estar previamente ordenados lo que suma tiempo si primero se ordenan los datos y luego se implementa, en el caso que analizamos concluimos que el secuencial tiene mejor tiempo debido a que la búsqueda binaria primero debe hacer un proceso de ordenamiento lo cual suma tiempo, por lo que se podría usar en los casos que sabemos que los datos están previamente ordenados para evitar el costo de ordenamiento.</a:t>
            </a:r>
            <a:endParaRPr lang="es-SV" sz="2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SV" sz="2200" dirty="0">
                <a:effectLst/>
                <a:latin typeface="Arial" panose="020B0604020202020204" pitchFamily="34" charset="0"/>
                <a:ea typeface="Calibri" panose="020F0502020204030204" pitchFamily="34" charset="0"/>
                <a:cs typeface="Times New Roman" panose="02020603050405020304" pitchFamily="18" charset="0"/>
              </a:rPr>
              <a:t>En cuanto a los algoritmos de ordenamiento, cada método presenta sus propias ventajas y desventajas. El ordenamiento por burbuja es sencillo, pero poco eficiente en comparación con los algoritmos de inserción y selección, que como lo analizamos tienen mejores rendimientos sobre todo el de inserción. Todos tienen una complejidad cuadrática (el tiempo de ejecución crece cuadráticamente con el tamaño de los datos n) y en la practica son utilizados mejores algoritmos como </a:t>
            </a:r>
            <a:r>
              <a:rPr lang="es-SV" sz="2200" dirty="0" err="1">
                <a:effectLst/>
                <a:latin typeface="Arial" panose="020B0604020202020204" pitchFamily="34" charset="0"/>
                <a:ea typeface="Calibri" panose="020F0502020204030204" pitchFamily="34" charset="0"/>
                <a:cs typeface="Times New Roman" panose="02020603050405020304" pitchFamily="18" charset="0"/>
              </a:rPr>
              <a:t>QucikSort</a:t>
            </a:r>
            <a:r>
              <a:rPr lang="es-SV" sz="2200" dirty="0">
                <a:effectLst/>
                <a:latin typeface="Arial" panose="020B0604020202020204" pitchFamily="34" charset="0"/>
                <a:ea typeface="Calibri" panose="020F0502020204030204" pitchFamily="34" charset="0"/>
                <a:cs typeface="Times New Roman" panose="02020603050405020304" pitchFamily="18" charset="0"/>
              </a:rPr>
              <a:t> o </a:t>
            </a:r>
            <a:r>
              <a:rPr lang="es-SV" sz="2200" dirty="0" err="1">
                <a:effectLst/>
                <a:latin typeface="Arial" panose="020B0604020202020204" pitchFamily="34" charset="0"/>
                <a:ea typeface="Calibri" panose="020F0502020204030204" pitchFamily="34" charset="0"/>
                <a:cs typeface="Times New Roman" panose="02020603050405020304" pitchFamily="18" charset="0"/>
              </a:rPr>
              <a:t>MergeSort</a:t>
            </a:r>
            <a:r>
              <a:rPr lang="es-SV" sz="2200" dirty="0">
                <a:effectLst/>
                <a:latin typeface="Arial" panose="020B0604020202020204" pitchFamily="34" charset="0"/>
                <a:ea typeface="Calibri" panose="020F0502020204030204" pitchFamily="34" charset="0"/>
                <a:cs typeface="Times New Roman" panose="02020603050405020304" pitchFamily="18" charset="0"/>
              </a:rPr>
              <a:t> debido a que son de complejidad logarítmica (el tiempo de ejecución crece logarítmicamente con el tamaño de los datos n).</a:t>
            </a:r>
            <a:endParaRPr lang="es-SV" sz="2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SV" sz="2200" dirty="0">
                <a:effectLst/>
                <a:latin typeface="Arial" panose="020B0604020202020204" pitchFamily="34" charset="0"/>
                <a:ea typeface="Calibri" panose="020F0502020204030204" pitchFamily="34" charset="0"/>
                <a:cs typeface="Times New Roman" panose="02020603050405020304" pitchFamily="18" charset="0"/>
              </a:rPr>
              <a:t>Estos algoritmos sirven en la comprensión de la eficiencia computacional, ya que permiten desarrollar habilidades críticas para abordar problemas más complejos.</a:t>
            </a:r>
            <a:endParaRPr lang="es-SV" sz="2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SV" sz="2200" dirty="0">
                <a:effectLst/>
                <a:latin typeface="Arial" panose="020B0604020202020204" pitchFamily="34" charset="0"/>
                <a:ea typeface="Calibri" panose="020F0502020204030204" pitchFamily="34" charset="0"/>
                <a:cs typeface="Times New Roman" panose="02020603050405020304" pitchFamily="18" charset="0"/>
              </a:rPr>
              <a:t>El dominio de estos algoritmos es esencial para la programación y desarrollo de software, también proporciona una base para el aprendizaje de estructuras de datos y técnicas avanzadas en el ámbito de la computación. La elección del algoritmo adecuado puede significativamente hacer la diferencia entre un sistema eficiente y uno que se vuelve casi inoperante con grandes volúmenes de datos.</a:t>
            </a:r>
            <a:endParaRPr lang="es-SV" sz="2200" dirty="0">
              <a:effectLst/>
              <a:latin typeface="Calibri" panose="020F0502020204030204" pitchFamily="34" charset="0"/>
              <a:ea typeface="Calibri" panose="020F0502020204030204" pitchFamily="34" charset="0"/>
              <a:cs typeface="Times New Roman" panose="02020603050405020304" pitchFamily="18" charset="0"/>
            </a:endParaRPr>
          </a:p>
          <a:p>
            <a:endParaRPr lang="es-SV" dirty="0"/>
          </a:p>
        </p:txBody>
      </p:sp>
    </p:spTree>
    <p:extLst>
      <p:ext uri="{BB962C8B-B14F-4D97-AF65-F5344CB8AC3E}">
        <p14:creationId xmlns:p14="http://schemas.microsoft.com/office/powerpoint/2010/main" val="1875124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Objetivos Generales</a:t>
            </a:r>
          </a:p>
        </p:txBody>
      </p:sp>
      <p:sp>
        <p:nvSpPr>
          <p:cNvPr id="3" name="Content Placeholder 2"/>
          <p:cNvSpPr>
            <a:spLocks noGrp="1"/>
          </p:cNvSpPr>
          <p:nvPr>
            <p:ph idx="1"/>
          </p:nvPr>
        </p:nvSpPr>
        <p:spPr/>
        <p:txBody>
          <a:bodyPr/>
          <a:lstStyle/>
          <a:p>
            <a:r>
              <a:t>Implementación y análisis de algoritmos de búsqueda y ordenamiento en Java.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Objetivos Específicos</a:t>
            </a:r>
          </a:p>
        </p:txBody>
      </p:sp>
      <p:sp>
        <p:nvSpPr>
          <p:cNvPr id="3" name="Content Placeholder 2"/>
          <p:cNvSpPr>
            <a:spLocks noGrp="1"/>
          </p:cNvSpPr>
          <p:nvPr>
            <p:ph idx="1"/>
          </p:nvPr>
        </p:nvSpPr>
        <p:spPr>
          <a:xfrm>
            <a:off x="457199" y="1600201"/>
            <a:ext cx="8447809" cy="2763982"/>
          </a:xfrm>
        </p:spPr>
        <p:txBody>
          <a:bodyPr/>
          <a:lstStyle/>
          <a:p>
            <a:pPr marL="342900" lvl="0" indent="-342900" algn="just">
              <a:lnSpc>
                <a:spcPct val="107000"/>
              </a:lnSpc>
              <a:buFont typeface="Symbol" panose="05050102010706020507" pitchFamily="18" charset="2"/>
              <a:buChar char=""/>
            </a:pPr>
            <a:r>
              <a:rPr lang="es-SV" sz="1800" dirty="0">
                <a:effectLst/>
                <a:latin typeface="Arial" panose="020B0604020202020204" pitchFamily="34" charset="0"/>
                <a:ea typeface="Calibri" panose="020F0502020204030204" pitchFamily="34" charset="0"/>
                <a:cs typeface="Times New Roman" panose="02020603050405020304" pitchFamily="18" charset="0"/>
              </a:rPr>
              <a:t>Implementar algoritmos de búsqueda secuencial y búsqueda binaria.</a:t>
            </a:r>
            <a:endParaRPr lang="es-SV"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s-SV" sz="1800" dirty="0">
                <a:effectLst/>
                <a:latin typeface="Arial" panose="020B0604020202020204" pitchFamily="34" charset="0"/>
                <a:ea typeface="Calibri" panose="020F0502020204030204" pitchFamily="34" charset="0"/>
                <a:cs typeface="Times New Roman" panose="02020603050405020304" pitchFamily="18" charset="0"/>
              </a:rPr>
              <a:t>Implementar algoritmos de ordenamiento burbuja, inserción y selección.</a:t>
            </a:r>
            <a:endParaRPr lang="es-SV"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s-SV" sz="1800" dirty="0">
                <a:effectLst/>
                <a:latin typeface="Arial" panose="020B0604020202020204" pitchFamily="34" charset="0"/>
                <a:ea typeface="Calibri" panose="020F0502020204030204" pitchFamily="34" charset="0"/>
                <a:cs typeface="Times New Roman" panose="02020603050405020304" pitchFamily="18" charset="0"/>
              </a:rPr>
              <a:t>Describir en pseudocódigo la lógica de funcionamientos de los algoritmos y utilizar. la notación Big O para analizar la complejidad temporal en el mejor, caso promedio y peor caso.</a:t>
            </a:r>
            <a:endParaRPr lang="es-SV"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s-SV" sz="1800" dirty="0">
                <a:effectLst/>
                <a:latin typeface="Arial" panose="020B0604020202020204" pitchFamily="34" charset="0"/>
                <a:ea typeface="Calibri" panose="020F0502020204030204" pitchFamily="34" charset="0"/>
                <a:cs typeface="Times New Roman" panose="02020603050405020304" pitchFamily="18" charset="0"/>
              </a:rPr>
              <a:t>Comparar el rendimiento de los algoritmos con casos de prueba para calcular tiempos de ejecución y su variación con diferentes tamaños de datos.</a:t>
            </a:r>
            <a:endParaRPr lang="es-SV"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56138" y="174032"/>
            <a:ext cx="7631723" cy="1111843"/>
          </a:xfrm>
        </p:spPr>
        <p:txBody>
          <a:bodyPr anchor="ctr">
            <a:normAutofit/>
          </a:bodyPr>
          <a:lstStyle/>
          <a:p>
            <a:pPr>
              <a:lnSpc>
                <a:spcPct val="90000"/>
              </a:lnSpc>
            </a:pPr>
            <a:r>
              <a:rPr lang="es-ES" sz="3500"/>
              <a:t>Implementación de algoritmo de búsqueda secuencial</a:t>
            </a:r>
          </a:p>
        </p:txBody>
      </p:sp>
      <p:sp>
        <p:nvSpPr>
          <p:cNvPr id="3" name="Content Placeholder 2"/>
          <p:cNvSpPr>
            <a:spLocks noGrp="1"/>
          </p:cNvSpPr>
          <p:nvPr>
            <p:ph idx="1"/>
          </p:nvPr>
        </p:nvSpPr>
        <p:spPr>
          <a:xfrm>
            <a:off x="756137" y="1459907"/>
            <a:ext cx="7631723" cy="639057"/>
          </a:xfrm>
        </p:spPr>
        <p:txBody>
          <a:bodyPr anchor="ctr">
            <a:normAutofit fontScale="77500" lnSpcReduction="20000"/>
          </a:bodyPr>
          <a:lstStyle/>
          <a:p>
            <a:pPr marL="0" indent="0" algn="ctr">
              <a:lnSpc>
                <a:spcPct val="90000"/>
              </a:lnSpc>
              <a:buNone/>
            </a:pPr>
            <a:r>
              <a:rPr lang="es-ES" sz="1900" dirty="0"/>
              <a:t>Para ejemplificarlo en este documento se utiliza un array como estructura de datos que se utiliza como parámetro de entrada junto con el elemento a buscar dentro de ese arreglo.</a:t>
            </a:r>
          </a:p>
          <a:p>
            <a:pPr marL="0" indent="0" algn="ctr">
              <a:lnSpc>
                <a:spcPct val="90000"/>
              </a:lnSpc>
              <a:buNone/>
            </a:pPr>
            <a:r>
              <a:rPr lang="es-ES" sz="2000" dirty="0"/>
              <a:t> </a:t>
            </a:r>
          </a:p>
          <a:p>
            <a:pPr marL="0" indent="0" algn="ctr">
              <a:lnSpc>
                <a:spcPct val="90000"/>
              </a:lnSpc>
              <a:buNone/>
            </a:pPr>
            <a:endParaRPr lang="es-ES" sz="1400" dirty="0"/>
          </a:p>
        </p:txBody>
      </p:sp>
      <p:sp>
        <p:nvSpPr>
          <p:cNvPr id="11" name="CuadroTexto 10">
            <a:extLst>
              <a:ext uri="{FF2B5EF4-FFF2-40B4-BE49-F238E27FC236}">
                <a16:creationId xmlns:a16="http://schemas.microsoft.com/office/drawing/2014/main" id="{858E4414-34E1-0B53-282B-AA71EC8CA35B}"/>
              </a:ext>
            </a:extLst>
          </p:cNvPr>
          <p:cNvSpPr txBox="1"/>
          <p:nvPr/>
        </p:nvSpPr>
        <p:spPr>
          <a:xfrm>
            <a:off x="626364" y="4243215"/>
            <a:ext cx="8515349" cy="2092881"/>
          </a:xfrm>
          <a:prstGeom prst="rect">
            <a:avLst/>
          </a:prstGeom>
          <a:noFill/>
        </p:spPr>
        <p:txBody>
          <a:bodyPr wrap="square" rtlCol="0">
            <a:spAutoFit/>
          </a:bodyPr>
          <a:lstStyle/>
          <a:p>
            <a:r>
              <a:rPr lang="es-ES" sz="1600" dirty="0"/>
              <a:t>En el ejemplo anterior, se recorre el array para buscar el elemento (target) que se desea encontrar, devuelve -1 si no le encuentra y en pseudocódigo los pasos serían los siguientes:</a:t>
            </a:r>
          </a:p>
          <a:p>
            <a:r>
              <a:rPr lang="es-ES" sz="1600" dirty="0"/>
              <a:t>Búsqueda secuencial:</a:t>
            </a:r>
          </a:p>
          <a:p>
            <a:r>
              <a:rPr lang="es-ES" sz="1600" dirty="0"/>
              <a:t>     Para cada elemento en el array:</a:t>
            </a:r>
          </a:p>
          <a:p>
            <a:r>
              <a:rPr lang="es-ES" sz="1600" dirty="0"/>
              <a:t>        Si el elemento es igual al objetivo:</a:t>
            </a:r>
          </a:p>
          <a:p>
            <a:r>
              <a:rPr lang="es-ES" sz="1600" dirty="0"/>
              <a:t>           Retorna el índice</a:t>
            </a:r>
          </a:p>
          <a:p>
            <a:r>
              <a:rPr lang="es-ES" sz="1600" dirty="0"/>
              <a:t>Retorna -1 si no lo encuentra</a:t>
            </a:r>
          </a:p>
          <a:p>
            <a:endParaRPr lang="es-SV" dirty="0"/>
          </a:p>
        </p:txBody>
      </p:sp>
      <p:pic>
        <p:nvPicPr>
          <p:cNvPr id="12" name="Imagen 11" descr="Texto">
            <a:extLst>
              <a:ext uri="{FF2B5EF4-FFF2-40B4-BE49-F238E27FC236}">
                <a16:creationId xmlns:a16="http://schemas.microsoft.com/office/drawing/2014/main" id="{8334C2A9-D152-B41E-B039-E41130A85970}"/>
              </a:ext>
            </a:extLst>
          </p:cNvPr>
          <p:cNvPicPr>
            <a:picLocks noChangeAspect="1"/>
          </p:cNvPicPr>
          <p:nvPr/>
        </p:nvPicPr>
        <p:blipFill>
          <a:blip r:embed="rId2"/>
          <a:stretch>
            <a:fillRect/>
          </a:stretch>
        </p:blipFill>
        <p:spPr>
          <a:xfrm>
            <a:off x="627509" y="1827575"/>
            <a:ext cx="7886696" cy="250402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4" name="Rectangle 2053">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6" name="Right Triangle 2055">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8" name="Rectangle 2057">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9F23BED-4564-7AD8-0C5F-927385D1C108}"/>
              </a:ext>
            </a:extLst>
          </p:cNvPr>
          <p:cNvSpPr>
            <a:spLocks noGrp="1"/>
          </p:cNvSpPr>
          <p:nvPr>
            <p:ph type="title"/>
          </p:nvPr>
        </p:nvSpPr>
        <p:spPr>
          <a:xfrm>
            <a:off x="686424" y="902831"/>
            <a:ext cx="7103967" cy="1137111"/>
          </a:xfrm>
        </p:spPr>
        <p:txBody>
          <a:bodyPr>
            <a:normAutofit/>
          </a:bodyPr>
          <a:lstStyle/>
          <a:p>
            <a:pPr marL="0" marR="0" lvl="0" indent="0" defTabSz="914400" rtl="0" eaLnBrk="0" fontAlgn="base" latinLnBrk="0" hangingPunct="0">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s-SV" altLang="es-SV" sz="4700" b="1"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Ejemplo de ejecuci</a:t>
            </a:r>
            <a:r>
              <a:rPr kumimoji="0" lang="es-SV" altLang="es-SV" sz="4700" b="1" i="0" u="none" strike="noStrike" cap="none" normalizeH="0" baseline="0" dirty="0">
                <a:ln>
                  <a:noFill/>
                </a:ln>
                <a:effectLst/>
                <a:latin typeface="Calibri" panose="020F0502020204030204" pitchFamily="34" charset="0"/>
                <a:ea typeface="Calibri" panose="020F0502020204030204" pitchFamily="34" charset="0"/>
                <a:cs typeface="Arial" panose="020B0604020202020204" pitchFamily="34" charset="0"/>
              </a:rPr>
              <a:t>ó</a:t>
            </a:r>
            <a:r>
              <a:rPr kumimoji="0" lang="es-SV" altLang="es-SV" sz="4700" b="1"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n:</a:t>
            </a:r>
            <a:endParaRPr kumimoji="0" lang="es-SV" altLang="es-SV" sz="47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s-SV" altLang="es-SV" sz="4700" b="0" i="0" u="none" strike="noStrike" cap="none" normalizeH="0" baseline="0" dirty="0">
              <a:ln>
                <a:noFill/>
              </a:ln>
              <a:effectLst/>
              <a:latin typeface="Arial" panose="020B0604020202020204" pitchFamily="34" charset="0"/>
            </a:endParaRPr>
          </a:p>
        </p:txBody>
      </p:sp>
      <p:pic>
        <p:nvPicPr>
          <p:cNvPr id="2049" name="Imagen 2">
            <a:extLst>
              <a:ext uri="{FF2B5EF4-FFF2-40B4-BE49-F238E27FC236}">
                <a16:creationId xmlns:a16="http://schemas.microsoft.com/office/drawing/2014/main" id="{645FEA45-5EA5-DFF7-9921-1F105335E2D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66977" y="1540038"/>
            <a:ext cx="7563959" cy="1277985"/>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1D44183D-E1F8-9670-9A33-D05E3428AC7F}"/>
              </a:ext>
            </a:extLst>
          </p:cNvPr>
          <p:cNvSpPr>
            <a:spLocks noGrp="1"/>
          </p:cNvSpPr>
          <p:nvPr>
            <p:ph idx="1"/>
          </p:nvPr>
        </p:nvSpPr>
        <p:spPr>
          <a:xfrm>
            <a:off x="966977" y="3139756"/>
            <a:ext cx="5994931" cy="1408222"/>
          </a:xfrm>
        </p:spPr>
        <p:txBody>
          <a:bodyPr anchor="t">
            <a:noAutofit/>
          </a:bodyPr>
          <a:lstStyle/>
          <a:p>
            <a:pPr marL="0" marR="0" lvl="0" indent="0" defTabSz="914400" rtl="0" eaLnBrk="0" fontAlgn="base" latinLnBrk="0" hangingPunct="0">
              <a:lnSpc>
                <a:spcPct val="90000"/>
              </a:lnSpc>
              <a:spcBef>
                <a:spcPct val="0"/>
              </a:spcBef>
              <a:spcAft>
                <a:spcPts val="600"/>
              </a:spcAft>
              <a:buClrTx/>
              <a:buSzTx/>
              <a:buFontTx/>
              <a:buNone/>
              <a:tabLst/>
            </a:pPr>
            <a:r>
              <a:rPr kumimoji="0" lang="es-SV" altLang="es-SV" sz="1400" b="0"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La complejidad temporal de este algoritmo es la siguiente:</a:t>
            </a:r>
            <a:endParaRPr kumimoji="0" lang="es-SV" altLang="es-SV" sz="1400" b="0" i="0" u="none" strike="noStrike" cap="none" normalizeH="0" baseline="0" dirty="0">
              <a:ln>
                <a:noFill/>
              </a:ln>
              <a:effectLst/>
            </a:endParaRPr>
          </a:p>
          <a:p>
            <a:pPr marL="0" marR="0" lvl="0" indent="0" defTabSz="914400" rtl="0" eaLnBrk="0" fontAlgn="base" latinLnBrk="0" hangingPunct="0">
              <a:lnSpc>
                <a:spcPct val="90000"/>
              </a:lnSpc>
              <a:spcBef>
                <a:spcPct val="0"/>
              </a:spcBef>
              <a:spcAft>
                <a:spcPts val="600"/>
              </a:spcAft>
              <a:buClrTx/>
              <a:buSzTx/>
              <a:buFontTx/>
              <a:buChar char="•"/>
              <a:tabLst/>
            </a:pPr>
            <a:r>
              <a:rPr kumimoji="0" lang="es-SV" altLang="es-SV" sz="1400" b="0"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Mejor caso: O(1) (si el elemento est</a:t>
            </a:r>
            <a:r>
              <a:rPr kumimoji="0" lang="es-SV" altLang="es-SV" sz="1400" b="0" i="0" u="none" strike="noStrike" cap="none" normalizeH="0" baseline="0" dirty="0">
                <a:ln>
                  <a:noFill/>
                </a:ln>
                <a:effectLst/>
                <a:latin typeface="Calibri" panose="020F0502020204030204" pitchFamily="34" charset="0"/>
                <a:ea typeface="Calibri" panose="020F0502020204030204" pitchFamily="34" charset="0"/>
                <a:cs typeface="Arial" panose="020B0604020202020204" pitchFamily="34" charset="0"/>
              </a:rPr>
              <a:t>á</a:t>
            </a:r>
            <a:r>
              <a:rPr kumimoji="0" lang="es-SV" altLang="es-SV" sz="1400" b="0"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 al principio)</a:t>
            </a:r>
            <a:endParaRPr kumimoji="0" lang="es-SV" altLang="es-SV" sz="1400" b="0" i="0" u="none" strike="noStrike" cap="none" normalizeH="0" baseline="0" dirty="0">
              <a:ln>
                <a:noFill/>
              </a:ln>
              <a:effectLst/>
            </a:endParaRPr>
          </a:p>
          <a:p>
            <a:pPr marL="0" marR="0" lvl="0" indent="0" defTabSz="914400" rtl="0" eaLnBrk="0" fontAlgn="base" latinLnBrk="0" hangingPunct="0">
              <a:lnSpc>
                <a:spcPct val="90000"/>
              </a:lnSpc>
              <a:spcBef>
                <a:spcPct val="0"/>
              </a:spcBef>
              <a:spcAft>
                <a:spcPts val="600"/>
              </a:spcAft>
              <a:buClrTx/>
              <a:buSzTx/>
              <a:buFontTx/>
              <a:buChar char="•"/>
              <a:tabLst/>
            </a:pPr>
            <a:r>
              <a:rPr kumimoji="0" lang="es-SV" altLang="es-SV" sz="1400" b="0"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Peor caso: O(n) (si el elemento est</a:t>
            </a:r>
            <a:r>
              <a:rPr kumimoji="0" lang="es-SV" altLang="es-SV" sz="1400" b="0" i="0" u="none" strike="noStrike" cap="none" normalizeH="0" baseline="0" dirty="0">
                <a:ln>
                  <a:noFill/>
                </a:ln>
                <a:effectLst/>
                <a:latin typeface="Calibri" panose="020F0502020204030204" pitchFamily="34" charset="0"/>
                <a:ea typeface="Calibri" panose="020F0502020204030204" pitchFamily="34" charset="0"/>
                <a:cs typeface="Arial" panose="020B0604020202020204" pitchFamily="34" charset="0"/>
              </a:rPr>
              <a:t>á</a:t>
            </a:r>
            <a:r>
              <a:rPr kumimoji="0" lang="es-SV" altLang="es-SV" sz="1400" b="0"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 al final o no est</a:t>
            </a:r>
            <a:r>
              <a:rPr kumimoji="0" lang="es-SV" altLang="es-SV" sz="1400" b="0" i="0" u="none" strike="noStrike" cap="none" normalizeH="0" baseline="0" dirty="0">
                <a:ln>
                  <a:noFill/>
                </a:ln>
                <a:effectLst/>
                <a:latin typeface="Calibri" panose="020F0502020204030204" pitchFamily="34" charset="0"/>
                <a:ea typeface="Calibri" panose="020F0502020204030204" pitchFamily="34" charset="0"/>
                <a:cs typeface="Arial" panose="020B0604020202020204" pitchFamily="34" charset="0"/>
              </a:rPr>
              <a:t>á</a:t>
            </a:r>
            <a:r>
              <a:rPr kumimoji="0" lang="es-SV" altLang="es-SV" sz="1400" b="0"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 en el array)</a:t>
            </a:r>
            <a:endParaRPr kumimoji="0" lang="es-SV" altLang="es-SV" sz="1400" b="0" i="0" u="none" strike="noStrike" cap="none" normalizeH="0" baseline="0" dirty="0">
              <a:ln>
                <a:noFill/>
              </a:ln>
              <a:effectLst/>
            </a:endParaRPr>
          </a:p>
          <a:p>
            <a:pPr marL="0" marR="0" lvl="0" indent="0" defTabSz="914400" rtl="0" eaLnBrk="0" fontAlgn="base" latinLnBrk="0" hangingPunct="0">
              <a:lnSpc>
                <a:spcPct val="90000"/>
              </a:lnSpc>
              <a:spcBef>
                <a:spcPct val="0"/>
              </a:spcBef>
              <a:spcAft>
                <a:spcPts val="600"/>
              </a:spcAft>
              <a:buClrTx/>
              <a:buSzTx/>
              <a:buFontTx/>
              <a:buChar char="•"/>
              <a:tabLst/>
            </a:pPr>
            <a:r>
              <a:rPr kumimoji="0" lang="es-SV" altLang="es-SV" sz="1400" b="0"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Caso promedio: O(n)</a:t>
            </a:r>
            <a:endParaRPr kumimoji="0" lang="es-SV" altLang="es-SV" sz="1400" b="0" i="0" u="none" strike="noStrike" cap="none" normalizeH="0" baseline="0" dirty="0">
              <a:ln>
                <a:noFill/>
              </a:ln>
              <a:effectLst/>
            </a:endParaRPr>
          </a:p>
          <a:p>
            <a:pPr marL="0" marR="0" lvl="0" indent="0" defTabSz="914400" rtl="0" eaLnBrk="0" fontAlgn="base" latinLnBrk="0" hangingPunct="0">
              <a:lnSpc>
                <a:spcPct val="90000"/>
              </a:lnSpc>
              <a:spcBef>
                <a:spcPct val="0"/>
              </a:spcBef>
              <a:spcAft>
                <a:spcPts val="600"/>
              </a:spcAft>
              <a:buClrTx/>
              <a:buSzTx/>
              <a:buFontTx/>
              <a:buNone/>
              <a:tabLst/>
            </a:pPr>
            <a:r>
              <a:rPr kumimoji="0" lang="es-SV" altLang="es-SV" sz="1400" b="0"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En el ejemplo anterior la complejidad temporal es el caso promedio O(n) ya que tiene que recorrer el arreglo en 3 iteraciones, si el elemento a buscar es (target=3) la complejidad ser</a:t>
            </a:r>
            <a:r>
              <a:rPr kumimoji="0" lang="es-SV" altLang="es-SV" sz="1400" b="0" i="0" u="none" strike="noStrike" cap="none" normalizeH="0" baseline="0" dirty="0">
                <a:ln>
                  <a:noFill/>
                </a:ln>
                <a:effectLst/>
                <a:latin typeface="Calibri" panose="020F0502020204030204" pitchFamily="34" charset="0"/>
                <a:ea typeface="Calibri" panose="020F0502020204030204" pitchFamily="34" charset="0"/>
                <a:cs typeface="Arial" panose="020B0604020202020204" pitchFamily="34" charset="0"/>
              </a:rPr>
              <a:t>í</a:t>
            </a:r>
            <a:r>
              <a:rPr kumimoji="0" lang="es-SV" altLang="es-SV" sz="1400" b="0"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a O(1) ya que est</a:t>
            </a:r>
            <a:r>
              <a:rPr kumimoji="0" lang="es-SV" altLang="es-SV" sz="1400" b="0" i="0" u="none" strike="noStrike" cap="none" normalizeH="0" baseline="0" dirty="0">
                <a:ln>
                  <a:noFill/>
                </a:ln>
                <a:effectLst/>
                <a:latin typeface="Calibri" panose="020F0502020204030204" pitchFamily="34" charset="0"/>
                <a:ea typeface="Calibri" panose="020F0502020204030204" pitchFamily="34" charset="0"/>
                <a:cs typeface="Arial" panose="020B0604020202020204" pitchFamily="34" charset="0"/>
              </a:rPr>
              <a:t>á</a:t>
            </a:r>
            <a:r>
              <a:rPr kumimoji="0" lang="es-SV" altLang="es-SV" sz="1400" b="0"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 al principio y recorre el arreglo 1 vez y el peor caso es cuando el elemento a buscar no est</a:t>
            </a:r>
            <a:r>
              <a:rPr kumimoji="0" lang="es-SV" altLang="es-SV" sz="1400" b="0" i="0" u="none" strike="noStrike" cap="none" normalizeH="0" baseline="0" dirty="0">
                <a:ln>
                  <a:noFill/>
                </a:ln>
                <a:effectLst/>
                <a:latin typeface="Calibri" panose="020F0502020204030204" pitchFamily="34" charset="0"/>
                <a:ea typeface="Calibri" panose="020F0502020204030204" pitchFamily="34" charset="0"/>
                <a:cs typeface="Arial" panose="020B0604020202020204" pitchFamily="34" charset="0"/>
              </a:rPr>
              <a:t>á</a:t>
            </a:r>
            <a:r>
              <a:rPr kumimoji="0" lang="es-SV" altLang="es-SV" sz="1400" b="0"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 (retorna -1) o si est</a:t>
            </a:r>
            <a:r>
              <a:rPr kumimoji="0" lang="es-SV" altLang="es-SV" sz="1400" b="0" i="0" u="none" strike="noStrike" cap="none" normalizeH="0" baseline="0" dirty="0">
                <a:ln>
                  <a:noFill/>
                </a:ln>
                <a:effectLst/>
                <a:latin typeface="Calibri" panose="020F0502020204030204" pitchFamily="34" charset="0"/>
                <a:ea typeface="Calibri" panose="020F0502020204030204" pitchFamily="34" charset="0"/>
                <a:cs typeface="Arial" panose="020B0604020202020204" pitchFamily="34" charset="0"/>
              </a:rPr>
              <a:t>á</a:t>
            </a:r>
            <a:r>
              <a:rPr kumimoji="0" lang="es-SV" altLang="es-SV" sz="1400" b="0"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 en la </a:t>
            </a:r>
            <a:r>
              <a:rPr kumimoji="0" lang="es-SV" altLang="es-SV" sz="1400" b="0" i="0" u="none" strike="noStrike" cap="none" normalizeH="0" baseline="0" dirty="0">
                <a:ln>
                  <a:noFill/>
                </a:ln>
                <a:effectLst/>
                <a:latin typeface="Calibri" panose="020F0502020204030204" pitchFamily="34" charset="0"/>
                <a:ea typeface="Calibri" panose="020F0502020204030204" pitchFamily="34" charset="0"/>
                <a:cs typeface="Arial" panose="020B0604020202020204" pitchFamily="34" charset="0"/>
              </a:rPr>
              <a:t>ú</a:t>
            </a:r>
            <a:r>
              <a:rPr kumimoji="0" lang="es-SV" altLang="es-SV" sz="1400" b="0"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ltima posici</a:t>
            </a:r>
            <a:r>
              <a:rPr kumimoji="0" lang="es-SV" altLang="es-SV" sz="1400" b="0" i="0" u="none" strike="noStrike" cap="none" normalizeH="0" baseline="0" dirty="0">
                <a:ln>
                  <a:noFill/>
                </a:ln>
                <a:effectLst/>
                <a:latin typeface="Calibri" panose="020F0502020204030204" pitchFamily="34" charset="0"/>
                <a:ea typeface="Calibri" panose="020F0502020204030204" pitchFamily="34" charset="0"/>
                <a:cs typeface="Arial" panose="020B0604020202020204" pitchFamily="34" charset="0"/>
              </a:rPr>
              <a:t>ó</a:t>
            </a:r>
            <a:r>
              <a:rPr kumimoji="0" lang="es-SV" altLang="es-SV" sz="1400" b="0"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n (target=11) ya que debe recorrer todo el arreglo.</a:t>
            </a:r>
            <a:endParaRPr kumimoji="0" lang="es-SV" altLang="es-SV" sz="1400" b="0" i="0" u="none" strike="noStrike" cap="none" normalizeH="0" baseline="0" dirty="0">
              <a:ln>
                <a:noFill/>
              </a:ln>
              <a:effectLst/>
            </a:endParaRPr>
          </a:p>
          <a:p>
            <a:pPr marL="0" marR="0" lvl="0" indent="0" defTabSz="914400" rtl="0" eaLnBrk="0" fontAlgn="base" latinLnBrk="0" hangingPunct="0">
              <a:lnSpc>
                <a:spcPct val="90000"/>
              </a:lnSpc>
              <a:spcBef>
                <a:spcPct val="0"/>
              </a:spcBef>
              <a:spcAft>
                <a:spcPts val="600"/>
              </a:spcAft>
              <a:buClrTx/>
              <a:buSzTx/>
              <a:buFontTx/>
              <a:buNone/>
              <a:tabLst/>
            </a:pPr>
            <a:r>
              <a:rPr kumimoji="0" lang="es-SV" altLang="es-SV" sz="1400" b="1"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Ventajas:</a:t>
            </a:r>
            <a:r>
              <a:rPr kumimoji="0" lang="es-SV" altLang="es-SV" sz="1400" b="0"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 Simple de implementar y funciona con </a:t>
            </a:r>
            <a:r>
              <a:rPr kumimoji="0" lang="es-SV" altLang="es-SV" sz="1400" b="0" i="0" u="none" strike="noStrike" cap="none" normalizeH="0" baseline="0" dirty="0" err="1">
                <a:ln>
                  <a:noFill/>
                </a:ln>
                <a:effectLst/>
                <a:latin typeface="Arial" panose="020B0604020202020204" pitchFamily="34" charset="0"/>
                <a:ea typeface="Calibri" panose="020F0502020204030204" pitchFamily="34" charset="0"/>
                <a:cs typeface="Arial" panose="020B0604020202020204" pitchFamily="34" charset="0"/>
              </a:rPr>
              <a:t>arrays</a:t>
            </a:r>
            <a:r>
              <a:rPr kumimoji="0" lang="es-SV" altLang="es-SV" sz="1400" b="0"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 no ordenados.</a:t>
            </a:r>
            <a:endParaRPr kumimoji="0" lang="es-SV" altLang="es-SV" sz="1400" b="0" i="0" u="none" strike="noStrike" cap="none" normalizeH="0" baseline="0" dirty="0">
              <a:ln>
                <a:noFill/>
              </a:ln>
              <a:effectLst/>
            </a:endParaRPr>
          </a:p>
          <a:p>
            <a:pPr marL="0" marR="0" lvl="0" indent="0" defTabSz="914400" rtl="0" eaLnBrk="0" fontAlgn="base" latinLnBrk="0" hangingPunct="0">
              <a:lnSpc>
                <a:spcPct val="90000"/>
              </a:lnSpc>
              <a:spcBef>
                <a:spcPct val="0"/>
              </a:spcBef>
              <a:spcAft>
                <a:spcPts val="600"/>
              </a:spcAft>
              <a:buClrTx/>
              <a:buSzTx/>
              <a:buFontTx/>
              <a:buNone/>
              <a:tabLst/>
            </a:pPr>
            <a:r>
              <a:rPr kumimoji="0" lang="es-SV" altLang="es-SV" sz="1400" b="1"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Desventajas:</a:t>
            </a:r>
            <a:r>
              <a:rPr kumimoji="0" lang="es-SV" altLang="es-SV" sz="1400" b="0"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 Ineficiente para </a:t>
            </a:r>
            <a:r>
              <a:rPr kumimoji="0" lang="es-SV" altLang="es-SV" sz="1400" b="0" i="0" u="none" strike="noStrike" cap="none" normalizeH="0" baseline="0" dirty="0" err="1">
                <a:ln>
                  <a:noFill/>
                </a:ln>
                <a:effectLst/>
                <a:latin typeface="Arial" panose="020B0604020202020204" pitchFamily="34" charset="0"/>
                <a:ea typeface="Calibri" panose="020F0502020204030204" pitchFamily="34" charset="0"/>
                <a:cs typeface="Arial" panose="020B0604020202020204" pitchFamily="34" charset="0"/>
              </a:rPr>
              <a:t>arrays</a:t>
            </a:r>
            <a:r>
              <a:rPr kumimoji="0" lang="es-SV" altLang="es-SV" sz="1400" b="0"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 grandes, ya que en el peor caso requiere revisar todos los elementos.</a:t>
            </a:r>
            <a:endParaRPr kumimoji="0" lang="es-SV" altLang="es-SV" sz="14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104577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2297" y="502021"/>
            <a:ext cx="3719703" cy="1642969"/>
          </a:xfrm>
        </p:spPr>
        <p:txBody>
          <a:bodyPr anchor="b">
            <a:normAutofit/>
          </a:bodyPr>
          <a:lstStyle/>
          <a:p>
            <a:r>
              <a:rPr lang="es-SV" sz="3500"/>
              <a:t>Implementación de búsqueda binaria</a:t>
            </a:r>
          </a:p>
        </p:txBody>
      </p:sp>
      <p:sp>
        <p:nvSpPr>
          <p:cNvPr id="3" name="Content Placeholder 2"/>
          <p:cNvSpPr>
            <a:spLocks noGrp="1"/>
          </p:cNvSpPr>
          <p:nvPr>
            <p:ph idx="1"/>
          </p:nvPr>
        </p:nvSpPr>
        <p:spPr>
          <a:xfrm>
            <a:off x="852297" y="2418408"/>
            <a:ext cx="3719703" cy="3522569"/>
          </a:xfrm>
        </p:spPr>
        <p:txBody>
          <a:bodyPr anchor="t">
            <a:normAutofit/>
          </a:bodyPr>
          <a:lstStyle/>
          <a:p>
            <a:pPr marL="0" indent="0">
              <a:lnSpc>
                <a:spcPct val="90000"/>
              </a:lnSpc>
              <a:buNone/>
            </a:pPr>
            <a:r>
              <a:rPr lang="es-ES" sz="1400">
                <a:effectLst/>
                <a:latin typeface="Arial" panose="020B0604020202020204" pitchFamily="34" charset="0"/>
                <a:ea typeface="Calibri" panose="020F0502020204030204" pitchFamily="34" charset="0"/>
                <a:cs typeface="Times New Roman" panose="02020603050405020304" pitchFamily="18" charset="0"/>
              </a:rPr>
              <a:t>Para ejemplificarlo en este documento, se muestra abajo un método Java que recibe como entrada un array de enteros y el elemento objetivo que se desea buscar.</a:t>
            </a:r>
          </a:p>
          <a:p>
            <a:pPr>
              <a:lnSpc>
                <a:spcPct val="90000"/>
              </a:lnSpc>
            </a:pPr>
            <a:endParaRPr lang="es-ES" sz="1400">
              <a:effectLst/>
              <a:latin typeface="Arial" panose="020B0604020202020204" pitchFamily="34" charset="0"/>
              <a:ea typeface="Calibri" panose="020F0502020204030204" pitchFamily="34" charset="0"/>
              <a:cs typeface="Times New Roman" panose="02020603050405020304" pitchFamily="18" charset="0"/>
            </a:endParaRPr>
          </a:p>
          <a:p>
            <a:pPr marL="0" indent="0">
              <a:lnSpc>
                <a:spcPct val="90000"/>
              </a:lnSpc>
              <a:buNone/>
            </a:pPr>
            <a:r>
              <a:rPr lang="es-ES" sz="1400">
                <a:effectLst/>
                <a:latin typeface="Calibri" panose="020F0502020204030204" pitchFamily="34" charset="0"/>
                <a:ea typeface="Calibri" panose="020F0502020204030204" pitchFamily="34" charset="0"/>
                <a:cs typeface="Times New Roman" panose="02020603050405020304" pitchFamily="18" charset="0"/>
              </a:rPr>
              <a:t>En pseudocódigo se resume así:</a:t>
            </a:r>
          </a:p>
          <a:p>
            <a:pPr marL="0" indent="0">
              <a:lnSpc>
                <a:spcPct val="90000"/>
              </a:lnSpc>
              <a:buNone/>
            </a:pPr>
            <a:r>
              <a:rPr lang="es-ES" sz="1400">
                <a:effectLst/>
                <a:latin typeface="Calibri" panose="020F0502020204030204" pitchFamily="34" charset="0"/>
                <a:ea typeface="Calibri" panose="020F0502020204030204" pitchFamily="34" charset="0"/>
                <a:cs typeface="Times New Roman" panose="02020603050405020304" pitchFamily="18" charset="0"/>
              </a:rPr>
              <a:t>Mientras left &lt;= right:</a:t>
            </a:r>
          </a:p>
          <a:p>
            <a:pPr marL="0" indent="0">
              <a:lnSpc>
                <a:spcPct val="90000"/>
              </a:lnSpc>
              <a:buNone/>
            </a:pPr>
            <a:r>
              <a:rPr lang="es-ES" sz="1400">
                <a:effectLst/>
                <a:latin typeface="Calibri" panose="020F0502020204030204" pitchFamily="34" charset="0"/>
                <a:ea typeface="Calibri" panose="020F0502020204030204" pitchFamily="34" charset="0"/>
                <a:cs typeface="Times New Roman" panose="02020603050405020304" pitchFamily="18" charset="0"/>
              </a:rPr>
              <a:t>      mid = (left + right) / 2</a:t>
            </a:r>
          </a:p>
          <a:p>
            <a:pPr marL="0" indent="0">
              <a:lnSpc>
                <a:spcPct val="90000"/>
              </a:lnSpc>
              <a:buNone/>
            </a:pPr>
            <a:r>
              <a:rPr lang="es-ES" sz="1400">
                <a:effectLst/>
                <a:latin typeface="Calibri" panose="020F0502020204030204" pitchFamily="34" charset="0"/>
                <a:ea typeface="Calibri" panose="020F0502020204030204" pitchFamily="34" charset="0"/>
                <a:cs typeface="Times New Roman" panose="02020603050405020304" pitchFamily="18" charset="0"/>
              </a:rPr>
              <a:t>      Si array[mid] es igual al objetivo:</a:t>
            </a:r>
          </a:p>
          <a:p>
            <a:pPr marL="0" indent="0">
              <a:lnSpc>
                <a:spcPct val="90000"/>
              </a:lnSpc>
              <a:buNone/>
            </a:pPr>
            <a:r>
              <a:rPr lang="es-ES" sz="1400">
                <a:effectLst/>
                <a:latin typeface="Calibri" panose="020F0502020204030204" pitchFamily="34" charset="0"/>
                <a:ea typeface="Calibri" panose="020F0502020204030204" pitchFamily="34" charset="0"/>
                <a:cs typeface="Times New Roman" panose="02020603050405020304" pitchFamily="18" charset="0"/>
              </a:rPr>
              <a:t>           Retorna mid</a:t>
            </a:r>
          </a:p>
          <a:p>
            <a:pPr marL="0" indent="0">
              <a:lnSpc>
                <a:spcPct val="90000"/>
              </a:lnSpc>
              <a:buNone/>
            </a:pPr>
            <a:r>
              <a:rPr lang="es-ES" sz="1400">
                <a:effectLst/>
                <a:latin typeface="Calibri" panose="020F0502020204030204" pitchFamily="34" charset="0"/>
                <a:ea typeface="Calibri" panose="020F0502020204030204" pitchFamily="34" charset="0"/>
                <a:cs typeface="Times New Roman" panose="02020603050405020304" pitchFamily="18" charset="0"/>
              </a:rPr>
              <a:t>      Si array[mid] es menor que el objetivo:</a:t>
            </a:r>
          </a:p>
          <a:p>
            <a:pPr marL="0" indent="0">
              <a:lnSpc>
                <a:spcPct val="90000"/>
              </a:lnSpc>
              <a:buNone/>
            </a:pPr>
            <a:r>
              <a:rPr lang="es-ES" sz="1400">
                <a:effectLst/>
                <a:latin typeface="Calibri" panose="020F0502020204030204" pitchFamily="34" charset="0"/>
                <a:ea typeface="Calibri" panose="020F0502020204030204" pitchFamily="34" charset="0"/>
                <a:cs typeface="Times New Roman" panose="02020603050405020304" pitchFamily="18" charset="0"/>
              </a:rPr>
              <a:t>           Ajusta left a mid + 1</a:t>
            </a:r>
          </a:p>
          <a:p>
            <a:pPr marL="0" indent="0">
              <a:lnSpc>
                <a:spcPct val="90000"/>
              </a:lnSpc>
              <a:buNone/>
            </a:pPr>
            <a:r>
              <a:rPr lang="es-ES" sz="1400">
                <a:effectLst/>
                <a:latin typeface="Calibri" panose="020F0502020204030204" pitchFamily="34" charset="0"/>
                <a:ea typeface="Calibri" panose="020F0502020204030204" pitchFamily="34" charset="0"/>
                <a:cs typeface="Times New Roman" panose="02020603050405020304" pitchFamily="18" charset="0"/>
              </a:rPr>
              <a:t>      De lo contrario:</a:t>
            </a:r>
          </a:p>
          <a:p>
            <a:pPr marL="0" indent="0">
              <a:lnSpc>
                <a:spcPct val="90000"/>
              </a:lnSpc>
              <a:buNone/>
            </a:pPr>
            <a:r>
              <a:rPr lang="es-ES" sz="1400">
                <a:effectLst/>
                <a:latin typeface="Calibri" panose="020F0502020204030204" pitchFamily="34" charset="0"/>
                <a:ea typeface="Calibri" panose="020F0502020204030204" pitchFamily="34" charset="0"/>
                <a:cs typeface="Times New Roman" panose="02020603050405020304" pitchFamily="18" charset="0"/>
              </a:rPr>
              <a:t>          Ajusta right a mid - 1</a:t>
            </a:r>
          </a:p>
          <a:p>
            <a:pPr marL="0" indent="0">
              <a:lnSpc>
                <a:spcPct val="90000"/>
              </a:lnSpc>
              <a:buNone/>
            </a:pPr>
            <a:r>
              <a:rPr lang="es-ES" sz="1400">
                <a:effectLst/>
                <a:latin typeface="Calibri" panose="020F0502020204030204" pitchFamily="34" charset="0"/>
                <a:ea typeface="Calibri" panose="020F0502020204030204" pitchFamily="34" charset="0"/>
                <a:cs typeface="Times New Roman" panose="02020603050405020304" pitchFamily="18" charset="0"/>
              </a:rPr>
              <a:t>Retorna -1 si no se encuentra</a:t>
            </a:r>
          </a:p>
          <a:p>
            <a:pPr>
              <a:lnSpc>
                <a:spcPct val="90000"/>
              </a:lnSpc>
            </a:pPr>
            <a:endParaRPr lang="es-ES" sz="1400">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pPr>
            <a:endParaRPr lang="es-ES" sz="1400"/>
          </a:p>
        </p:txBody>
      </p:sp>
      <p:pic>
        <p:nvPicPr>
          <p:cNvPr id="8" name="Imagen 7" descr="Interfaz de usuario gráfica, Texto, Aplicación&#10;&#10;Descripción generada automáticamente">
            <a:extLst>
              <a:ext uri="{FF2B5EF4-FFF2-40B4-BE49-F238E27FC236}">
                <a16:creationId xmlns:a16="http://schemas.microsoft.com/office/drawing/2014/main" id="{C86FC231-ED60-E855-7589-0FB6D3137222}"/>
              </a:ext>
            </a:extLst>
          </p:cNvPr>
          <p:cNvPicPr>
            <a:picLocks noChangeAspect="1"/>
          </p:cNvPicPr>
          <p:nvPr/>
        </p:nvPicPr>
        <p:blipFill>
          <a:blip r:embed="rId2"/>
          <a:stretch>
            <a:fillRect/>
          </a:stretch>
        </p:blipFill>
        <p:spPr>
          <a:xfrm>
            <a:off x="4884331" y="1634885"/>
            <a:ext cx="3900767" cy="3174473"/>
          </a:xfrm>
          <a:prstGeom prst="rect">
            <a:avLst/>
          </a:prstGeom>
        </p:spPr>
      </p:pic>
      <p:sp>
        <p:nvSpPr>
          <p:cNvPr id="24" name="Rectangle 23">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2" name="Rectangle 4101">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9540274-4988-FF89-A238-A72491316ABF}"/>
              </a:ext>
            </a:extLst>
          </p:cNvPr>
          <p:cNvSpPr>
            <a:spLocks noGrp="1"/>
          </p:cNvSpPr>
          <p:nvPr>
            <p:ph type="title"/>
          </p:nvPr>
        </p:nvSpPr>
        <p:spPr>
          <a:xfrm>
            <a:off x="417444" y="1075004"/>
            <a:ext cx="3112935" cy="1800165"/>
          </a:xfrm>
        </p:spPr>
        <p:txBody>
          <a:bodyPr anchor="t">
            <a:normAutofit/>
          </a:bodyPr>
          <a:lstStyle/>
          <a:p>
            <a:pPr marL="0" marR="0" lvl="0" indent="0" algn="r" defTabSz="914400" rtl="0" eaLnBrk="0" fontAlgn="base" latinLnBrk="0" hangingPunct="0">
              <a:spcBef>
                <a:spcPct val="0"/>
              </a:spcBef>
              <a:spcAft>
                <a:spcPct val="0"/>
              </a:spcAft>
              <a:buClrTx/>
              <a:buSzTx/>
              <a:buFontTx/>
              <a:buNone/>
              <a:tabLst/>
            </a:pPr>
            <a:r>
              <a:rPr kumimoji="0" lang="es-SV" altLang="es-SV" sz="3500" b="1"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Ejemplo de ejecuci</a:t>
            </a:r>
            <a:r>
              <a:rPr kumimoji="0" lang="es-SV" altLang="es-SV" sz="3500" b="1" i="0" u="none" strike="noStrike" cap="none" normalizeH="0" baseline="0" dirty="0">
                <a:ln>
                  <a:noFill/>
                </a:ln>
                <a:effectLst/>
                <a:latin typeface="Calibri" panose="020F0502020204030204" pitchFamily="34" charset="0"/>
                <a:ea typeface="Calibri" panose="020F0502020204030204" pitchFamily="34" charset="0"/>
                <a:cs typeface="Arial" panose="020B0604020202020204" pitchFamily="34" charset="0"/>
              </a:rPr>
              <a:t>ó</a:t>
            </a:r>
            <a:r>
              <a:rPr kumimoji="0" lang="es-SV" altLang="es-SV" sz="3500" b="1"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n:</a:t>
            </a:r>
            <a:endParaRPr kumimoji="0" lang="es-SV" altLang="es-SV" sz="3500" b="0" i="0" u="none" strike="noStrike" cap="none" normalizeH="0" baseline="0" dirty="0">
              <a:ln>
                <a:noFill/>
              </a:ln>
              <a:effectLst/>
            </a:endParaRPr>
          </a:p>
          <a:p>
            <a:pPr marL="0" marR="0" lvl="0" indent="0" algn="r" defTabSz="914400" rtl="0" eaLnBrk="0" fontAlgn="base" latinLnBrk="0" hangingPunct="0">
              <a:spcBef>
                <a:spcPct val="0"/>
              </a:spcBef>
              <a:spcAft>
                <a:spcPct val="0"/>
              </a:spcAft>
              <a:buClrTx/>
              <a:buSzTx/>
              <a:buFontTx/>
              <a:buNone/>
              <a:tabLst/>
            </a:pPr>
            <a:endParaRPr kumimoji="0" lang="es-SV" altLang="es-SV" sz="3500" b="0" i="0" u="none" strike="noStrike" cap="none" normalizeH="0" baseline="0" dirty="0">
              <a:ln>
                <a:noFill/>
              </a:ln>
              <a:effectLst/>
              <a:latin typeface="Arial" panose="020B0604020202020204" pitchFamily="34" charset="0"/>
            </a:endParaRPr>
          </a:p>
        </p:txBody>
      </p:sp>
      <p:pic>
        <p:nvPicPr>
          <p:cNvPr id="4097" name="Imagen 4">
            <a:extLst>
              <a:ext uri="{FF2B5EF4-FFF2-40B4-BE49-F238E27FC236}">
                <a16:creationId xmlns:a16="http://schemas.microsoft.com/office/drawing/2014/main" id="{06F3EDCA-B1AE-38E4-DE45-E538568AF9F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7444" y="3982831"/>
            <a:ext cx="8354833" cy="1462095"/>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28A9D293-09E0-3CBA-03CC-F87EF4E6408D}"/>
              </a:ext>
            </a:extLst>
          </p:cNvPr>
          <p:cNvSpPr>
            <a:spLocks noGrp="1"/>
          </p:cNvSpPr>
          <p:nvPr>
            <p:ph idx="1"/>
          </p:nvPr>
        </p:nvSpPr>
        <p:spPr>
          <a:xfrm>
            <a:off x="3748249" y="343958"/>
            <a:ext cx="4676451" cy="2877224"/>
          </a:xfrm>
        </p:spPr>
        <p:txBody>
          <a:bodyPr anchor="t">
            <a:noAutofit/>
          </a:bodyPr>
          <a:lstStyle/>
          <a:p>
            <a:pPr marL="0" marR="0" lvl="0" indent="0" defTabSz="914400" rtl="0" eaLnBrk="0" fontAlgn="base" latinLnBrk="0" hangingPunct="0">
              <a:lnSpc>
                <a:spcPct val="90000"/>
              </a:lnSpc>
              <a:spcBef>
                <a:spcPct val="0"/>
              </a:spcBef>
              <a:spcAft>
                <a:spcPts val="600"/>
              </a:spcAft>
              <a:buClrTx/>
              <a:buSzTx/>
              <a:buFontTx/>
              <a:buNone/>
              <a:tabLst/>
            </a:pPr>
            <a:r>
              <a:rPr kumimoji="0" lang="es-SV" altLang="es-SV" sz="1400" b="0"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La complejidad temporal de este algoritmo es la siguiente:</a:t>
            </a:r>
            <a:endParaRPr kumimoji="0" lang="es-SV" altLang="es-SV" sz="1400" b="0" i="0" u="none" strike="noStrike" cap="none" normalizeH="0" baseline="0" dirty="0">
              <a:ln>
                <a:noFill/>
              </a:ln>
              <a:effectLst/>
            </a:endParaRPr>
          </a:p>
          <a:p>
            <a:pPr marL="0" marR="0" lvl="0" indent="0" defTabSz="914400" rtl="0" eaLnBrk="0" fontAlgn="base" latinLnBrk="0" hangingPunct="0">
              <a:lnSpc>
                <a:spcPct val="90000"/>
              </a:lnSpc>
              <a:spcBef>
                <a:spcPct val="0"/>
              </a:spcBef>
              <a:spcAft>
                <a:spcPts val="600"/>
              </a:spcAft>
              <a:buClrTx/>
              <a:buSzTx/>
              <a:buFontTx/>
              <a:buChar char="•"/>
              <a:tabLst/>
            </a:pPr>
            <a:r>
              <a:rPr kumimoji="0" lang="es-SV" altLang="es-SV" sz="1400" b="0"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Mejor caso: O(1) (si el objetivo est</a:t>
            </a:r>
            <a:r>
              <a:rPr kumimoji="0" lang="es-SV" altLang="es-SV" sz="1400" b="0" i="0" u="none" strike="noStrike" cap="none" normalizeH="0" baseline="0" dirty="0">
                <a:ln>
                  <a:noFill/>
                </a:ln>
                <a:effectLst/>
                <a:latin typeface="Calibri" panose="020F0502020204030204" pitchFamily="34" charset="0"/>
                <a:ea typeface="Calibri" panose="020F0502020204030204" pitchFamily="34" charset="0"/>
                <a:cs typeface="Arial" panose="020B0604020202020204" pitchFamily="34" charset="0"/>
              </a:rPr>
              <a:t>á</a:t>
            </a:r>
            <a:r>
              <a:rPr kumimoji="0" lang="es-SV" altLang="es-SV" sz="1400" b="0"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 en el medio)</a:t>
            </a:r>
            <a:endParaRPr kumimoji="0" lang="es-SV" altLang="es-SV" sz="1400" b="0" i="0" u="none" strike="noStrike" cap="none" normalizeH="0" baseline="0" dirty="0">
              <a:ln>
                <a:noFill/>
              </a:ln>
              <a:effectLst/>
            </a:endParaRPr>
          </a:p>
          <a:p>
            <a:pPr marL="0" marR="0" lvl="0" indent="0" defTabSz="914400" rtl="0" eaLnBrk="0" fontAlgn="base" latinLnBrk="0" hangingPunct="0">
              <a:lnSpc>
                <a:spcPct val="90000"/>
              </a:lnSpc>
              <a:spcBef>
                <a:spcPct val="0"/>
              </a:spcBef>
              <a:spcAft>
                <a:spcPts val="600"/>
              </a:spcAft>
              <a:buClrTx/>
              <a:buSzTx/>
              <a:buFontTx/>
              <a:buChar char="•"/>
              <a:tabLst/>
            </a:pPr>
            <a:r>
              <a:rPr kumimoji="0" lang="es-SV" altLang="es-SV" sz="1400" b="0"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Peor caso: O(log n) (se divide el array en mitades)</a:t>
            </a:r>
            <a:endParaRPr kumimoji="0" lang="es-SV" altLang="es-SV" sz="1400" b="0" i="0" u="none" strike="noStrike" cap="none" normalizeH="0" baseline="0" dirty="0">
              <a:ln>
                <a:noFill/>
              </a:ln>
              <a:effectLst/>
            </a:endParaRPr>
          </a:p>
          <a:p>
            <a:pPr marL="0" marR="0" lvl="0" indent="0" defTabSz="914400" rtl="0" eaLnBrk="0" fontAlgn="base" latinLnBrk="0" hangingPunct="0">
              <a:lnSpc>
                <a:spcPct val="90000"/>
              </a:lnSpc>
              <a:spcBef>
                <a:spcPct val="0"/>
              </a:spcBef>
              <a:spcAft>
                <a:spcPts val="600"/>
              </a:spcAft>
              <a:buClrTx/>
              <a:buSzTx/>
              <a:buFontTx/>
              <a:buChar char="•"/>
              <a:tabLst/>
            </a:pPr>
            <a:r>
              <a:rPr kumimoji="0" lang="es-SV" altLang="es-SV" sz="1400" b="0"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Caso promedio: O(log n)</a:t>
            </a:r>
            <a:endParaRPr kumimoji="0" lang="es-SV" altLang="es-SV" sz="1400" b="0" i="0" u="none" strike="noStrike" cap="none" normalizeH="0" baseline="0" dirty="0">
              <a:ln>
                <a:noFill/>
              </a:ln>
              <a:effectLst/>
            </a:endParaRPr>
          </a:p>
          <a:p>
            <a:pPr marL="0" marR="0" lvl="0" indent="0" defTabSz="914400" rtl="0" eaLnBrk="0" fontAlgn="base" latinLnBrk="0" hangingPunct="0">
              <a:lnSpc>
                <a:spcPct val="90000"/>
              </a:lnSpc>
              <a:spcBef>
                <a:spcPct val="0"/>
              </a:spcBef>
              <a:spcAft>
                <a:spcPts val="600"/>
              </a:spcAft>
              <a:buClrTx/>
              <a:buSzTx/>
              <a:buFontTx/>
              <a:buNone/>
              <a:tabLst/>
            </a:pPr>
            <a:r>
              <a:rPr kumimoji="0" lang="es-SV" altLang="es-SV" sz="1400" b="0"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Para calcular cu</a:t>
            </a:r>
            <a:r>
              <a:rPr kumimoji="0" lang="es-SV" altLang="es-SV" sz="1400" b="0" i="0" u="none" strike="noStrike" cap="none" normalizeH="0" baseline="0" dirty="0">
                <a:ln>
                  <a:noFill/>
                </a:ln>
                <a:effectLst/>
                <a:latin typeface="Calibri" panose="020F0502020204030204" pitchFamily="34" charset="0"/>
                <a:ea typeface="Calibri" panose="020F0502020204030204" pitchFamily="34" charset="0"/>
                <a:cs typeface="Arial" panose="020B0604020202020204" pitchFamily="34" charset="0"/>
              </a:rPr>
              <a:t>á</a:t>
            </a:r>
            <a:r>
              <a:rPr kumimoji="0" lang="es-SV" altLang="es-SV" sz="1400" b="0"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ntos pasos como m</a:t>
            </a:r>
            <a:r>
              <a:rPr kumimoji="0" lang="es-SV" altLang="es-SV" sz="1400" b="0" i="0" u="none" strike="noStrike" cap="none" normalizeH="0" baseline="0" dirty="0">
                <a:ln>
                  <a:noFill/>
                </a:ln>
                <a:effectLst/>
                <a:latin typeface="Calibri" panose="020F0502020204030204" pitchFamily="34" charset="0"/>
                <a:ea typeface="Calibri" panose="020F0502020204030204" pitchFamily="34" charset="0"/>
                <a:cs typeface="Arial" panose="020B0604020202020204" pitchFamily="34" charset="0"/>
              </a:rPr>
              <a:t>á</a:t>
            </a:r>
            <a:r>
              <a:rPr kumimoji="0" lang="es-SV" altLang="es-SV" sz="1400" b="0"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ximo se requieren, se usa logaritmo base 2 de 5:</a:t>
            </a:r>
            <a:endParaRPr kumimoji="0" lang="es-SV" altLang="es-SV" sz="1400" b="0" i="0" u="none" strike="noStrike" cap="none" normalizeH="0" baseline="0" dirty="0">
              <a:ln>
                <a:noFill/>
              </a:ln>
              <a:effectLst/>
            </a:endParaRPr>
          </a:p>
          <a:p>
            <a:pPr marL="0" marR="0" lvl="0" indent="0" defTabSz="914400" rtl="0" eaLnBrk="0" fontAlgn="base" latinLnBrk="0" hangingPunct="0">
              <a:lnSpc>
                <a:spcPct val="90000"/>
              </a:lnSpc>
              <a:spcBef>
                <a:spcPct val="0"/>
              </a:spcBef>
              <a:spcAft>
                <a:spcPts val="600"/>
              </a:spcAft>
              <a:buClrTx/>
              <a:buSzTx/>
              <a:buFontTx/>
              <a:buNone/>
              <a:tabLst/>
            </a:pPr>
            <a:r>
              <a:rPr kumimoji="0" lang="es-SV" altLang="es-SV" sz="1400" b="0"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Log2(5) </a:t>
            </a:r>
            <a:r>
              <a:rPr kumimoji="0" lang="es-SV" altLang="es-SV" sz="1400" b="0"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≈2.32 Esto significa que puede tomar un m</a:t>
            </a:r>
            <a:r>
              <a:rPr kumimoji="0" lang="es-SV" altLang="es-SV" sz="1400" b="0" i="0" u="none" strike="noStrike" cap="none" normalizeH="0" baseline="0" dirty="0">
                <a:ln>
                  <a:noFill/>
                </a:ln>
                <a:effectLst/>
                <a:latin typeface="Calibri" panose="020F0502020204030204" pitchFamily="34" charset="0"/>
                <a:ea typeface="Calibri" panose="020F0502020204030204" pitchFamily="34" charset="0"/>
                <a:cs typeface="Arial" panose="020B0604020202020204" pitchFamily="34" charset="0"/>
              </a:rPr>
              <a:t>á</a:t>
            </a:r>
            <a:r>
              <a:rPr kumimoji="0" lang="es-SV" altLang="es-SV" sz="1400" b="0"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ximo de 3 pasos en el peor caso y 2 a 3 en el caso promedio.</a:t>
            </a:r>
            <a:endParaRPr kumimoji="0" lang="es-SV" altLang="es-SV" sz="1400" b="0" i="0" u="none" strike="noStrike" cap="none" normalizeH="0" baseline="0" dirty="0">
              <a:ln>
                <a:noFill/>
              </a:ln>
              <a:effectLst/>
            </a:endParaRPr>
          </a:p>
          <a:p>
            <a:pPr marL="0" marR="0" lvl="0" indent="0" defTabSz="914400" rtl="0" eaLnBrk="0" fontAlgn="base" latinLnBrk="0" hangingPunct="0">
              <a:lnSpc>
                <a:spcPct val="90000"/>
              </a:lnSpc>
              <a:spcBef>
                <a:spcPct val="0"/>
              </a:spcBef>
              <a:spcAft>
                <a:spcPts val="600"/>
              </a:spcAft>
              <a:buClrTx/>
              <a:buSzTx/>
              <a:buFontTx/>
              <a:buNone/>
              <a:tabLst/>
            </a:pPr>
            <a:r>
              <a:rPr kumimoji="0" lang="es-SV" altLang="es-SV" sz="1400" b="1"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Ventajas:</a:t>
            </a:r>
            <a:r>
              <a:rPr kumimoji="0" lang="es-SV" altLang="es-SV" sz="1400" b="0"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 Alta eficiencia, especialmente en grandes conjuntos de datos, y simplicidad.</a:t>
            </a:r>
            <a:endParaRPr kumimoji="0" lang="es-SV" altLang="es-SV" sz="1400" b="0" i="0" u="none" strike="noStrike" cap="none" normalizeH="0" baseline="0" dirty="0">
              <a:ln>
                <a:noFill/>
              </a:ln>
              <a:effectLst/>
            </a:endParaRPr>
          </a:p>
          <a:p>
            <a:pPr marL="0" marR="0" lvl="0" indent="0" defTabSz="914400" rtl="0" eaLnBrk="0" fontAlgn="base" latinLnBrk="0" hangingPunct="0">
              <a:lnSpc>
                <a:spcPct val="90000"/>
              </a:lnSpc>
              <a:spcBef>
                <a:spcPct val="0"/>
              </a:spcBef>
              <a:spcAft>
                <a:spcPts val="600"/>
              </a:spcAft>
              <a:buClrTx/>
              <a:buSzTx/>
              <a:buFontTx/>
              <a:buNone/>
              <a:tabLst/>
            </a:pPr>
            <a:r>
              <a:rPr kumimoji="0" lang="es-SV" altLang="es-SV" sz="1400" b="1"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Desventajas: </a:t>
            </a:r>
            <a:r>
              <a:rPr kumimoji="0" lang="es-SV" altLang="es-SV" sz="1400" b="0"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Requiere listas ordenadas y no es adecuada para listas din</a:t>
            </a:r>
            <a:r>
              <a:rPr kumimoji="0" lang="es-SV" altLang="es-SV" sz="1400" b="0" i="0" u="none" strike="noStrike" cap="none" normalizeH="0" baseline="0" dirty="0">
                <a:ln>
                  <a:noFill/>
                </a:ln>
                <a:effectLst/>
                <a:latin typeface="Calibri" panose="020F0502020204030204" pitchFamily="34" charset="0"/>
                <a:ea typeface="Calibri" panose="020F0502020204030204" pitchFamily="34" charset="0"/>
                <a:cs typeface="Arial" panose="020B0604020202020204" pitchFamily="34" charset="0"/>
              </a:rPr>
              <a:t>á</a:t>
            </a:r>
            <a:r>
              <a:rPr kumimoji="0" lang="es-SV" altLang="es-SV" sz="1400" b="0"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micas o estructuras no secuenciales.</a:t>
            </a:r>
            <a:endParaRPr kumimoji="0" lang="es-SV" altLang="es-SV" sz="1400" b="0" i="0" u="none" strike="noStrike" cap="none" normalizeH="0" baseline="0" dirty="0">
              <a:ln>
                <a:noFill/>
              </a:ln>
              <a:effectLst/>
              <a:latin typeface="Arial" panose="020B0604020202020204" pitchFamily="34" charset="0"/>
            </a:endParaRPr>
          </a:p>
        </p:txBody>
      </p:sp>
      <p:sp>
        <p:nvSpPr>
          <p:cNvPr id="4104" name="Rectangle 4103">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9143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6" name="Rectangle 4105">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5" y="6406115"/>
            <a:ext cx="3057523"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1784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EB8B16-6997-9D3B-1EC9-2836C60C6F0C}"/>
              </a:ext>
            </a:extLst>
          </p:cNvPr>
          <p:cNvSpPr>
            <a:spLocks noGrp="1"/>
          </p:cNvSpPr>
          <p:nvPr>
            <p:ph type="title"/>
          </p:nvPr>
        </p:nvSpPr>
        <p:spPr/>
        <p:txBody>
          <a:bodyPr/>
          <a:lstStyle/>
          <a:p>
            <a:endParaRPr lang="es-SV" dirty="0"/>
          </a:p>
        </p:txBody>
      </p:sp>
      <p:sp>
        <p:nvSpPr>
          <p:cNvPr id="3" name="Marcador de contenido 2">
            <a:extLst>
              <a:ext uri="{FF2B5EF4-FFF2-40B4-BE49-F238E27FC236}">
                <a16:creationId xmlns:a16="http://schemas.microsoft.com/office/drawing/2014/main" id="{D752481D-E9BE-1930-4953-E045221EEA50}"/>
              </a:ext>
            </a:extLst>
          </p:cNvPr>
          <p:cNvSpPr>
            <a:spLocks noGrp="1"/>
          </p:cNvSpPr>
          <p:nvPr>
            <p:ph idx="1"/>
          </p:nvPr>
        </p:nvSpPr>
        <p:spPr>
          <a:xfrm>
            <a:off x="457200" y="1600200"/>
            <a:ext cx="8229600" cy="3231573"/>
          </a:xfrm>
        </p:spPr>
        <p:txBody>
          <a:bodyPr/>
          <a:lstStyle/>
          <a:p>
            <a:pPr>
              <a:lnSpc>
                <a:spcPct val="107000"/>
              </a:lnSpc>
              <a:spcBef>
                <a:spcPts val="1200"/>
              </a:spcBef>
            </a:pPr>
            <a:r>
              <a:rPr lang="es-SV"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Comparación entre algoritmo de búsqueda secuencial y búsqueda binaria con diferentes tamaños de arreglos, obteniendo el tiempo de ejecución.</a:t>
            </a:r>
            <a:endParaRPr lang="es-SV"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s-SV" sz="1800" dirty="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r>
              <a:rPr lang="es-SV" sz="1800" dirty="0">
                <a:effectLst/>
                <a:latin typeface="Arial" panose="020B0604020202020204" pitchFamily="34" charset="0"/>
                <a:ea typeface="Calibri" panose="020F0502020204030204" pitchFamily="34" charset="0"/>
                <a:cs typeface="Times New Roman" panose="02020603050405020304" pitchFamily="18" charset="0"/>
              </a:rPr>
              <a:t>Para el método de la búsqueda binaria se sumará el tiempo de ordenamiento (</a:t>
            </a:r>
            <a:r>
              <a:rPr lang="es-SV" sz="1800" dirty="0" err="1">
                <a:effectLst/>
                <a:latin typeface="Arial" panose="020B0604020202020204" pitchFamily="34" charset="0"/>
                <a:ea typeface="Calibri" panose="020F0502020204030204" pitchFamily="34" charset="0"/>
                <a:cs typeface="Times New Roman" panose="02020603050405020304" pitchFamily="18" charset="0"/>
              </a:rPr>
              <a:t>Arrays.sort</a:t>
            </a:r>
            <a:r>
              <a:rPr lang="es-SV" sz="1800" dirty="0">
                <a:effectLst/>
                <a:latin typeface="Arial" panose="020B0604020202020204" pitchFamily="34" charset="0"/>
                <a:ea typeface="Calibri" panose="020F0502020204030204" pitchFamily="34" charset="0"/>
                <a:cs typeface="Times New Roman" panose="02020603050405020304" pitchFamily="18" charset="0"/>
              </a:rPr>
              <a:t>() que utiliza el algoritmo de búsqueda Quicksort para tipos primitivos como </a:t>
            </a:r>
            <a:r>
              <a:rPr lang="es-SV" sz="1800" dirty="0" err="1">
                <a:effectLst/>
                <a:latin typeface="Arial" panose="020B0604020202020204" pitchFamily="34" charset="0"/>
                <a:ea typeface="Calibri" panose="020F0502020204030204" pitchFamily="34" charset="0"/>
                <a:cs typeface="Times New Roman" panose="02020603050405020304" pitchFamily="18" charset="0"/>
              </a:rPr>
              <a:t>int</a:t>
            </a:r>
            <a:r>
              <a:rPr lang="es-SV" sz="1800" dirty="0">
                <a:effectLst/>
                <a:latin typeface="Arial" panose="020B0604020202020204" pitchFamily="34" charset="0"/>
                <a:ea typeface="Calibri" panose="020F0502020204030204" pitchFamily="34" charset="0"/>
                <a:cs typeface="Times New Roman" panose="02020603050405020304" pitchFamily="18" charset="0"/>
              </a:rPr>
              <a:t> y </a:t>
            </a:r>
            <a:r>
              <a:rPr lang="es-SV" sz="1800" dirty="0" err="1">
                <a:effectLst/>
                <a:latin typeface="Arial" panose="020B0604020202020204" pitchFamily="34" charset="0"/>
                <a:ea typeface="Calibri" panose="020F0502020204030204" pitchFamily="34" charset="0"/>
                <a:cs typeface="Times New Roman" panose="02020603050405020304" pitchFamily="18" charset="0"/>
              </a:rPr>
              <a:t>Timsort</a:t>
            </a:r>
            <a:r>
              <a:rPr lang="es-SV" sz="1800" dirty="0">
                <a:effectLst/>
                <a:latin typeface="Arial" panose="020B0604020202020204" pitchFamily="34" charset="0"/>
                <a:ea typeface="Calibri" panose="020F0502020204030204" pitchFamily="34" charset="0"/>
                <a:cs typeface="Times New Roman" panose="02020603050405020304" pitchFamily="18" charset="0"/>
              </a:rPr>
              <a:t> para objetos).</a:t>
            </a:r>
            <a:endParaRPr lang="es-SV"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SV" dirty="0"/>
          </a:p>
        </p:txBody>
      </p:sp>
    </p:spTree>
    <p:extLst>
      <p:ext uri="{BB962C8B-B14F-4D97-AF65-F5344CB8AC3E}">
        <p14:creationId xmlns:p14="http://schemas.microsoft.com/office/powerpoint/2010/main" val="17083149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TotalTime>
  <Words>2395</Words>
  <Application>Microsoft Office PowerPoint</Application>
  <PresentationFormat>Presentación en pantalla (4:3)</PresentationFormat>
  <Paragraphs>673</Paragraphs>
  <Slides>23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23</vt:i4>
      </vt:variant>
    </vt:vector>
  </HeadingPairs>
  <TitlesOfParts>
    <vt:vector size="28" baseType="lpstr">
      <vt:lpstr>Arial</vt:lpstr>
      <vt:lpstr>Calibri</vt:lpstr>
      <vt:lpstr>Calibri Light</vt:lpstr>
      <vt:lpstr>Symbol</vt:lpstr>
      <vt:lpstr>Office Theme</vt:lpstr>
      <vt:lpstr>Implementación y Análisis de Algoritmos de Búsqueda y Ordenamiento en Java (GRUPO 5)</vt:lpstr>
      <vt:lpstr>Introducción</vt:lpstr>
      <vt:lpstr>Objetivos Generales</vt:lpstr>
      <vt:lpstr>Objetivos Específicos</vt:lpstr>
      <vt:lpstr>Implementación de algoritmo de búsqueda secuencial</vt:lpstr>
      <vt:lpstr>Ejemplo de ejecución: </vt:lpstr>
      <vt:lpstr>Implementación de búsqueda binaria</vt:lpstr>
      <vt:lpstr>Ejemplo de ejecución: </vt:lpstr>
      <vt:lpstr>Presentación de PowerPoint</vt:lpstr>
      <vt:lpstr>Presentación de PowerPoint</vt:lpstr>
      <vt:lpstr>Presentación de PowerPoint</vt:lpstr>
      <vt:lpstr>Implementación de algoritmo de ordenamiento burbuja   Abajo se encuentra un ejemplo con método java que recibe un array de enteros como parámetro de entrada y realiza el ordenamiento usando el algoritmo de la burbuja.</vt:lpstr>
      <vt:lpstr>En pseudocódigo se resume así: Repite mientras haya intercambios:       Para cada elemento en el array:          Si el elemento es mayor que el siguiente:             Intercambia los elementos   Ejemplo: </vt:lpstr>
      <vt:lpstr>Presentación de PowerPoint</vt:lpstr>
      <vt:lpstr>Implementación de algoritmo de ordenamiento por inserción   En el método Java siguiente se muestra su aplicación:</vt:lpstr>
      <vt:lpstr>Ejemplo: </vt:lpstr>
      <vt:lpstr>Presentación de PowerPoint</vt:lpstr>
      <vt:lpstr>Implementación del algoritmo de ordenamiento por selección   Ejemplo en Java: </vt:lpstr>
      <vt:lpstr>Ejemplo: </vt:lpstr>
      <vt:lpstr>Presentación de PowerPoint</vt:lpstr>
      <vt:lpstr>Presentación de PowerPoint</vt:lpstr>
      <vt:lpstr>Presentación de PowerPoint</vt:lpstr>
      <vt:lpstr>Presentación de PowerPoint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Implementación y Análisis de Algoritmos de Búsqueda y Ordenamiento en Java (GRUPO 5)</dc:title>
  <dc:subject/>
  <dc:creator>Luis Ernesto Figueroa Vasquez</dc:creator>
  <cp:keywords/>
  <dc:description>generated using python-pptx</dc:description>
  <cp:lastModifiedBy>Luis Ernesto Figueroa Vasquez</cp:lastModifiedBy>
  <cp:revision>2</cp:revision>
  <dcterms:created xsi:type="dcterms:W3CDTF">2013-01-27T09:14:16Z</dcterms:created>
  <dcterms:modified xsi:type="dcterms:W3CDTF">2024-10-05T21:11:45Z</dcterms:modified>
  <cp:category/>
</cp:coreProperties>
</file>