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59" d="100"/>
          <a:sy n="59" d="100"/>
        </p:scale>
        <p:origin x="34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4E956-019B-44BC-8DE6-76B98AD76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927F6B-7560-48F4-896F-3DA58CD8B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520F9-D25C-44B6-80EA-A00015FD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DEC24-1031-4E4D-8232-3B065D8C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464F8-DC6F-45EE-ABDF-946EA9CB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5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EA3FE-F15B-4966-A589-9D873F5D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3377A-E627-4E82-A1E8-2BBE16ABA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E3B7E-A22F-41F3-8091-3461E8D3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86877-D2E8-4B37-B261-1BE05F9A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604D8-0034-4025-AEBD-D320298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2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D6FE2-FADB-4D4D-859C-B12B266A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937A1-5C74-483F-AC5D-35BD83856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D95D0-10AA-4DF7-A432-F9BD4A4A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2847A-B4B7-4800-8B6A-643C8EC5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5331B-4E38-45C5-94B7-56C00B12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7BA57-8436-4E6D-8585-2AFBF598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CE7CE-156E-4FA7-BE47-EA7C1832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3C7B5-E9EA-4511-912D-DF4EA01C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1D1FC-B6D1-4E22-8BD3-A163E15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542D8-EDBE-471D-855A-76955550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CAD56-4289-4E87-A1C5-6B06EF02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F42FE-F256-43AF-9388-B5F3E1222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20E04-F03B-4A61-B94F-D9110627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E0438-2287-4F33-9590-16D74770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B4945-D98A-4A35-89CC-197FC50F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72932-7344-4D5D-8FCB-548EE06C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147E6-4EE8-4A47-8757-BACF0EE45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CEAB7-1C56-41D6-A83A-282200E0B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97D04-A23C-417D-8B2A-774F420A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CDBED-A10D-41A0-ADAA-300F1715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340AD-2648-4E5E-A3F0-5118B64D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8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3B563-1A66-42EF-A6E3-77017CEB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72EB1-D1BB-4FEF-A52A-F0D3405D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1A74E5-D155-4CEB-95FA-D0208A196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ED4C4-BADA-48B8-B358-C81DC672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A74FB0-0B5D-4040-8683-CED0BF4E9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049D1-97C5-43CB-B400-1807F039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2DB15-EFFD-4678-9FE6-7879DB1B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103065-445A-4345-AAA4-D8C67CFB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75ABE-6F55-4C3E-B0D0-BE12EA0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67F844-7BA3-45C7-A728-F3B5D9D1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7A5FE-1947-42C8-AAE2-12393D31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66397-05DC-4A91-8120-523B60FD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90EA31-53DF-4E7F-B68E-FE82D4CC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07C41-6425-436E-BBB0-AAB39F3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D64C7-E5AB-49F6-8E41-038360C1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E1D0E-FB5B-48B7-987B-E7BCC0F9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D0381-B61A-4261-9946-7CE1F1E3A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AB513-6509-4154-B63E-DC5B30F3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27F65-DB4F-4061-B828-3790984C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19054-311A-4B84-821E-3AE644C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6DEE9-D5B4-4EC1-BC26-558BE5B1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3522-D2AA-4479-97E4-E2BB6976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950B41-428D-4CAB-BF79-67B6BFE75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66686-8B97-4CEE-8832-83306388B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01A0B-79F3-490C-9BCA-AF0999D1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DAE6B-E7DA-46A8-8B0F-57D2272E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CFDC6-CD58-4889-B58F-7C1C322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1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BAB1A3-B10D-43F9-97D6-EE81C1F6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4366D-2FE2-451B-A106-FD4E8233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A1623-E3B0-48AA-8071-31F2606D3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10BA-24A3-46ED-BD4E-C0C3D9318D6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48D50-D39B-4AB1-85A3-389F9ABC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D057B-D4FF-42C9-9CB1-89D469F44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DE2E-8273-4EC2-AB95-E4C82E05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4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FCB2BE-E55F-4E1F-BA30-B13ABF63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22" y="313906"/>
            <a:ext cx="5340344" cy="259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474B20-D672-485E-B729-BC08C1A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52" y="3047205"/>
            <a:ext cx="540304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584556-6E38-4E87-8E50-09305965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7" y="234357"/>
            <a:ext cx="3955123" cy="28577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8261F3-28EE-4058-AEDA-EE94CC2E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818" y="234357"/>
            <a:ext cx="3124471" cy="2583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FCE107-E77F-4E7A-ACB6-58AAF852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7" y="3611240"/>
            <a:ext cx="4580017" cy="2872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3C8E2-3267-45F2-8EAB-ECAE43022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565" y="3092105"/>
            <a:ext cx="6115829" cy="27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74A8A4-2AF0-492E-ACC2-1C3D4985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9" y="400658"/>
            <a:ext cx="4900085" cy="25148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827412-CCC5-48C4-9A3B-0D2C62BF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67" y="847036"/>
            <a:ext cx="3901778" cy="2202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5564A8-383C-4FB4-A224-69F859EAC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63" y="3429000"/>
            <a:ext cx="3421677" cy="23624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84624-4FAD-4611-9A4B-06C640993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040" y="3361854"/>
            <a:ext cx="2606266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9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EA1E4B-270A-4333-B118-30D809F6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0" y="238489"/>
            <a:ext cx="4252328" cy="2278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3FAD85-89C9-480E-9FA1-29B4937C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88" y="525529"/>
            <a:ext cx="5273497" cy="23243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77F20A-9A15-4D89-9B36-CB89EE7C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60" y="3182594"/>
            <a:ext cx="5662151" cy="2316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E0C0FC-34C1-4BD7-A150-D6D0EC1D0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464" y="3515358"/>
            <a:ext cx="2720576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EA0494-1F77-45D9-9E15-ED16317C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8" y="227985"/>
            <a:ext cx="6873836" cy="23243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9C1ADF-F314-4883-880B-1D2A7F9D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5" y="3223581"/>
            <a:ext cx="3558848" cy="21642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9AEC57-4849-44B1-8320-B649042A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293" y="3558538"/>
            <a:ext cx="3939881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9F4EE2-AEA2-42D6-B4C3-A873CCB1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9" y="621549"/>
            <a:ext cx="4640982" cy="2278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AFD94-BB06-4189-8CE2-2C15FD6E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35" y="499122"/>
            <a:ext cx="4679085" cy="21033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7533EA-2C0F-46F2-BB5B-C1B3CFC09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8" y="4103163"/>
            <a:ext cx="5441152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F66C25-7C83-4A77-A50F-0F4E043477AC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2FEB91-30B7-4BCD-88A2-9B594B2B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54" y="7508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1EF6C1-76FB-4F99-B7EB-5E691099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02639"/>
              </p:ext>
            </p:extLst>
          </p:nvPr>
        </p:nvGraphicFramePr>
        <p:xfrm>
          <a:off x="354472" y="324944"/>
          <a:ext cx="11483056" cy="5520994"/>
        </p:xfrm>
        <a:graphic>
          <a:graphicData uri="http://schemas.openxmlformats.org/drawingml/2006/table">
            <a:tbl>
              <a:tblPr/>
              <a:tblGrid>
                <a:gridCol w="1084511">
                  <a:extLst>
                    <a:ext uri="{9D8B030D-6E8A-4147-A177-3AD203B41FA5}">
                      <a16:colId xmlns:a16="http://schemas.microsoft.com/office/drawing/2014/main" val="4242421036"/>
                    </a:ext>
                  </a:extLst>
                </a:gridCol>
                <a:gridCol w="4638790">
                  <a:extLst>
                    <a:ext uri="{9D8B030D-6E8A-4147-A177-3AD203B41FA5}">
                      <a16:colId xmlns:a16="http://schemas.microsoft.com/office/drawing/2014/main" val="2950063258"/>
                    </a:ext>
                  </a:extLst>
                </a:gridCol>
                <a:gridCol w="2743175">
                  <a:extLst>
                    <a:ext uri="{9D8B030D-6E8A-4147-A177-3AD203B41FA5}">
                      <a16:colId xmlns:a16="http://schemas.microsoft.com/office/drawing/2014/main" val="3128428513"/>
                    </a:ext>
                  </a:extLst>
                </a:gridCol>
                <a:gridCol w="3016580">
                  <a:extLst>
                    <a:ext uri="{9D8B030D-6E8A-4147-A177-3AD203B41FA5}">
                      <a16:colId xmlns:a16="http://schemas.microsoft.com/office/drawing/2014/main" val="4193748701"/>
                    </a:ext>
                  </a:extLst>
                </a:gridCol>
              </a:tblGrid>
              <a:tr h="37869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Clust </a:t>
                      </a:r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군집 특성</a:t>
                      </a:r>
                      <a:r>
                        <a:rPr lang="en-US" altLang="ko-KR" sz="800" b="0" i="0" u="none" strike="noStrike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(20</a:t>
                      </a:r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 항목 정리</a:t>
                      </a:r>
                      <a:r>
                        <a:rPr lang="en-US" altLang="ko-KR" sz="800" b="0" i="0" u="none" strike="noStrike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군집 정의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마케팅 방안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14242"/>
                  </a:ext>
                </a:extLst>
              </a:tr>
              <a:tr h="9814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Clust 0</a:t>
                      </a:r>
                      <a:endParaRPr 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예시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1. Age&gt;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계약자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비슷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&lt;4. WTP&gt;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약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&lt;5.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상품타입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고급 상대적 높다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&lt;6.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교육수준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대졸 이하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&lt;7.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고용상태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&lt;8.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평이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&lt;9.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결혼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기혼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&lt;10..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납입액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높다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&lt;11. VOC&gt;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특징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타 상품 보유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 가장 많다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총 지불금액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크다 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&lt;15.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자동차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고급차 비율 높은 편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40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 충성도 매우 높고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지불금액 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&amp;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월납입액 높다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상품과 자동차 모두 고급 선호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“반드시 잡아야 하는 고객층”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가격이 비싸더라도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고급차를 타겟으로 하는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자동차 보험 기획</a:t>
                      </a:r>
                      <a:endParaRPr lang="ko-KR" altLang="en-US" sz="1100">
                        <a:effectLst/>
                      </a:endParaRPr>
                    </a:p>
                    <a:p>
                      <a:pPr font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42917"/>
                  </a:ext>
                </a:extLst>
              </a:tr>
              <a:tr h="7504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Clust 1</a:t>
                      </a:r>
                      <a:endParaRPr 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&lt;1. Age&gt;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 압도적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계약자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비슷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&lt;4. WTP&gt;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약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50 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&lt;5.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상품타입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기본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&lt;6.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교육수준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석사 이상 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&lt;7.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고용상태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&lt;8.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유난히 낮다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&lt;9.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결혼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기혼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&lt;10..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납입액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평이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&lt;11. VOC&gt;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특징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타 상품 보유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1, 2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 압도적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총 지불금액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크다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총 지불 금액이 크나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 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소득은 유난히 낮은 편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석사 이상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 납입액 평이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“이미 부를 축적한 고학력 집단”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나이대가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대로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자녀를 한창 키울 시기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가격이 비싸지 않은 편의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가족 상품 기획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94033"/>
                  </a:ext>
                </a:extLst>
              </a:tr>
              <a:tr h="7504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Clust 2</a:t>
                      </a:r>
                      <a:endParaRPr 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&lt;1. Age&gt;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계약자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비슷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&lt;4. WTP&gt;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약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80 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&lt;5.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상품타입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기본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&lt;6.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교육수준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대졸 이하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&lt;7.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고용상태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무직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&lt;8.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&lt;9.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결혼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미혼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&lt;10..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납입액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평이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&lt;11. VOC&gt;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특징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타 상품 보유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총 지불금액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크다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나이가 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30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대로 연령대 낮은 편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대졸 이자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무직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미혼자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소득 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X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“이제 사회에 진입하는 젊은 집단”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저렴한  상품 위주의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기획 필요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6638"/>
                  </a:ext>
                </a:extLst>
              </a:tr>
              <a:tr h="7504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Clust 3</a:t>
                      </a:r>
                      <a:endParaRPr 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&lt;1. Age&gt;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계약자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비슷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&lt;4. WTP&gt;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약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60 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&lt;5.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상품타입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기본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&lt;6.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교육수준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대졸 이하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&lt;7.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고용상태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&lt;8.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평이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&lt;9.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결혼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기혼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&lt;10..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납입액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평이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&lt;11. VOC&gt;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특징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타 상품 보유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 가장 많다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총 지불금액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크다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평범한 학력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소득을 보이고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총 지불 금액이 큰 편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 상품 보유는 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 위주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“평범한 특징을 가진 지불 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금액이 큰 집단”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중산층 직장인을 타겟으로 하는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보험 상품 기획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14583"/>
                  </a:ext>
                </a:extLst>
              </a:tr>
              <a:tr h="115903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Clust 4</a:t>
                      </a:r>
                      <a:endParaRPr 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&lt;1.Age&gt;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계약자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비슷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&lt;4. WTP&gt;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약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&lt;5.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상품타입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고급 높은 편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&lt;6.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교육수준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대졸 이하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&lt;7.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고용상태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&lt;8.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평이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&lt;9.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결혼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기혼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&lt;10..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납입액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평이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&lt;11. VOC&gt;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특징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타 상품 보유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 가장 많다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총 지불금액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크다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총 지불 금액이 큰 편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상품 타입도 고급을 선호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소득은 평이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충성도 낮다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“보유 자산이 많은 충성도 낮은 집단”</a:t>
                      </a:r>
                      <a:endParaRPr lang="ko-KR" altLang="en-US" sz="1100">
                        <a:effectLst/>
                      </a:endParaRPr>
                    </a:p>
                    <a:p>
                      <a:pPr fontAlgn="ctr"/>
                      <a:br>
                        <a:rPr lang="ko-KR" altLang="en-US" sz="1100">
                          <a:effectLst/>
                        </a:rPr>
                      </a:b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프리미엄 고객을 위한 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별도의 상품을 만들어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충성도를 높이는 것이 핵심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24473"/>
                  </a:ext>
                </a:extLst>
              </a:tr>
              <a:tr h="7504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Clust 5</a:t>
                      </a:r>
                      <a:endParaRPr 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&lt;1. Age&gt;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계약자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비슷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&lt;4. WTP&gt;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약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50 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&lt;5.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상품타입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기본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&lt;6.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교육수준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대졸 이하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&lt;7.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고용상태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휴직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&lt;8.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소득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낮다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&lt;9.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결혼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기혼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&lt;10..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납입액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평이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&lt;11. VOC&gt;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특징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ko-KR" altLang="en-US" sz="11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&lt;12.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타 상품 보유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 가장 많다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&lt;13.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총 지불금액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크다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총 지불 금액이 크나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 상품 보유 개수가 많다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소득은 낮은 편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충성도는 낮은 편</a:t>
                      </a:r>
                      <a:endParaRPr lang="ko-KR" altLang="en-US" sz="11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“보유 자산이 높은 집단”</a:t>
                      </a:r>
                      <a:endParaRPr lang="ko-KR" altLang="en-US" sz="110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현재 가입한 타 보험 상품에 비해</a:t>
                      </a:r>
                      <a:endParaRPr lang="ko-KR" altLang="en-US" sz="110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우리 보험이 가진 장점을 꾸준히 어필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45421" marR="45421" marT="22711" marB="227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55349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D0EF566D-A81D-4F1E-AC97-03DCF907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6" y="586245"/>
            <a:ext cx="25972995" cy="55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9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841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6</cp:revision>
  <dcterms:created xsi:type="dcterms:W3CDTF">2023-09-26T06:42:07Z</dcterms:created>
  <dcterms:modified xsi:type="dcterms:W3CDTF">2023-09-26T09:30:50Z</dcterms:modified>
</cp:coreProperties>
</file>