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7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E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38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674B5-93F5-40C1-B673-AA6E3A48C4C7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4872C-073E-48D4-B8DE-EB700EE0A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687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265AB-7481-40EE-9B72-54B295A33FA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873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4408F-859D-44E5-85DE-D6B074301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770C6B-00CA-4298-A433-D26A8F2E7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5E889-3C38-47F2-B03F-CC104765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04D4-C01E-4A5B-8F1F-1261CD991CD9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44C87D-A35E-4EA7-B2B1-FFC638FF0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3E6C1A-0D45-42B3-83CC-6B5E07C7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AC4A-818C-4BEC-9CD9-9B7139FF6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74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A2C8D-050E-4FC6-9A2D-DA332562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435A9D-F7E0-4932-B7AA-63083F9DA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A2A8BE-D5F6-4B74-B2C6-29C5BEE3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04D4-C01E-4A5B-8F1F-1261CD991CD9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E5DD5-FC67-463D-982F-C8CC743C4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C0166-88B1-4C87-B418-7F2CF1CC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AC4A-818C-4BEC-9CD9-9B7139FF6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2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E93A0A-5E88-46EC-84BA-28E9C6A28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7F2EB8-C7A2-411E-9A04-842799F87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5219CA-CA3F-4F8E-8DB2-7E4539483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04D4-C01E-4A5B-8F1F-1261CD991CD9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238F61-232C-4EA3-8D26-876A0FD97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D9EC1D-B945-4695-ACBA-A76B65CF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AC4A-818C-4BEC-9CD9-9B7139FF6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21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C9485-E569-4FAA-A4AA-86D04F69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4FB71-3798-449C-9C44-AB28D6773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7E3A9E-D72B-407D-A575-2B18DDDE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04D4-C01E-4A5B-8F1F-1261CD991CD9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709F7D-8750-41F8-BD3D-68F09D6C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250F38-0A12-45F0-A403-608EB9EC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AC4A-818C-4BEC-9CD9-9B7139FF6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60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45669-EFC5-45A3-A203-A273DB16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166F6B-8808-4447-B0E7-7542833CC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264A5C-7F01-4835-87A6-F3CAEEA3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04D4-C01E-4A5B-8F1F-1261CD991CD9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267AF9-5DED-490C-A114-FB9C74498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4B1CD-845A-43EF-82FB-6EC604F9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AC4A-818C-4BEC-9CD9-9B7139FF6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15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44461-9B4F-4F88-A771-C40DAD30C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86704-3961-4D4C-B976-DA2ECDAE3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7462CA-D7B5-49AE-BEC4-1F8FD6DC1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40C670-C29F-4067-92F7-9A0CD292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04D4-C01E-4A5B-8F1F-1261CD991CD9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771614-C593-4F2B-A64A-88B7C5935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AE7886-77DF-4853-AD94-D887A25B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AC4A-818C-4BEC-9CD9-9B7139FF6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3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46833-BC3F-47EA-A402-7E7DD0FAA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FEE71A-8518-4816-AA18-1E41DFA9A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AEEEAD-D1A4-45F8-B7C8-11BA9909F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7526BD-0DA0-4001-B236-2F3221094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337351-3A2C-4847-B03F-F5A11C1FB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2D130D-242A-44BB-95E4-17FC2B01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04D4-C01E-4A5B-8F1F-1261CD991CD9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47A649-D495-4097-8DD3-546E6D83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AD808D-5D99-40C8-A9D7-0F82B1B5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AC4A-818C-4BEC-9CD9-9B7139FF6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96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A1494-6619-49DD-9001-B21478A97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A2C922-2B0B-44E7-A147-FAABF7BD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04D4-C01E-4A5B-8F1F-1261CD991CD9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340D7A-E731-4243-A39F-4404460B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430DDD-A7F8-400F-A264-0232C0F3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AC4A-818C-4BEC-9CD9-9B7139FF6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99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B023BA-2D52-44AE-BDC9-3E406D73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04D4-C01E-4A5B-8F1F-1261CD991CD9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A87818-88BF-4841-A91A-43256C2E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C5E24B-C8C7-4515-9FC3-A55A67F5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AC4A-818C-4BEC-9CD9-9B7139FF6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91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46594-E411-4EB6-B126-75656AE2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54367-D9D8-4F5A-B4FA-6B3FDCB1B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4ADA1D-9121-44DF-AD4D-11EF671C0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DABC0E-D031-4EAD-A759-1AE614B6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04D4-C01E-4A5B-8F1F-1261CD991CD9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88827A-5756-4BC5-95CC-92271D9A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3B270B-AF52-4FA4-8612-3BA53420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AC4A-818C-4BEC-9CD9-9B7139FF6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25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64DB5-2F6D-445E-8FEA-1B429DF50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A9C460-C5F1-42F4-B9AD-D68C475C2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28A3FE-C7A9-4AAB-93CD-A39E831D3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C1D574-70C4-46FD-8576-C7970F90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04D4-C01E-4A5B-8F1F-1261CD991CD9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7D7D6D-D01F-40C7-9AC7-47E1E486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B171B5-8484-4269-B7E7-B4346EC1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AC4A-818C-4BEC-9CD9-9B7139FF6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7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D7F306-2016-423E-B7E9-1959B8903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AC7F86-07FE-4685-A9CF-FF3466B81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E6DD1-CD0B-4FD9-9AEC-3381EE32C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204D4-C01E-4A5B-8F1F-1261CD991CD9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0CE895-6468-4689-8EA7-F0F08CFE7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8629A-FB72-4588-8603-4B43680EA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DAC4A-818C-4BEC-9CD9-9B7139FF6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73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14938" y="4839072"/>
            <a:ext cx="4061538" cy="4061538"/>
            <a:chOff x="10972406" y="7258608"/>
            <a:chExt cx="6092307" cy="60923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72406" y="7258608"/>
              <a:ext cx="6092307" cy="60923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44771" y="5175149"/>
            <a:ext cx="2430801" cy="2430801"/>
            <a:chOff x="15067156" y="7762723"/>
            <a:chExt cx="3646202" cy="36462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67156" y="7762723"/>
              <a:ext cx="3646202" cy="364620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17236" y="-659540"/>
            <a:ext cx="2042807" cy="2042807"/>
            <a:chOff x="1525853" y="-989311"/>
            <a:chExt cx="3064211" cy="306421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5853" y="-989311"/>
              <a:ext cx="3064211" cy="3064211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43337A5-1C29-459C-8FEE-EE965BD0CFFB}"/>
              </a:ext>
            </a:extLst>
          </p:cNvPr>
          <p:cNvGrpSpPr/>
          <p:nvPr/>
        </p:nvGrpSpPr>
        <p:grpSpPr>
          <a:xfrm>
            <a:off x="2221992" y="2541762"/>
            <a:ext cx="8010144" cy="2221992"/>
            <a:chOff x="0" y="1801368"/>
            <a:chExt cx="12192000" cy="233172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CECBF17-3627-4EAE-A263-379EF0F61A74}"/>
                </a:ext>
              </a:extLst>
            </p:cNvPr>
            <p:cNvSpPr/>
            <p:nvPr/>
          </p:nvSpPr>
          <p:spPr>
            <a:xfrm>
              <a:off x="0" y="1801368"/>
              <a:ext cx="12192000" cy="2331720"/>
            </a:xfrm>
            <a:prstGeom prst="roundRect">
              <a:avLst/>
            </a:prstGeom>
            <a:solidFill>
              <a:srgbClr val="C7E3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E69DC95-1894-45EF-8377-8FE232A9CC63}"/>
                </a:ext>
              </a:extLst>
            </p:cNvPr>
            <p:cNvSpPr txBox="1"/>
            <p:nvPr/>
          </p:nvSpPr>
          <p:spPr>
            <a:xfrm>
              <a:off x="1828800" y="2005560"/>
              <a:ext cx="89408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/>
                <a:t>보험사 마케팅 활용을 위한</a:t>
              </a:r>
              <a:endParaRPr lang="en-US" altLang="ko-KR" sz="2400" dirty="0"/>
            </a:p>
            <a:p>
              <a:pPr algn="ctr"/>
              <a:r>
                <a:rPr lang="ko-KR" altLang="en-US" sz="4800" b="1" dirty="0"/>
                <a:t>고객 군집화 모델링</a:t>
              </a:r>
              <a:endParaRPr lang="en-US" altLang="ko-KR" sz="4800" b="1" dirty="0"/>
            </a:p>
            <a:p>
              <a:pPr algn="ctr"/>
              <a:r>
                <a:rPr lang="ko-KR" altLang="en-US" sz="4800" b="1" dirty="0"/>
                <a:t>마케팅 전략 양식 </a:t>
              </a:r>
            </a:p>
          </p:txBody>
        </p:sp>
      </p:grpSp>
      <p:grpSp>
        <p:nvGrpSpPr>
          <p:cNvPr id="1003" name="그룹 1003"/>
          <p:cNvGrpSpPr/>
          <p:nvPr/>
        </p:nvGrpSpPr>
        <p:grpSpPr>
          <a:xfrm>
            <a:off x="-1620661" y="-773827"/>
            <a:ext cx="3478589" cy="3478589"/>
            <a:chOff x="-2430992" y="-1160740"/>
            <a:chExt cx="5217883" cy="521788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430992" y="-1160740"/>
              <a:ext cx="5217883" cy="5217883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AAA6576-3334-4FB4-8A82-BEAFCF424D92}"/>
              </a:ext>
            </a:extLst>
          </p:cNvPr>
          <p:cNvSpPr txBox="1"/>
          <p:nvPr/>
        </p:nvSpPr>
        <p:spPr>
          <a:xfrm>
            <a:off x="1890167" y="1494499"/>
            <a:ext cx="894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DX</a:t>
            </a:r>
            <a:r>
              <a:rPr lang="ko-KR" altLang="en-US" sz="3200" b="1" dirty="0"/>
              <a:t>컨설턴트 트랙 </a:t>
            </a:r>
            <a:endParaRPr lang="en-US" altLang="ko-KR" sz="3200" b="1" dirty="0"/>
          </a:p>
          <a:p>
            <a:pPr algn="ctr"/>
            <a:r>
              <a:rPr lang="ko-KR" altLang="en-US" sz="3200" b="1" dirty="0"/>
              <a:t>미니프로젝트 </a:t>
            </a:r>
            <a:r>
              <a:rPr lang="en-US" altLang="ko-KR" sz="3200" b="1" dirty="0"/>
              <a:t>3</a:t>
            </a:r>
            <a:r>
              <a:rPr lang="ko-KR" altLang="en-US" sz="3200" b="1" dirty="0"/>
              <a:t>차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비지도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9106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4588042-11A0-49D1-B207-0BF4B91BD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384952"/>
              </p:ext>
            </p:extLst>
          </p:nvPr>
        </p:nvGraphicFramePr>
        <p:xfrm>
          <a:off x="95534" y="142396"/>
          <a:ext cx="12000931" cy="86978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568">
                  <a:extLst>
                    <a:ext uri="{9D8B030D-6E8A-4147-A177-3AD203B41FA5}">
                      <a16:colId xmlns:a16="http://schemas.microsoft.com/office/drawing/2014/main" val="2680234570"/>
                    </a:ext>
                  </a:extLst>
                </a:gridCol>
                <a:gridCol w="4844701">
                  <a:extLst>
                    <a:ext uri="{9D8B030D-6E8A-4147-A177-3AD203B41FA5}">
                      <a16:colId xmlns:a16="http://schemas.microsoft.com/office/drawing/2014/main" val="1692720808"/>
                    </a:ext>
                  </a:extLst>
                </a:gridCol>
                <a:gridCol w="2868349">
                  <a:extLst>
                    <a:ext uri="{9D8B030D-6E8A-4147-A177-3AD203B41FA5}">
                      <a16:colId xmlns:a16="http://schemas.microsoft.com/office/drawing/2014/main" val="1741860365"/>
                    </a:ext>
                  </a:extLst>
                </a:gridCol>
                <a:gridCol w="3150313">
                  <a:extLst>
                    <a:ext uri="{9D8B030D-6E8A-4147-A177-3AD203B41FA5}">
                      <a16:colId xmlns:a16="http://schemas.microsoft.com/office/drawing/2014/main" val="3799379476"/>
                    </a:ext>
                  </a:extLst>
                </a:gridCol>
              </a:tblGrid>
              <a:tr h="337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bg1"/>
                          </a:solidFill>
                          <a:latin typeface="+mn-lt"/>
                          <a:ea typeface="나눔스퀘어 네오 Bold" panose="00000800000000000000" pitchFamily="2" charset="-127"/>
                        </a:rPr>
                        <a:t>Clust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+mn-lt"/>
                          <a:ea typeface="나눔스퀘어 네오 Bold" panose="00000800000000000000" pitchFamily="2" charset="-127"/>
                        </a:rPr>
                        <a:t> 구분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+mn-lt"/>
                          <a:ea typeface="나눔스퀘어 네오 Bold" panose="00000800000000000000" pitchFamily="2" charset="-127"/>
                        </a:rPr>
                        <a:t>군집 특성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ea typeface="나눔스퀘어 네오 Bold" panose="00000800000000000000" pitchFamily="2" charset="-127"/>
                        </a:rPr>
                        <a:t>(20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+mn-lt"/>
                          <a:ea typeface="나눔스퀘어 네오 Bold" panose="00000800000000000000" pitchFamily="2" charset="-127"/>
                        </a:rPr>
                        <a:t>개 항목 정리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ea typeface="나눔스퀘어 네오 Bold" panose="00000800000000000000" pitchFamily="2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  <a:ea typeface="나눔스퀘어 네오 Bold" panose="00000800000000000000" pitchFamily="2" charset="-127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+mn-lt"/>
                          <a:ea typeface="나눔스퀘어 네오 Bold" panose="00000800000000000000" pitchFamily="2" charset="-127"/>
                        </a:rPr>
                        <a:t>군집 정의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+mn-lt"/>
                          <a:ea typeface="나눔스퀘어 네오 Bold" panose="00000800000000000000" pitchFamily="2" charset="-127"/>
                        </a:rPr>
                        <a:t>마케팅 방안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970234"/>
                  </a:ext>
                </a:extLst>
              </a:tr>
              <a:tr h="988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latin typeface="+mn-lt"/>
                          <a:ea typeface="나눔스퀘어 네오 Heavy" panose="00000A00000000000000" pitchFamily="2" charset="-127"/>
                        </a:rPr>
                        <a:t>Clust</a:t>
                      </a:r>
                      <a:r>
                        <a:rPr lang="en-US" altLang="ko-KR" sz="1400" b="1" dirty="0">
                          <a:latin typeface="+mn-lt"/>
                          <a:ea typeface="나눔스퀘어 네오 Heavy" panose="00000A00000000000000" pitchFamily="2" charset="-127"/>
                        </a:rPr>
                        <a:t> 0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+mn-lt"/>
                          <a:ea typeface="나눔스퀘어 네오 Heavy" panose="00000A00000000000000" pitchFamily="2" charset="-127"/>
                        </a:rPr>
                        <a:t>(</a:t>
                      </a:r>
                      <a:r>
                        <a:rPr lang="ko-KR" altLang="en-US" sz="1400" b="1" dirty="0">
                          <a:latin typeface="+mn-lt"/>
                          <a:ea typeface="나눔스퀘어 네오 Heavy" panose="00000A00000000000000" pitchFamily="2" charset="-127"/>
                        </a:rPr>
                        <a:t>예시</a:t>
                      </a:r>
                      <a:r>
                        <a:rPr lang="en-US" altLang="ko-KR" sz="1400" b="1" dirty="0">
                          <a:latin typeface="+mn-lt"/>
                          <a:ea typeface="나눔스퀘어 네오 Heavy" panose="00000A00000000000000" pitchFamily="2" charset="-127"/>
                        </a:rPr>
                        <a:t>)</a:t>
                      </a:r>
                      <a:endParaRPr lang="ko-KR" altLang="en-US" sz="1400" b="1" dirty="0">
                        <a:latin typeface="+mn-lt"/>
                        <a:ea typeface="나눔스퀘어 네오 Heavy" panose="00000A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3766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&lt;7. </a:t>
                      </a:r>
                      <a:r>
                        <a:rPr lang="ko-KR" altLang="en-US" sz="1400" b="1" dirty="0"/>
                        <a:t>고용상태</a:t>
                      </a:r>
                      <a:r>
                        <a:rPr lang="en-US" altLang="ko-KR" sz="1400" b="1" dirty="0"/>
                        <a:t>&gt;</a:t>
                      </a:r>
                      <a:r>
                        <a:rPr lang="en-US" altLang="ko-KR" sz="1400" b="0" dirty="0"/>
                        <a:t> “</a:t>
                      </a:r>
                      <a:r>
                        <a:rPr lang="ko-KR" altLang="en-US" sz="1400" b="0" dirty="0"/>
                        <a:t>고용</a:t>
                      </a:r>
                      <a:r>
                        <a:rPr lang="en-US" altLang="ko-KR" sz="1400" b="0" dirty="0"/>
                        <a:t>”</a:t>
                      </a:r>
                      <a:r>
                        <a:rPr lang="ko-KR" altLang="en-US" sz="1400" b="0" dirty="0"/>
                        <a:t> 가장 높다</a:t>
                      </a:r>
                      <a:r>
                        <a:rPr lang="en-US" altLang="ko-KR" sz="1400" b="0" dirty="0"/>
                        <a:t>.</a:t>
                      </a:r>
                    </a:p>
                    <a:p>
                      <a:pPr marL="0" marR="0" lvl="0" indent="0" algn="l" defTabSz="53766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&lt;12. </a:t>
                      </a:r>
                      <a:r>
                        <a:rPr lang="ko-KR" alt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 상품 보유 현황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All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가장 높다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53766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&lt;15. </a:t>
                      </a:r>
                      <a:r>
                        <a:rPr lang="ko-KR" alt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자동차 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일반세단 비율이 가장 높다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&lt;16. </a:t>
                      </a:r>
                      <a:r>
                        <a:rPr lang="ko-KR" alt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거주지 사이즈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중＂ 비율이 가장 높다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n-lt"/>
                          <a:ea typeface="나눔스퀘어 네오 Bold" panose="00000800000000000000" pitchFamily="2" charset="-127"/>
                        </a:rPr>
                        <a:t>단일 항목만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n-lt"/>
                          <a:ea typeface="나눔스퀘어 네오 Bold" panose="00000800000000000000" pitchFamily="2" charset="-127"/>
                        </a:rPr>
                        <a:t>test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n-lt"/>
                          <a:ea typeface="나눔스퀘어 네오 Bold" panose="00000800000000000000" pitchFamily="2" charset="-127"/>
                        </a:rPr>
                        <a:t>로 구매한 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+mn-lt"/>
                        <a:ea typeface="나눔스퀘어 네오 Bold" panose="000008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n-lt"/>
                          <a:ea typeface="나눔스퀘어 네오 Bold" panose="00000800000000000000" pitchFamily="2" charset="-127"/>
                        </a:rPr>
                        <a:t>집단</a:t>
                      </a:r>
                      <a:r>
                        <a:rPr lang="ko-KR" altLang="en-US" sz="1400" dirty="0">
                          <a:latin typeface="+mn-lt"/>
                          <a:ea typeface="나눔스퀘어 네오 Bold" panose="00000800000000000000" pitchFamily="2" charset="-127"/>
                        </a:rPr>
                        <a:t> 일 수도 있음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lt"/>
                          <a:ea typeface="나눔스퀘어 네오 Bold" panose="00000800000000000000" pitchFamily="2" charset="-127"/>
                        </a:rPr>
                        <a:t>소비 촉진 </a:t>
                      </a:r>
                      <a:r>
                        <a:rPr lang="en-US" altLang="ko-KR" sz="1400" dirty="0">
                          <a:latin typeface="+mn-lt"/>
                          <a:ea typeface="나눔스퀘어 네오 Bold" panose="00000800000000000000" pitchFamily="2" charset="-127"/>
                        </a:rPr>
                        <a:t>+ </a:t>
                      </a:r>
                      <a:r>
                        <a:rPr lang="ko-KR" altLang="en-US" sz="1400" dirty="0">
                          <a:latin typeface="+mn-lt"/>
                          <a:ea typeface="나눔스퀘어 네오 Bold" panose="00000800000000000000" pitchFamily="2" charset="-127"/>
                        </a:rPr>
                        <a:t>회사 충성도 </a:t>
                      </a:r>
                      <a:endParaRPr lang="en-US" altLang="ko-KR" sz="1400" dirty="0">
                        <a:latin typeface="+mn-lt"/>
                        <a:ea typeface="나눔스퀘어 네오 Bold" panose="000008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+mn-lt"/>
                          <a:ea typeface="나눔스퀘어 네오 Bold" panose="00000800000000000000" pitchFamily="2" charset="-127"/>
                        </a:rPr>
                        <a:t>증대 할 수 있는 </a:t>
                      </a:r>
                      <a:endParaRPr lang="en-US" altLang="ko-KR" sz="1400" dirty="0">
                        <a:latin typeface="+mn-lt"/>
                        <a:ea typeface="나눔스퀘어 네오 Bold" panose="000008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+mn-lt"/>
                          <a:ea typeface="나눔스퀘어 네오 Bold" panose="00000800000000000000" pitchFamily="2" charset="-127"/>
                        </a:rPr>
                        <a:t>기본적인 충성도 증대 마케팅 모델</a:t>
                      </a:r>
                      <a:endParaRPr lang="en-US" altLang="ko-KR" sz="1400" dirty="0">
                        <a:latin typeface="+mn-lt"/>
                        <a:ea typeface="나눔스퀘어 네오 Bold" panose="000008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+mn-lt"/>
                          <a:ea typeface="나눔스퀘어 네오 Bold" panose="00000800000000000000" pitchFamily="2" charset="-127"/>
                        </a:rPr>
                        <a:t>확보 하여 캠페인 실행</a:t>
                      </a:r>
                      <a:endParaRPr lang="en-US" altLang="ko-KR" sz="1400" dirty="0">
                        <a:latin typeface="+mn-lt"/>
                        <a:ea typeface="나눔스퀘어 네오 Bold" panose="00000800000000000000" pitchFamily="2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214908"/>
                  </a:ext>
                </a:extLst>
              </a:tr>
              <a:tr h="9885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latin typeface="+mn-lt"/>
                          <a:ea typeface="나눔스퀘어 네오 Heavy" panose="00000A00000000000000" pitchFamily="2" charset="-127"/>
                        </a:rPr>
                        <a:t>Clust</a:t>
                      </a:r>
                      <a:r>
                        <a:rPr lang="en-US" altLang="ko-KR" sz="1400" b="1" dirty="0">
                          <a:latin typeface="+mn-lt"/>
                          <a:ea typeface="나눔스퀘어 네오 Heavy" panose="00000A00000000000000" pitchFamily="2" charset="-127"/>
                        </a:rPr>
                        <a:t> 1</a:t>
                      </a:r>
                      <a:endParaRPr lang="ko-KR" altLang="en-US" sz="1400" b="1" dirty="0">
                        <a:latin typeface="+mn-lt"/>
                        <a:ea typeface="나눔스퀘어 네오 Heavy" panose="00000A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&lt;1. Age&gt;</a:t>
                      </a:r>
                      <a:r>
                        <a:rPr lang="en-US" altLang="ko-KR" sz="1400" b="0" dirty="0"/>
                        <a:t> 40</a:t>
                      </a:r>
                      <a:r>
                        <a:rPr lang="ko-KR" altLang="en-US" sz="1400" b="0" dirty="0"/>
                        <a:t>대 비율이 매우 높다</a:t>
                      </a:r>
                      <a:r>
                        <a:rPr lang="en-US" altLang="ko-KR" sz="1400" b="0" dirty="0"/>
                        <a:t>.</a:t>
                      </a:r>
                    </a:p>
                    <a:p>
                      <a:pPr marL="0" marR="0" lvl="0" indent="0" algn="l" defTabSz="53766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&lt;6. </a:t>
                      </a:r>
                      <a:r>
                        <a:rPr lang="ko-KR" altLang="en-US" sz="1400" b="1" dirty="0"/>
                        <a:t>교육 수준</a:t>
                      </a:r>
                      <a:r>
                        <a:rPr lang="en-US" altLang="ko-KR" sz="1400" b="1" dirty="0"/>
                        <a:t>&gt;</a:t>
                      </a:r>
                      <a:r>
                        <a:rPr lang="en-US" altLang="ko-KR" sz="1400" b="0" dirty="0"/>
                        <a:t> </a:t>
                      </a:r>
                      <a:r>
                        <a:rPr lang="ko-KR" altLang="en-US" sz="1400" b="0" dirty="0"/>
                        <a:t>석사 이상 비율 가장 낮다</a:t>
                      </a:r>
                      <a:r>
                        <a:rPr lang="en-US" altLang="ko-KR" sz="1400" b="0" dirty="0"/>
                        <a:t>.</a:t>
                      </a:r>
                    </a:p>
                    <a:p>
                      <a:pPr marL="0" marR="0" lvl="0" indent="0" algn="l" defTabSz="53766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&lt;7. </a:t>
                      </a:r>
                      <a:r>
                        <a:rPr lang="ko-KR" altLang="en-US" sz="1400" b="1" dirty="0"/>
                        <a:t>고용상태</a:t>
                      </a:r>
                      <a:r>
                        <a:rPr lang="en-US" altLang="ko-KR" sz="1400" b="1" dirty="0"/>
                        <a:t>&gt;</a:t>
                      </a:r>
                      <a:r>
                        <a:rPr lang="en-US" altLang="ko-KR" sz="1400" b="0" dirty="0"/>
                        <a:t> </a:t>
                      </a:r>
                      <a:r>
                        <a:rPr lang="ko-KR" altLang="en-US" sz="1400" b="0" dirty="0"/>
                        <a:t>무직 가장 높다</a:t>
                      </a:r>
                      <a:r>
                        <a:rPr lang="en-US" altLang="ko-KR" sz="1400" b="0" dirty="0"/>
                        <a:t>.</a:t>
                      </a:r>
                    </a:p>
                    <a:p>
                      <a:pPr marL="0" marR="0" lvl="0" indent="0" algn="l" defTabSz="53766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&lt;8. </a:t>
                      </a:r>
                      <a:r>
                        <a:rPr lang="ko-KR" altLang="en-US" sz="1400" b="1" dirty="0"/>
                        <a:t>소득</a:t>
                      </a:r>
                      <a:r>
                        <a:rPr lang="en-US" altLang="ko-KR" sz="1400" b="1" dirty="0"/>
                        <a:t>&gt;</a:t>
                      </a:r>
                      <a:r>
                        <a:rPr lang="en-US" altLang="ko-KR" sz="1400" b="0" dirty="0"/>
                        <a:t> </a:t>
                      </a:r>
                      <a:r>
                        <a:rPr lang="ko-KR" altLang="en-US" sz="1400" b="0" dirty="0"/>
                        <a:t>소득 </a:t>
                      </a:r>
                      <a:r>
                        <a:rPr lang="en-US" altLang="ko-KR" sz="1400" b="0" dirty="0"/>
                        <a:t>0</a:t>
                      </a:r>
                    </a:p>
                    <a:p>
                      <a:pPr marL="0" marR="0" lvl="0" indent="0" algn="l" defTabSz="53766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&lt;9. </a:t>
                      </a:r>
                      <a:r>
                        <a:rPr lang="ko-KR" altLang="en-US" sz="1400" b="1" dirty="0"/>
                        <a:t>결혼 여부</a:t>
                      </a:r>
                      <a:r>
                        <a:rPr lang="en-US" altLang="ko-KR" sz="1400" b="1" dirty="0"/>
                        <a:t>&gt;</a:t>
                      </a:r>
                      <a:r>
                        <a:rPr lang="en-US" altLang="ko-KR" sz="1400" b="0" dirty="0"/>
                        <a:t> </a:t>
                      </a:r>
                      <a:r>
                        <a:rPr lang="ko-KR" altLang="en-US" sz="1400" b="0" dirty="0"/>
                        <a:t>기혼 비율 가장 낮다</a:t>
                      </a:r>
                      <a:r>
                        <a:rPr lang="en-US" altLang="ko-KR" sz="1400" b="0" dirty="0"/>
                        <a:t>.</a:t>
                      </a:r>
                    </a:p>
                    <a:p>
                      <a:pPr marL="0" marR="0" lvl="0" indent="0" algn="l" defTabSz="53766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&lt;11. VOC&gt;</a:t>
                      </a:r>
                      <a:r>
                        <a:rPr lang="en-US" altLang="ko-KR" sz="1400" b="0" dirty="0"/>
                        <a:t> All</a:t>
                      </a:r>
                      <a:r>
                        <a:rPr lang="ko-KR" altLang="en-US" sz="1400" b="0" dirty="0"/>
                        <a:t>이 가장 높다</a:t>
                      </a:r>
                      <a:r>
                        <a:rPr lang="en-US" altLang="ko-KR" sz="1400" b="0" dirty="0"/>
                        <a:t>.</a:t>
                      </a:r>
                    </a:p>
                    <a:p>
                      <a:pPr algn="l" latinLnBrk="1"/>
                      <a:r>
                        <a:rPr lang="en-US" altLang="ko-KR" sz="1400" b="1" dirty="0"/>
                        <a:t>&lt;</a:t>
                      </a:r>
                      <a:r>
                        <a:rPr lang="ko-KR" altLang="en-US" sz="1400" b="1" dirty="0"/>
                        <a:t>지역</a:t>
                      </a:r>
                      <a:r>
                        <a:rPr lang="en-US" altLang="ko-KR" sz="1400" b="1" dirty="0"/>
                        <a:t>&gt; </a:t>
                      </a:r>
                      <a:r>
                        <a:rPr lang="en-US" altLang="ko-KR" sz="1400" b="0" dirty="0"/>
                        <a:t>“</a:t>
                      </a:r>
                      <a:r>
                        <a:rPr lang="ko-KR" altLang="en-US" sz="1400" b="0" dirty="0"/>
                        <a:t>도시근교</a:t>
                      </a:r>
                      <a:r>
                        <a:rPr lang="en-US" altLang="ko-KR" sz="1400" b="0" dirty="0"/>
                        <a:t>” </a:t>
                      </a:r>
                      <a:r>
                        <a:rPr lang="ko-KR" altLang="en-US" sz="1400" b="0" dirty="0"/>
                        <a:t>비율이 가장 높다</a:t>
                      </a:r>
                      <a:r>
                        <a:rPr lang="en-US" altLang="ko-KR" sz="1400" b="0" dirty="0"/>
                        <a:t>.</a:t>
                      </a:r>
                    </a:p>
                    <a:p>
                      <a:pPr algn="l" latinLnBrk="1"/>
                      <a:r>
                        <a:rPr lang="en-US" altLang="ko-KR" sz="1400" b="1" dirty="0"/>
                        <a:t>&lt;</a:t>
                      </a:r>
                      <a:r>
                        <a:rPr lang="ko-KR" altLang="en-US" sz="1400" b="1" dirty="0"/>
                        <a:t>지역</a:t>
                      </a:r>
                      <a:r>
                        <a:rPr lang="en-US" altLang="ko-KR" sz="1400" b="1" dirty="0"/>
                        <a:t>&gt; </a:t>
                      </a:r>
                      <a:r>
                        <a:rPr lang="en-US" altLang="ko-KR" sz="1400" b="0" dirty="0"/>
                        <a:t>“</a:t>
                      </a:r>
                      <a:r>
                        <a:rPr lang="ko-KR" altLang="en-US" sz="1400" b="0" dirty="0"/>
                        <a:t>시골</a:t>
                      </a:r>
                      <a:r>
                        <a:rPr lang="en-US" altLang="ko-KR" sz="1400" b="0" dirty="0"/>
                        <a:t>” </a:t>
                      </a:r>
                      <a:r>
                        <a:rPr lang="ko-KR" altLang="en-US" sz="1400" b="0" dirty="0"/>
                        <a:t> 비율이 가장 낮다</a:t>
                      </a:r>
                      <a:r>
                        <a:rPr lang="en-US" altLang="ko-KR" sz="1400" b="0" dirty="0"/>
                        <a:t>.</a:t>
                      </a:r>
                    </a:p>
                    <a:p>
                      <a:pPr marL="0" algn="l" defTabSz="914400" rtl="0" eaLnBrk="1" latinLnBrk="1" hangingPunct="1"/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스퀘어 네오 Bold" panose="00000800000000000000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FF0000"/>
                        </a:solidFill>
                        <a:latin typeface="+mn-lt"/>
                        <a:ea typeface="나눔스퀘어 네오 Bold" panose="00000800000000000000" pitchFamily="2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  <a:ea typeface="나눔스퀘어 네오 Bold" panose="00000800000000000000" pitchFamily="2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080303"/>
                  </a:ext>
                </a:extLst>
              </a:tr>
              <a:tr h="9885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latin typeface="+mn-lt"/>
                          <a:ea typeface="나눔스퀘어 네오 Heavy" panose="00000A00000000000000" pitchFamily="2" charset="-127"/>
                        </a:rPr>
                        <a:t>Clust</a:t>
                      </a:r>
                      <a:r>
                        <a:rPr lang="en-US" altLang="ko-KR" sz="1400" b="1" dirty="0">
                          <a:latin typeface="+mn-lt"/>
                          <a:ea typeface="나눔스퀘어 네오 Heavy" panose="00000A00000000000000" pitchFamily="2" charset="-127"/>
                        </a:rPr>
                        <a:t> 2</a:t>
                      </a:r>
                      <a:endParaRPr lang="ko-KR" altLang="en-US" sz="1400" b="1" dirty="0">
                        <a:latin typeface="+mn-lt"/>
                        <a:ea typeface="나눔스퀘어 네오 Heavy" panose="00000A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&lt;12. </a:t>
                      </a:r>
                      <a:r>
                        <a:rPr lang="ko-KR" alt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 상품 보유 현황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이상 비율이  유난히 높다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스퀘어 네오 Bold" panose="00000800000000000000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rgbClr val="FF0000"/>
                        </a:solidFill>
                        <a:latin typeface="+mn-lt"/>
                        <a:ea typeface="나눔스퀘어 네오 Bold" panose="00000800000000000000" pitchFamily="2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+mn-lt"/>
                        <a:ea typeface="나눔스퀘어 네오 Bold" panose="00000800000000000000" pitchFamily="2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453811"/>
                  </a:ext>
                </a:extLst>
              </a:tr>
              <a:tr h="9885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latin typeface="+mn-lt"/>
                          <a:ea typeface="나눔스퀘어 네오 Heavy" panose="00000A00000000000000" pitchFamily="2" charset="-127"/>
                        </a:rPr>
                        <a:t>Clust</a:t>
                      </a:r>
                      <a:r>
                        <a:rPr lang="en-US" altLang="ko-KR" sz="1400" b="1" dirty="0">
                          <a:latin typeface="+mn-lt"/>
                          <a:ea typeface="나눔스퀘어 네오 Heavy" panose="00000A00000000000000" pitchFamily="2" charset="-127"/>
                        </a:rPr>
                        <a:t> 3</a:t>
                      </a:r>
                      <a:endParaRPr lang="ko-KR" altLang="en-US" sz="1400" b="1" dirty="0">
                        <a:latin typeface="+mn-lt"/>
                        <a:ea typeface="나눔스퀘어 네오 Heavy" panose="00000A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3766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&lt;4. WTP&gt;</a:t>
                      </a:r>
                      <a:r>
                        <a:rPr lang="en-US" altLang="ko-KR" sz="1400" b="0" dirty="0"/>
                        <a:t> max,</a:t>
                      </a:r>
                      <a:r>
                        <a:rPr lang="ko-KR" altLang="en-US" sz="1400" b="0" dirty="0"/>
                        <a:t> </a:t>
                      </a:r>
                      <a:r>
                        <a:rPr lang="en-US" altLang="ko-KR" sz="1400" b="0" dirty="0"/>
                        <a:t>mean,,</a:t>
                      </a:r>
                      <a:r>
                        <a:rPr lang="ko-KR" altLang="en-US" sz="1400" b="0" dirty="0"/>
                        <a:t> </a:t>
                      </a:r>
                      <a:r>
                        <a:rPr lang="en-US" altLang="ko-KR" sz="1400" b="0" dirty="0"/>
                        <a:t>median</a:t>
                      </a:r>
                      <a:r>
                        <a:rPr lang="ko-KR" altLang="en-US" sz="1400" b="0" dirty="0"/>
                        <a:t> 가장 높다</a:t>
                      </a:r>
                      <a:r>
                        <a:rPr lang="en-US" altLang="ko-KR" sz="1400" b="0" dirty="0"/>
                        <a:t>.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53766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&lt;5.</a:t>
                      </a:r>
                      <a:r>
                        <a:rPr lang="ko-KR" altLang="en-US" sz="1400" b="1" dirty="0"/>
                        <a:t>상품 타입</a:t>
                      </a:r>
                      <a:r>
                        <a:rPr lang="en-US" altLang="ko-KR" sz="1400" b="1" dirty="0"/>
                        <a:t>&gt;</a:t>
                      </a:r>
                      <a:r>
                        <a:rPr lang="en-US" altLang="ko-KR" sz="1400" b="0" dirty="0"/>
                        <a:t> </a:t>
                      </a:r>
                      <a:r>
                        <a:rPr lang="ko-KR" altLang="en-US" sz="1400" b="0" dirty="0"/>
                        <a:t>고급 비율 가장 높다</a:t>
                      </a:r>
                      <a:r>
                        <a:rPr lang="en-US" altLang="ko-KR" sz="1400" b="0" dirty="0"/>
                        <a:t>.</a:t>
                      </a:r>
                    </a:p>
                    <a:p>
                      <a:pPr marL="0" marR="0" lvl="0" indent="0" algn="l" defTabSz="53766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&lt;10. </a:t>
                      </a:r>
                      <a:r>
                        <a:rPr lang="ko-KR" alt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납입액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mean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 가장 높다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&lt;13. </a:t>
                      </a:r>
                      <a:r>
                        <a:rPr lang="ko-KR" alt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갱신 인센티브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없음 비율이 낮다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&lt;14. </a:t>
                      </a:r>
                      <a:r>
                        <a:rPr lang="ko-KR" alt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 지불 금액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평균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중위값이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가장 높다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400" b="0" dirty="0"/>
                    </a:p>
                    <a:p>
                      <a:pPr algn="l" latinLnBrk="1"/>
                      <a:endParaRPr lang="en-US" altLang="ko-KR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&lt;15. </a:t>
                      </a:r>
                      <a:r>
                        <a:rPr lang="ko-KR" alt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자동차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일반세단 비율이 가장 낮다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&lt;15. </a:t>
                      </a:r>
                      <a:r>
                        <a:rPr lang="ko-KR" alt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자동차 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스포츠카 비율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고급차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비율이 가장 높다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판매채널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대리점 비율이 가장 높다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스퀘어 네오 Bold" panose="00000800000000000000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FF0000"/>
                        </a:solidFill>
                        <a:latin typeface="+mn-lt"/>
                        <a:ea typeface="나눔스퀘어 네오 Bold" panose="00000800000000000000" pitchFamily="2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  <a:ea typeface="나눔스퀘어 네오 Bold" panose="00000800000000000000" pitchFamily="2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774674"/>
                  </a:ext>
                </a:extLst>
              </a:tr>
              <a:tr h="9885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latin typeface="+mn-lt"/>
                          <a:ea typeface="나눔스퀘어 네오 Heavy" panose="00000A00000000000000" pitchFamily="2" charset="-127"/>
                        </a:rPr>
                        <a:t>Clust</a:t>
                      </a:r>
                      <a:r>
                        <a:rPr lang="en-US" altLang="ko-KR" sz="1400" b="1" dirty="0">
                          <a:latin typeface="+mn-lt"/>
                          <a:ea typeface="나눔스퀘어 네오 Heavy" panose="00000A00000000000000" pitchFamily="2" charset="-127"/>
                        </a:rPr>
                        <a:t> 4</a:t>
                      </a:r>
                      <a:endParaRPr lang="ko-KR" altLang="en-US" sz="1400" b="1" dirty="0">
                        <a:latin typeface="+mn-lt"/>
                        <a:ea typeface="나눔스퀘어 네오 Heavy" panose="00000A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3766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&lt;1.Age&gt;</a:t>
                      </a:r>
                      <a:r>
                        <a:rPr lang="en-US" altLang="ko-KR" sz="1400" b="0" dirty="0"/>
                        <a:t> 50, 60</a:t>
                      </a:r>
                      <a:r>
                        <a:rPr lang="ko-KR" altLang="en-US" sz="1400" b="0" dirty="0"/>
                        <a:t>대 비율이 매우 낮다</a:t>
                      </a:r>
                      <a:r>
                        <a:rPr lang="en-US" altLang="ko-KR" sz="1400" b="0" dirty="0"/>
                        <a:t>.</a:t>
                      </a:r>
                    </a:p>
                    <a:p>
                      <a:pPr marL="0" marR="0" lvl="0" indent="0" algn="l" defTabSz="53766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&lt;13,</a:t>
                      </a:r>
                      <a:r>
                        <a:rPr lang="ko-KR" altLang="en-US" sz="1400" b="1" dirty="0"/>
                        <a:t> 갱신 인센티브</a:t>
                      </a:r>
                      <a:r>
                        <a:rPr lang="en-US" altLang="ko-KR" sz="1400" b="1" dirty="0"/>
                        <a:t>&gt;</a:t>
                      </a:r>
                      <a:r>
                        <a:rPr lang="ko-KR" altLang="en-US" sz="1400" b="0" dirty="0"/>
                        <a:t>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할인 비율이 가장 높다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53766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&lt;17.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갱신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갱신빙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FF0000"/>
                        </a:solidFill>
                        <a:latin typeface="+mn-lt"/>
                        <a:ea typeface="나눔스퀘어 네오 Bold" panose="00000800000000000000" pitchFamily="2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  <a:ea typeface="나눔스퀘어 네오 Bold" panose="00000800000000000000" pitchFamily="2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790204"/>
                  </a:ext>
                </a:extLst>
              </a:tr>
              <a:tr h="9885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latin typeface="+mn-lt"/>
                          <a:ea typeface="나눔스퀘어 네오 Heavy" panose="00000A00000000000000" pitchFamily="2" charset="-127"/>
                        </a:rPr>
                        <a:t>Clust</a:t>
                      </a:r>
                      <a:r>
                        <a:rPr lang="en-US" altLang="ko-KR" sz="1400" b="1" dirty="0">
                          <a:latin typeface="+mn-lt"/>
                          <a:ea typeface="나눔스퀘어 네오 Heavy" panose="00000A00000000000000" pitchFamily="2" charset="-127"/>
                        </a:rPr>
                        <a:t> 5</a:t>
                      </a:r>
                      <a:endParaRPr lang="ko-KR" altLang="en-US" sz="1400" b="1" dirty="0">
                        <a:latin typeface="+mn-lt"/>
                        <a:ea typeface="나눔스퀘어 네오 Heavy" panose="00000A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3766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&lt;6. </a:t>
                      </a:r>
                      <a:r>
                        <a:rPr lang="ko-KR" altLang="en-US" sz="1400" b="1" dirty="0"/>
                        <a:t>교육 수준</a:t>
                      </a:r>
                      <a:r>
                        <a:rPr lang="en-US" altLang="ko-KR" sz="1400" b="1" dirty="0"/>
                        <a:t>&gt; </a:t>
                      </a:r>
                      <a:r>
                        <a:rPr lang="ko-KR" altLang="en-US" sz="1400" b="0" dirty="0"/>
                        <a:t>석사 이상 비율 가장 높다</a:t>
                      </a:r>
                      <a:r>
                        <a:rPr lang="en-US" altLang="ko-KR" sz="1400" b="0" dirty="0"/>
                        <a:t>.</a:t>
                      </a:r>
                    </a:p>
                    <a:p>
                      <a:pPr marL="0" marR="0" lvl="0" indent="0" algn="l" defTabSz="53766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&lt;9. </a:t>
                      </a:r>
                      <a:r>
                        <a:rPr lang="ko-KR" altLang="en-US" sz="1400" b="1" dirty="0"/>
                        <a:t>결혼 여부</a:t>
                      </a:r>
                      <a:r>
                        <a:rPr lang="en-US" altLang="ko-KR" sz="1400" b="1" dirty="0"/>
                        <a:t>&gt; </a:t>
                      </a:r>
                      <a:r>
                        <a:rPr lang="ko-KR" altLang="en-US" sz="1400" b="0" dirty="0"/>
                        <a:t>기혼 비율 가장 높다</a:t>
                      </a:r>
                      <a:r>
                        <a:rPr lang="en-US" altLang="ko-KR" sz="1400" b="0" dirty="0"/>
                        <a:t>.</a:t>
                      </a:r>
                    </a:p>
                    <a:p>
                      <a:pPr marL="0" marR="0" lvl="0" indent="0" algn="l" defTabSz="53766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&lt;11. VOC&gt; </a:t>
                      </a:r>
                      <a:r>
                        <a:rPr lang="en-US" altLang="ko-KR" sz="1400" b="0" dirty="0"/>
                        <a:t>All</a:t>
                      </a:r>
                      <a:r>
                        <a:rPr lang="ko-KR" altLang="en-US" sz="1400" b="0" dirty="0"/>
                        <a:t>이 가장 낮다</a:t>
                      </a:r>
                      <a:r>
                        <a:rPr lang="en-US" altLang="ko-KR" sz="1400" b="0" dirty="0"/>
                        <a:t>.</a:t>
                      </a:r>
                    </a:p>
                    <a:p>
                      <a:pPr marL="0" marR="0" lvl="0" indent="0" algn="l" defTabSz="53766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&lt;16. </a:t>
                      </a:r>
                      <a:r>
                        <a:rPr lang="ko-KR" alt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거주지 사이즈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비율이 가장 높다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dirty="0"/>
                    </a:p>
                    <a:p>
                      <a:pPr marL="0" algn="l" defTabSz="914400" rtl="0" eaLnBrk="1" latinLnBrk="1" hangingPunct="1"/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스퀘어 네오 Bold" panose="00000800000000000000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rgbClr val="FF0000"/>
                        </a:solidFill>
                        <a:latin typeface="+mn-lt"/>
                        <a:ea typeface="나눔스퀘어 네오 Bold" panose="00000800000000000000" pitchFamily="2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+mn-lt"/>
                        <a:ea typeface="나눔스퀘어 네오 Bold" panose="00000800000000000000" pitchFamily="2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148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051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5" ma:contentTypeDescription="새 문서를 만듭니다." ma:contentTypeScope="" ma:versionID="cc9e7820fb2a974b1ad97ceac811586e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258d73893780094d0c9db32feabd1e8f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684C352-7361-450F-BB56-B60C54B0CE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170424-5E00-4F09-9EA7-EFEE145E67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B4BA58-1942-4949-9801-21BB6FD7D4C9}">
  <ds:schemaRefs>
    <ds:schemaRef ds:uri="http://schemas.microsoft.com/office/2006/metadata/properties"/>
    <ds:schemaRef ds:uri="http://schemas.microsoft.com/office/infopath/2007/PartnerControls"/>
    <ds:schemaRef ds:uri="9114dcef-bd0d-459c-b9d7-fc63398cdbee"/>
    <ds:schemaRef ds:uri="1857a468-9f2d-455b-8425-136ceb0ac25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385</Words>
  <Application>Microsoft Office PowerPoint</Application>
  <PresentationFormat>와이드스크린</PresentationFormat>
  <Paragraphs>52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나눔스퀘어 네오 Bold</vt:lpstr>
      <vt:lpstr>나눔스퀘어 네오 Heavy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크루 석지혜</dc:creator>
  <cp:lastModifiedBy>송주영</cp:lastModifiedBy>
  <cp:revision>5</cp:revision>
  <dcterms:created xsi:type="dcterms:W3CDTF">2023-09-20T05:48:04Z</dcterms:created>
  <dcterms:modified xsi:type="dcterms:W3CDTF">2023-09-26T05:46:49Z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0x010100661AA2C327A4324587CA5B8F932705FD</vt:lpwstr>
  </property>
</Properties>
</file>