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1008" r:id="rId5"/>
    <p:sldId id="1001" r:id="rId6"/>
    <p:sldId id="1006" r:id="rId7"/>
    <p:sldId id="10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크루 최재희" initials="크최" lastIdx="1" clrIdx="0">
    <p:extLst>
      <p:ext uri="{19B8F6BF-5375-455C-9EA6-DF929625EA0E}">
        <p15:presenceInfo xmlns:p15="http://schemas.microsoft.com/office/powerpoint/2012/main" userId="S-1-5-21-2356987569-3088669296-81779053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39F"/>
    <a:srgbClr val="BFDFEB"/>
    <a:srgbClr val="FE9D7D"/>
    <a:srgbClr val="3D9BBD"/>
    <a:srgbClr val="60B0CC"/>
    <a:srgbClr val="FFDCD1"/>
    <a:srgbClr val="48A4C4"/>
    <a:srgbClr val="7ABCD4"/>
    <a:srgbClr val="FE8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7" autoAdjust="0"/>
    <p:restoredTop sz="92910" autoAdjust="0"/>
  </p:normalViewPr>
  <p:slideViewPr>
    <p:cSldViewPr snapToGrid="0" showGuides="1">
      <p:cViewPr varScale="1">
        <p:scale>
          <a:sx n="47" d="100"/>
          <a:sy n="47" d="100"/>
        </p:scale>
        <p:origin x="58" y="754"/>
      </p:cViewPr>
      <p:guideLst>
        <p:guide orient="horz" pos="3974"/>
        <p:guide pos="3840"/>
        <p:guide orient="horz" pos="867"/>
        <p:guide pos="506"/>
        <p:guide pos="7174"/>
        <p:guide orient="horz" pos="1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DECE-800B-46BF-BD53-4F3C5E04A13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E314-BFCB-49A5-9077-E4F59B3A6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https://www.isixsigma.com/dictionary/input-process-output-i-p-o/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2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1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9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3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정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8">
            <a:extLst>
              <a:ext uri="{FF2B5EF4-FFF2-40B4-BE49-F238E27FC236}">
                <a16:creationId xmlns:a16="http://schemas.microsoft.com/office/drawing/2014/main" id="{494A0711-B801-4C9A-9F4A-CDEE60E002F6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2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8">
            <a:extLst>
              <a:ext uri="{FF2B5EF4-FFF2-40B4-BE49-F238E27FC236}">
                <a16:creationId xmlns:a16="http://schemas.microsoft.com/office/drawing/2014/main" id="{236D137B-D16C-4931-B4D1-BA32E6D28469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2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8">
            <a:extLst>
              <a:ext uri="{FF2B5EF4-FFF2-40B4-BE49-F238E27FC236}">
                <a16:creationId xmlns:a16="http://schemas.microsoft.com/office/drawing/2014/main" id="{7F73410E-7A41-4AA3-85A7-4366038B7437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DC316B3E-DF69-4347-9157-6F862575E44F}"/>
              </a:ext>
            </a:extLst>
          </p:cNvPr>
          <p:cNvSpPr/>
          <p:nvPr userDrawn="1"/>
        </p:nvSpPr>
        <p:spPr>
          <a:xfrm rot="20700000">
            <a:off x="5488993" y="1540239"/>
            <a:ext cx="7062207" cy="509387"/>
          </a:xfrm>
          <a:prstGeom prst="parallelogram">
            <a:avLst>
              <a:gd name="adj" fmla="val 33279"/>
            </a:avLst>
          </a:prstGeom>
          <a:solidFill>
            <a:srgbClr val="FF6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나눔스퀘어" panose="020B0600000101010101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95569176-22C2-402B-944E-DCA2BC53C4EA}"/>
              </a:ext>
            </a:extLst>
          </p:cNvPr>
          <p:cNvSpPr txBox="1"/>
          <p:nvPr userDrawn="1"/>
        </p:nvSpPr>
        <p:spPr>
          <a:xfrm>
            <a:off x="459335" y="6400034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0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FABEE6FF-9584-4A51-8B6E-6AFE498223B3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8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9" r:id="rId13"/>
    <p:sldLayoutId id="214748365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520AC1C-CBCF-43BF-A81E-EA495EB360D9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75927"/>
              </p:ext>
            </p:extLst>
          </p:nvPr>
        </p:nvGraphicFramePr>
        <p:xfrm>
          <a:off x="803275" y="2988223"/>
          <a:ext cx="10585449" cy="330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41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89527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사용자가 입력하는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외부에서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시스템에서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시간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정보를 추출하는 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모델 예측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결과값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통계 차트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 저장 등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19749"/>
              </p:ext>
            </p:extLst>
          </p:nvPr>
        </p:nvGraphicFramePr>
        <p:xfrm>
          <a:off x="803274" y="1372615"/>
          <a:ext cx="105854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5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서비스를 이용하는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기관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조직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서비스에 반드시 포함되어야 하는 주요 특징을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서비스를 통해서 사용자가 얻는 이득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이점 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2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6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49331"/>
              </p:ext>
            </p:extLst>
          </p:nvPr>
        </p:nvGraphicFramePr>
        <p:xfrm>
          <a:off x="803275" y="3007148"/>
          <a:ext cx="10585449" cy="3315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55427"/>
              </p:ext>
            </p:extLst>
          </p:nvPr>
        </p:nvGraphicFramePr>
        <p:xfrm>
          <a:off x="803275" y="1382039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 검사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성별 제한없이 사용 가능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 질문에 대한 답변 결과를 합산하여 개인별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유형을 분류한다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누구든지 쉽게 자신의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측정할 수 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814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F8DFCB9-295A-4B8A-B266-EA1EDD860E79}"/>
              </a:ext>
            </a:extLst>
          </p:cNvPr>
          <p:cNvSpPr/>
          <p:nvPr/>
        </p:nvSpPr>
        <p:spPr>
          <a:xfrm>
            <a:off x="1583704" y="3565089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 문항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AEFC9-6BB6-4E09-96B0-A6F6EED00C8E}"/>
              </a:ext>
            </a:extLst>
          </p:cNvPr>
          <p:cNvSpPr/>
          <p:nvPr/>
        </p:nvSpPr>
        <p:spPr>
          <a:xfrm>
            <a:off x="4837522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문항별 성격유형 구분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(I/E, S/N, T/F, J/P)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68852-44E6-4D8C-8412-8CB83C354154}"/>
              </a:ext>
            </a:extLst>
          </p:cNvPr>
          <p:cNvSpPr/>
          <p:nvPr/>
        </p:nvSpPr>
        <p:spPr>
          <a:xfrm>
            <a:off x="4837522" y="449110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성격유형별 합산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901320-379E-443B-A8C7-F6596DFB646A}"/>
              </a:ext>
            </a:extLst>
          </p:cNvPr>
          <p:cNvSpPr/>
          <p:nvPr/>
        </p:nvSpPr>
        <p:spPr>
          <a:xfrm>
            <a:off x="4837522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판정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54BF1-60BB-4CAB-85CC-3C10112BEE5B}"/>
              </a:ext>
            </a:extLst>
          </p:cNvPr>
          <p:cNvSpPr/>
          <p:nvPr/>
        </p:nvSpPr>
        <p:spPr>
          <a:xfrm>
            <a:off x="8341151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결과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8D73-97C7-4856-A26D-C3A3F12C7D88}"/>
              </a:ext>
            </a:extLst>
          </p:cNvPr>
          <p:cNvSpPr/>
          <p:nvPr/>
        </p:nvSpPr>
        <p:spPr>
          <a:xfrm>
            <a:off x="8341151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특징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D0967-AC73-4E46-843D-4D27FBA71740}"/>
              </a:ext>
            </a:extLst>
          </p:cNvPr>
          <p:cNvSpPr/>
          <p:nvPr/>
        </p:nvSpPr>
        <p:spPr>
          <a:xfrm>
            <a:off x="8341151" y="4145607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유형별 점수 그래프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75ABB6-BFBE-4462-A2AF-963FEE11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729" y="4710925"/>
            <a:ext cx="1728771" cy="7737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B19FE2-23E5-49C7-88F2-E3C32CDFED7D}"/>
              </a:ext>
            </a:extLst>
          </p:cNvPr>
          <p:cNvSpPr/>
          <p:nvPr/>
        </p:nvSpPr>
        <p:spPr>
          <a:xfrm>
            <a:off x="1583704" y="4441068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제출하기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F93692-6BD2-45F6-8503-BCF4AB4ABA3D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540525" y="4057640"/>
            <a:ext cx="0" cy="3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6E723D-09D6-4D51-9C10-18F8A08D5FE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3497345" y="3811365"/>
            <a:ext cx="1340177" cy="8759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4C3876-BF02-4007-B661-F27ED09B197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44386" y="4057640"/>
            <a:ext cx="0" cy="433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A26CB2-B60D-492E-B4BB-A720080479C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44386" y="4983653"/>
            <a:ext cx="0" cy="669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1D7FC5B-1BEE-48B3-873F-E2ACA87A73D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51249" y="3811365"/>
            <a:ext cx="1289902" cy="21348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269904-5414-4955-8027-C4C53E95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8496"/>
              </p:ext>
            </p:extLst>
          </p:nvPr>
        </p:nvGraphicFramePr>
        <p:xfrm>
          <a:off x="1087528" y="5399885"/>
          <a:ext cx="2834809" cy="792588"/>
        </p:xfrm>
        <a:graphic>
          <a:graphicData uri="http://schemas.openxmlformats.org/drawingml/2006/table">
            <a:tbl>
              <a:tblPr/>
              <a:tblGrid>
                <a:gridCol w="266612">
                  <a:extLst>
                    <a:ext uri="{9D8B030D-6E8A-4147-A177-3AD203B41FA5}">
                      <a16:colId xmlns:a16="http://schemas.microsoft.com/office/drawing/2014/main" val="2818501269"/>
                    </a:ext>
                  </a:extLst>
                </a:gridCol>
                <a:gridCol w="2568197">
                  <a:extLst>
                    <a:ext uri="{9D8B030D-6E8A-4147-A177-3AD203B41FA5}">
                      <a16:colId xmlns:a16="http://schemas.microsoft.com/office/drawing/2014/main" val="2239600736"/>
                    </a:ext>
                  </a:extLst>
                </a:gridCol>
              </a:tblGrid>
              <a:tr h="264196"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1.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하루 정도 어디를 다녀오고 싶을 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7423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언제 무엇을 할 것인지 계획하는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996604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별 계획없이 훌쩍 떠나는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743746"/>
                  </a:ext>
                </a:extLst>
              </a:tr>
            </a:tbl>
          </a:graphicData>
        </a:graphic>
      </p:graphicFrame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657527B0-C22D-41A9-BDCD-798886D71BA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1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30432"/>
              </p:ext>
            </p:extLst>
          </p:nvPr>
        </p:nvGraphicFramePr>
        <p:xfrm>
          <a:off x="803274" y="2997200"/>
          <a:ext cx="10585449" cy="332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7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marL="342900" indent="-342900" algn="ctr" latinLnBrk="1">
                        <a:buFontTx/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 입력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DATA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본인 인적사항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건강상태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 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환자 이송 시간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NAVER MAPS 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최적경로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 된 건강상태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 model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 중증질환 예측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의료기관 까지의 최적 경로 탐색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환자 위치정보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NAVER MAPS API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기반 가까운 의료기관까지 거리 및 경로 탐색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예측 된 중증질환에 따른 응급처치 및 의료기관에 보고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의료기관까지 최적 경로로 환자 이송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11382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Seamless EMS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구급대원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응급환자의 상태데이터를 통해 의료기관까지 최적으로 처치 및 이송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응급환자 발생에 대한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빠른대처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출동 및 이송시간 최소화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응급실에 상황 보고 및 의사결정 최적화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578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F5D7487-0438-4DB6-9F62-1345C34E9EE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32236"/>
              </p:ext>
            </p:extLst>
          </p:nvPr>
        </p:nvGraphicFramePr>
        <p:xfrm>
          <a:off x="803274" y="2995719"/>
          <a:ext cx="10585449" cy="3279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응급출동 빈번 계절 파악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연령대 별 출동건수 파악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응급출동 빈번 계절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겨울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연령대 별 출동건수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 7, 80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 연령층 다수</a:t>
                      </a: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여름 기간 보건 대비책 마련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고령층 인구 밀집지역에 응급환자 이송 체계 강화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63999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w Cen MT (본문)"/>
                          <a:ea typeface="+mn-ea"/>
                        </a:rPr>
                        <a:t>ARP (AI based Reinforced Policy)</a:t>
                      </a:r>
                      <a:endParaRPr lang="ko-KR" altLang="en-US" sz="1400" dirty="0">
                        <a:latin typeface="Tw Cen MT (본문)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보건복지부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계절 및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연령대 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출동빈도 기반 구조취약지역 출동 강화 정책 마련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고령층 지역 보건정책 강화 및 의료서비스의 수준 제고에 따른 국민건강증진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02223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83F7F26-8243-4B0A-9D54-EB8EDDC759C0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A14FE-26D4-4A7A-AF91-E94E3454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83" y="3994589"/>
            <a:ext cx="1451856" cy="620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2F8FFD-8D9E-4FA9-912B-F6311876C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28" y="4751071"/>
            <a:ext cx="1524911" cy="11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65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C86790-DD68-43C0-98C1-2F776594FC0C}">
  <ds:schemaRefs>
    <ds:schemaRef ds:uri="http://purl.org/dc/dcmitype/"/>
    <ds:schemaRef ds:uri="1857a468-9f2d-455b-8425-136ceb0ac253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9114dcef-bd0d-459c-b9d7-fc63398cdbee"/>
  </ds:schemaRefs>
</ds:datastoreItem>
</file>

<file path=customXml/itemProps2.xml><?xml version="1.0" encoding="utf-8"?>
<ds:datastoreItem xmlns:ds="http://schemas.openxmlformats.org/officeDocument/2006/customXml" ds:itemID="{3739CE34-3100-46A1-AF4D-D7B5132F5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BCB950-3B39-4ACE-A26A-3DBF7F2CE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2014</TotalTime>
  <Words>383</Words>
  <Application>Microsoft Office PowerPoint</Application>
  <PresentationFormat>와이드스크린</PresentationFormat>
  <Paragraphs>103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S-Core Dream 5 Medium</vt:lpstr>
      <vt:lpstr>Tw Cen MT (본문)</vt:lpstr>
      <vt:lpstr>나눔스퀘어</vt:lpstr>
      <vt:lpstr>맑은 고딕</vt:lpstr>
      <vt:lpstr>맑은 고딕</vt:lpstr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튜터21</dc:creator>
  <cp:lastModifiedBy>최민성</cp:lastModifiedBy>
  <cp:revision>637</cp:revision>
  <dcterms:created xsi:type="dcterms:W3CDTF">2023-04-21T04:34:36Z</dcterms:created>
  <dcterms:modified xsi:type="dcterms:W3CDTF">2023-10-31T06:50:07Z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