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Telegraf 1 Bold" charset="1" panose="00000800000000000000"/>
      <p:regular r:id="rId31"/>
    </p:embeddedFont>
    <p:embeddedFont>
      <p:font typeface="Cheddar" charset="1" panose="00000000000000000000"/>
      <p:regular r:id="rId32"/>
    </p:embeddedFont>
    <p:embeddedFont>
      <p:font typeface="Sriracha" charset="1" panose="00000500000000000000"/>
      <p:regular r:id="rId33"/>
    </p:embeddedFont>
    <p:embeddedFont>
      <p:font typeface="Telegraf 1" charset="1" panose="00000500000000000000"/>
      <p:regular r:id="rId34"/>
    </p:embeddedFont>
    <p:embeddedFont>
      <p:font typeface="Canva Sans Bold Italics" charset="1" panose="020B0803030501040103"/>
      <p:regular r:id="rId35"/>
    </p:embeddedFont>
    <p:embeddedFont>
      <p:font typeface="Cabin Medium" charset="1" panose="00000600000000000000"/>
      <p:regular r:id="rId36"/>
    </p:embeddedFont>
    <p:embeddedFont>
      <p:font typeface="Cabin" charset="1" panose="00000500000000000000"/>
      <p:regular r:id="rId37"/>
    </p:embeddedFont>
    <p:embeddedFont>
      <p:font typeface="Baloo" charset="1" panose="03080902040302020200"/>
      <p:regular r:id="rId38"/>
    </p:embeddedFont>
    <p:embeddedFont>
      <p:font typeface="Saira" charset="1" panose="00000500000000000000"/>
      <p:regular r:id="rId39"/>
    </p:embeddedFont>
    <p:embeddedFont>
      <p:font typeface="Cabin Bold Italics" charset="1" panose="00000800000000000000"/>
      <p:regular r:id="rId40"/>
    </p:embeddedFont>
    <p:embeddedFont>
      <p:font typeface="Telegraf 2 Bold" charset="1" panose="00000800000000000000"/>
      <p:regular r:id="rId41"/>
    </p:embeddedFont>
    <p:embeddedFont>
      <p:font typeface="Cabin Italics" charset="1" panose="000005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420943" y="3736448"/>
            <a:ext cx="6687250" cy="1003599"/>
            <a:chOff x="0" y="0"/>
            <a:chExt cx="1684478" cy="252801"/>
          </a:xfrm>
        </p:grpSpPr>
        <p:sp>
          <p:nvSpPr>
            <p:cNvPr name="Freeform 4" id="4"/>
            <p:cNvSpPr/>
            <p:nvPr/>
          </p:nvSpPr>
          <p:spPr>
            <a:xfrm flipH="false" flipV="false" rot="0">
              <a:off x="0" y="0"/>
              <a:ext cx="1684478" cy="252801"/>
            </a:xfrm>
            <a:custGeom>
              <a:avLst/>
              <a:gdLst/>
              <a:ahLst/>
              <a:cxnLst/>
              <a:rect r="r" b="b" t="t" l="l"/>
              <a:pathLst>
                <a:path h="252801" w="1684478">
                  <a:moveTo>
                    <a:pt x="59043" y="0"/>
                  </a:moveTo>
                  <a:lnTo>
                    <a:pt x="1625435" y="0"/>
                  </a:lnTo>
                  <a:cubicBezTo>
                    <a:pt x="1641094" y="0"/>
                    <a:pt x="1656112" y="6221"/>
                    <a:pt x="1667185" y="17293"/>
                  </a:cubicBezTo>
                  <a:cubicBezTo>
                    <a:pt x="1678258" y="28366"/>
                    <a:pt x="1684478" y="43384"/>
                    <a:pt x="1684478" y="59043"/>
                  </a:cubicBezTo>
                  <a:lnTo>
                    <a:pt x="1684478" y="193757"/>
                  </a:lnTo>
                  <a:cubicBezTo>
                    <a:pt x="1684478" y="226366"/>
                    <a:pt x="1658044" y="252801"/>
                    <a:pt x="1625435" y="252801"/>
                  </a:cubicBezTo>
                  <a:lnTo>
                    <a:pt x="59043" y="252801"/>
                  </a:lnTo>
                  <a:cubicBezTo>
                    <a:pt x="43384" y="252801"/>
                    <a:pt x="28366" y="246580"/>
                    <a:pt x="17293" y="235507"/>
                  </a:cubicBezTo>
                  <a:cubicBezTo>
                    <a:pt x="6221" y="224434"/>
                    <a:pt x="0" y="209416"/>
                    <a:pt x="0" y="193757"/>
                  </a:cubicBezTo>
                  <a:lnTo>
                    <a:pt x="0" y="59043"/>
                  </a:lnTo>
                  <a:cubicBezTo>
                    <a:pt x="0" y="43384"/>
                    <a:pt x="6221" y="28366"/>
                    <a:pt x="17293" y="17293"/>
                  </a:cubicBezTo>
                  <a:cubicBezTo>
                    <a:pt x="28366" y="6221"/>
                    <a:pt x="43384" y="0"/>
                    <a:pt x="59043" y="0"/>
                  </a:cubicBezTo>
                  <a:close/>
                </a:path>
              </a:pathLst>
            </a:custGeom>
            <a:solidFill>
              <a:srgbClr val="02B676"/>
            </a:solidFill>
          </p:spPr>
        </p:sp>
        <p:sp>
          <p:nvSpPr>
            <p:cNvPr name="TextBox 5" id="5"/>
            <p:cNvSpPr txBox="true"/>
            <p:nvPr/>
          </p:nvSpPr>
          <p:spPr>
            <a:xfrm>
              <a:off x="0" y="-95250"/>
              <a:ext cx="1684478" cy="348051"/>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1 Bold"/>
                  <a:ea typeface="Telegraf 1 Bold"/>
                  <a:cs typeface="Telegraf 1 Bold"/>
                  <a:sym typeface="Telegraf 1 Bold"/>
                </a:rPr>
                <a:t>PRESENTED BY: GROUP 13</a:t>
              </a:r>
            </a:p>
          </p:txBody>
        </p:sp>
      </p:grpSp>
      <p:grpSp>
        <p:nvGrpSpPr>
          <p:cNvPr name="Group 6" id="6"/>
          <p:cNvGrpSpPr/>
          <p:nvPr/>
        </p:nvGrpSpPr>
        <p:grpSpPr>
          <a:xfrm rot="0">
            <a:off x="9284999" y="5126387"/>
            <a:ext cx="5241137" cy="905000"/>
            <a:chOff x="0" y="0"/>
            <a:chExt cx="1320211" cy="227964"/>
          </a:xfrm>
        </p:grpSpPr>
        <p:sp>
          <p:nvSpPr>
            <p:cNvPr name="Freeform 7" id="7"/>
            <p:cNvSpPr/>
            <p:nvPr/>
          </p:nvSpPr>
          <p:spPr>
            <a:xfrm flipH="false" flipV="false" rot="0">
              <a:off x="0" y="0"/>
              <a:ext cx="1320211" cy="227964"/>
            </a:xfrm>
            <a:custGeom>
              <a:avLst/>
              <a:gdLst/>
              <a:ahLst/>
              <a:cxnLst/>
              <a:rect r="r" b="b" t="t" l="l"/>
              <a:pathLst>
                <a:path h="227964" w="1320211">
                  <a:moveTo>
                    <a:pt x="75334" y="0"/>
                  </a:moveTo>
                  <a:lnTo>
                    <a:pt x="1244876" y="0"/>
                  </a:lnTo>
                  <a:cubicBezTo>
                    <a:pt x="1286483" y="0"/>
                    <a:pt x="1320211" y="33728"/>
                    <a:pt x="1320211" y="75334"/>
                  </a:cubicBezTo>
                  <a:lnTo>
                    <a:pt x="1320211" y="152630"/>
                  </a:lnTo>
                  <a:cubicBezTo>
                    <a:pt x="1320211" y="172610"/>
                    <a:pt x="1312274" y="191771"/>
                    <a:pt x="1298146" y="205899"/>
                  </a:cubicBezTo>
                  <a:cubicBezTo>
                    <a:pt x="1284018" y="220027"/>
                    <a:pt x="1264856" y="227964"/>
                    <a:pt x="1244876" y="227964"/>
                  </a:cubicBezTo>
                  <a:lnTo>
                    <a:pt x="75334" y="227964"/>
                  </a:lnTo>
                  <a:cubicBezTo>
                    <a:pt x="55354" y="227964"/>
                    <a:pt x="36193" y="220027"/>
                    <a:pt x="22065" y="205899"/>
                  </a:cubicBezTo>
                  <a:cubicBezTo>
                    <a:pt x="7937" y="191771"/>
                    <a:pt x="0" y="172610"/>
                    <a:pt x="0" y="152630"/>
                  </a:cubicBezTo>
                  <a:lnTo>
                    <a:pt x="0" y="75334"/>
                  </a:lnTo>
                  <a:cubicBezTo>
                    <a:pt x="0" y="55354"/>
                    <a:pt x="7937" y="36193"/>
                    <a:pt x="22065" y="22065"/>
                  </a:cubicBezTo>
                  <a:cubicBezTo>
                    <a:pt x="36193" y="7937"/>
                    <a:pt x="55354" y="0"/>
                    <a:pt x="75334" y="0"/>
                  </a:cubicBezTo>
                  <a:close/>
                </a:path>
              </a:pathLst>
            </a:custGeom>
            <a:solidFill>
              <a:srgbClr val="F7562B"/>
            </a:solidFill>
          </p:spPr>
        </p:sp>
        <p:sp>
          <p:nvSpPr>
            <p:cNvPr name="TextBox 8" id="8"/>
            <p:cNvSpPr txBox="true"/>
            <p:nvPr/>
          </p:nvSpPr>
          <p:spPr>
            <a:xfrm>
              <a:off x="0" y="-95250"/>
              <a:ext cx="1320211"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1 Bold"/>
                  <a:ea typeface="Telegraf 1 Bold"/>
                  <a:cs typeface="Telegraf 1 Bold"/>
                  <a:sym typeface="Telegraf 1 Bold"/>
                </a:rPr>
                <a:t>DINH THI MINH HANG</a:t>
              </a:r>
            </a:p>
          </p:txBody>
        </p:sp>
      </p:grpSp>
      <p:grpSp>
        <p:nvGrpSpPr>
          <p:cNvPr name="Group 9" id="9"/>
          <p:cNvGrpSpPr/>
          <p:nvPr/>
        </p:nvGrpSpPr>
        <p:grpSpPr>
          <a:xfrm rot="0">
            <a:off x="9144000" y="6221887"/>
            <a:ext cx="5241137" cy="905000"/>
            <a:chOff x="0" y="0"/>
            <a:chExt cx="1320211" cy="227964"/>
          </a:xfrm>
        </p:grpSpPr>
        <p:sp>
          <p:nvSpPr>
            <p:cNvPr name="Freeform 10" id="10"/>
            <p:cNvSpPr/>
            <p:nvPr/>
          </p:nvSpPr>
          <p:spPr>
            <a:xfrm flipH="false" flipV="false" rot="0">
              <a:off x="0" y="0"/>
              <a:ext cx="1320211" cy="227964"/>
            </a:xfrm>
            <a:custGeom>
              <a:avLst/>
              <a:gdLst/>
              <a:ahLst/>
              <a:cxnLst/>
              <a:rect r="r" b="b" t="t" l="l"/>
              <a:pathLst>
                <a:path h="227964" w="1320211">
                  <a:moveTo>
                    <a:pt x="75334" y="0"/>
                  </a:moveTo>
                  <a:lnTo>
                    <a:pt x="1244876" y="0"/>
                  </a:lnTo>
                  <a:cubicBezTo>
                    <a:pt x="1286483" y="0"/>
                    <a:pt x="1320211" y="33728"/>
                    <a:pt x="1320211" y="75334"/>
                  </a:cubicBezTo>
                  <a:lnTo>
                    <a:pt x="1320211" y="152630"/>
                  </a:lnTo>
                  <a:cubicBezTo>
                    <a:pt x="1320211" y="172610"/>
                    <a:pt x="1312274" y="191771"/>
                    <a:pt x="1298146" y="205899"/>
                  </a:cubicBezTo>
                  <a:cubicBezTo>
                    <a:pt x="1284018" y="220027"/>
                    <a:pt x="1264856" y="227964"/>
                    <a:pt x="1244876" y="227964"/>
                  </a:cubicBezTo>
                  <a:lnTo>
                    <a:pt x="75334" y="227964"/>
                  </a:lnTo>
                  <a:cubicBezTo>
                    <a:pt x="55354" y="227964"/>
                    <a:pt x="36193" y="220027"/>
                    <a:pt x="22065" y="205899"/>
                  </a:cubicBezTo>
                  <a:cubicBezTo>
                    <a:pt x="7937" y="191771"/>
                    <a:pt x="0" y="172610"/>
                    <a:pt x="0" y="152630"/>
                  </a:cubicBezTo>
                  <a:lnTo>
                    <a:pt x="0" y="75334"/>
                  </a:lnTo>
                  <a:cubicBezTo>
                    <a:pt x="0" y="55354"/>
                    <a:pt x="7937" y="36193"/>
                    <a:pt x="22065" y="22065"/>
                  </a:cubicBezTo>
                  <a:cubicBezTo>
                    <a:pt x="36193" y="7937"/>
                    <a:pt x="55354" y="0"/>
                    <a:pt x="75334" y="0"/>
                  </a:cubicBezTo>
                  <a:close/>
                </a:path>
              </a:pathLst>
            </a:custGeom>
            <a:solidFill>
              <a:srgbClr val="F7562B"/>
            </a:solidFill>
          </p:spPr>
        </p:sp>
        <p:sp>
          <p:nvSpPr>
            <p:cNvPr name="TextBox 11" id="11"/>
            <p:cNvSpPr txBox="true"/>
            <p:nvPr/>
          </p:nvSpPr>
          <p:spPr>
            <a:xfrm>
              <a:off x="0" y="-95250"/>
              <a:ext cx="1320211"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1 Bold"/>
                  <a:ea typeface="Telegraf 1 Bold"/>
                  <a:cs typeface="Telegraf 1 Bold"/>
                  <a:sym typeface="Telegraf 1 Bold"/>
                </a:rPr>
                <a:t>BUI QUANG MINH</a:t>
              </a:r>
            </a:p>
          </p:txBody>
        </p:sp>
      </p:grpSp>
      <p:grpSp>
        <p:nvGrpSpPr>
          <p:cNvPr name="Group 12" id="12"/>
          <p:cNvGrpSpPr/>
          <p:nvPr/>
        </p:nvGrpSpPr>
        <p:grpSpPr>
          <a:xfrm rot="0">
            <a:off x="9144000" y="7314557"/>
            <a:ext cx="5241137" cy="905000"/>
            <a:chOff x="0" y="0"/>
            <a:chExt cx="1320211" cy="227964"/>
          </a:xfrm>
        </p:grpSpPr>
        <p:sp>
          <p:nvSpPr>
            <p:cNvPr name="Freeform 13" id="13"/>
            <p:cNvSpPr/>
            <p:nvPr/>
          </p:nvSpPr>
          <p:spPr>
            <a:xfrm flipH="false" flipV="false" rot="0">
              <a:off x="0" y="0"/>
              <a:ext cx="1320211" cy="227964"/>
            </a:xfrm>
            <a:custGeom>
              <a:avLst/>
              <a:gdLst/>
              <a:ahLst/>
              <a:cxnLst/>
              <a:rect r="r" b="b" t="t" l="l"/>
              <a:pathLst>
                <a:path h="227964" w="1320211">
                  <a:moveTo>
                    <a:pt x="75334" y="0"/>
                  </a:moveTo>
                  <a:lnTo>
                    <a:pt x="1244876" y="0"/>
                  </a:lnTo>
                  <a:cubicBezTo>
                    <a:pt x="1286483" y="0"/>
                    <a:pt x="1320211" y="33728"/>
                    <a:pt x="1320211" y="75334"/>
                  </a:cubicBezTo>
                  <a:lnTo>
                    <a:pt x="1320211" y="152630"/>
                  </a:lnTo>
                  <a:cubicBezTo>
                    <a:pt x="1320211" y="172610"/>
                    <a:pt x="1312274" y="191771"/>
                    <a:pt x="1298146" y="205899"/>
                  </a:cubicBezTo>
                  <a:cubicBezTo>
                    <a:pt x="1284018" y="220027"/>
                    <a:pt x="1264856" y="227964"/>
                    <a:pt x="1244876" y="227964"/>
                  </a:cubicBezTo>
                  <a:lnTo>
                    <a:pt x="75334" y="227964"/>
                  </a:lnTo>
                  <a:cubicBezTo>
                    <a:pt x="55354" y="227964"/>
                    <a:pt x="36193" y="220027"/>
                    <a:pt x="22065" y="205899"/>
                  </a:cubicBezTo>
                  <a:cubicBezTo>
                    <a:pt x="7937" y="191771"/>
                    <a:pt x="0" y="172610"/>
                    <a:pt x="0" y="152630"/>
                  </a:cubicBezTo>
                  <a:lnTo>
                    <a:pt x="0" y="75334"/>
                  </a:lnTo>
                  <a:cubicBezTo>
                    <a:pt x="0" y="55354"/>
                    <a:pt x="7937" y="36193"/>
                    <a:pt x="22065" y="22065"/>
                  </a:cubicBezTo>
                  <a:cubicBezTo>
                    <a:pt x="36193" y="7937"/>
                    <a:pt x="55354" y="0"/>
                    <a:pt x="75334" y="0"/>
                  </a:cubicBezTo>
                  <a:close/>
                </a:path>
              </a:pathLst>
            </a:custGeom>
            <a:solidFill>
              <a:srgbClr val="F7562B"/>
            </a:solidFill>
          </p:spPr>
        </p:sp>
        <p:sp>
          <p:nvSpPr>
            <p:cNvPr name="TextBox 14" id="14"/>
            <p:cNvSpPr txBox="true"/>
            <p:nvPr/>
          </p:nvSpPr>
          <p:spPr>
            <a:xfrm>
              <a:off x="0" y="-95250"/>
              <a:ext cx="1320211"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1 Bold"/>
                  <a:ea typeface="Telegraf 1 Bold"/>
                  <a:cs typeface="Telegraf 1 Bold"/>
                  <a:sym typeface="Telegraf 1 Bold"/>
                </a:rPr>
                <a:t>TRAN DUY NAM</a:t>
              </a:r>
            </a:p>
          </p:txBody>
        </p:sp>
      </p:grpSp>
      <p:sp>
        <p:nvSpPr>
          <p:cNvPr name="Freeform 15" id="15"/>
          <p:cNvSpPr/>
          <p:nvPr/>
        </p:nvSpPr>
        <p:spPr>
          <a:xfrm flipH="false" flipV="false" rot="0">
            <a:off x="1472146" y="3411273"/>
            <a:ext cx="4011740" cy="5006331"/>
          </a:xfrm>
          <a:custGeom>
            <a:avLst/>
            <a:gdLst/>
            <a:ahLst/>
            <a:cxnLst/>
            <a:rect r="r" b="b" t="t" l="l"/>
            <a:pathLst>
              <a:path h="5006331" w="4011740">
                <a:moveTo>
                  <a:pt x="0" y="0"/>
                </a:moveTo>
                <a:lnTo>
                  <a:pt x="4011740" y="0"/>
                </a:lnTo>
                <a:lnTo>
                  <a:pt x="4011740" y="5006331"/>
                </a:lnTo>
                <a:lnTo>
                  <a:pt x="0" y="5006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7841945" y="1385099"/>
            <a:ext cx="5960240" cy="775539"/>
          </a:xfrm>
          <a:prstGeom prst="rect">
            <a:avLst/>
          </a:prstGeom>
        </p:spPr>
        <p:txBody>
          <a:bodyPr anchor="t" rtlCol="false" tIns="0" lIns="0" bIns="0" rIns="0">
            <a:spAutoFit/>
          </a:bodyPr>
          <a:lstStyle/>
          <a:p>
            <a:pPr algn="l">
              <a:lnSpc>
                <a:spcPts val="4819"/>
              </a:lnSpc>
            </a:pPr>
            <a:r>
              <a:rPr lang="en-US" sz="5355">
                <a:solidFill>
                  <a:srgbClr val="290606"/>
                </a:solidFill>
                <a:latin typeface="Cheddar"/>
                <a:ea typeface="Cheddar"/>
                <a:cs typeface="Cheddar"/>
                <a:sym typeface="Cheddar"/>
              </a:rPr>
              <a:t> MACHINE LEARNING</a:t>
            </a:r>
          </a:p>
        </p:txBody>
      </p:sp>
      <p:sp>
        <p:nvSpPr>
          <p:cNvPr name="TextBox 17" id="17"/>
          <p:cNvSpPr txBox="true"/>
          <p:nvPr/>
        </p:nvSpPr>
        <p:spPr>
          <a:xfrm rot="0">
            <a:off x="8039142" y="2048375"/>
            <a:ext cx="9483088" cy="894079"/>
          </a:xfrm>
          <a:prstGeom prst="rect">
            <a:avLst/>
          </a:prstGeom>
        </p:spPr>
        <p:txBody>
          <a:bodyPr anchor="t" rtlCol="false" tIns="0" lIns="0" bIns="0" rIns="0">
            <a:spAutoFit/>
          </a:bodyPr>
          <a:lstStyle/>
          <a:p>
            <a:pPr algn="l">
              <a:lnSpc>
                <a:spcPts val="6699"/>
              </a:lnSpc>
            </a:pPr>
            <a:r>
              <a:rPr lang="en-US" sz="6699">
                <a:solidFill>
                  <a:srgbClr val="F7562B"/>
                </a:solidFill>
                <a:latin typeface="Sriracha"/>
                <a:ea typeface="Sriracha"/>
                <a:cs typeface="Sriracha"/>
                <a:sym typeface="Sriracha"/>
              </a:rPr>
              <a:t>Heart Attack Prediction</a:t>
            </a:r>
          </a:p>
        </p:txBody>
      </p:sp>
      <p:sp>
        <p:nvSpPr>
          <p:cNvPr name="TextBox 18" id="18"/>
          <p:cNvSpPr txBox="true"/>
          <p:nvPr/>
        </p:nvSpPr>
        <p:spPr>
          <a:xfrm rot="0">
            <a:off x="2112685" y="1222018"/>
            <a:ext cx="3856045" cy="322581"/>
          </a:xfrm>
          <a:prstGeom prst="rect">
            <a:avLst/>
          </a:prstGeom>
        </p:spPr>
        <p:txBody>
          <a:bodyPr anchor="t" rtlCol="false" tIns="0" lIns="0" bIns="0" rIns="0">
            <a:spAutoFit/>
          </a:bodyPr>
          <a:lstStyle/>
          <a:p>
            <a:pPr algn="l">
              <a:lnSpc>
                <a:spcPts val="2200"/>
              </a:lnSpc>
            </a:pPr>
            <a:r>
              <a:rPr lang="en-US" sz="2200" spc="107">
                <a:solidFill>
                  <a:srgbClr val="290606"/>
                </a:solidFill>
                <a:latin typeface="Telegraf 1"/>
                <a:ea typeface="Telegraf 1"/>
                <a:cs typeface="Telegraf 1"/>
                <a:sym typeface="Telegraf 1"/>
              </a:rPr>
              <a:t>THYNK UNLIMITED</a:t>
            </a:r>
          </a:p>
        </p:txBody>
      </p:sp>
      <p:sp>
        <p:nvSpPr>
          <p:cNvPr name="TextBox 19" id="19"/>
          <p:cNvSpPr txBox="true"/>
          <p:nvPr/>
        </p:nvSpPr>
        <p:spPr>
          <a:xfrm rot="0">
            <a:off x="2112685" y="1616931"/>
            <a:ext cx="3856045" cy="219076"/>
          </a:xfrm>
          <a:prstGeom prst="rect">
            <a:avLst/>
          </a:prstGeom>
        </p:spPr>
        <p:txBody>
          <a:bodyPr anchor="t" rtlCol="false" tIns="0" lIns="0" bIns="0" rIns="0">
            <a:spAutoFit/>
          </a:bodyPr>
          <a:lstStyle/>
          <a:p>
            <a:pPr algn="l">
              <a:lnSpc>
                <a:spcPts val="1500"/>
              </a:lnSpc>
            </a:pPr>
            <a:r>
              <a:rPr lang="en-US" sz="1500" spc="73">
                <a:solidFill>
                  <a:srgbClr val="290606"/>
                </a:solidFill>
                <a:latin typeface="Telegraf 1"/>
                <a:ea typeface="Telegraf 1"/>
                <a:cs typeface="Telegraf 1"/>
                <a:sym typeface="Telegraf 1"/>
              </a:rPr>
              <a:t>WE LEARN FOR THE FUTURE</a:t>
            </a:r>
          </a:p>
        </p:txBody>
      </p:sp>
      <p:sp>
        <p:nvSpPr>
          <p:cNvPr name="TextBox 20" id="20" descr="https://www.kaggle.com/datasets/ankushpanday2/heart-attack-prediction-in-indonesia?fbclid=IwY2xjawJNB4VleHRuA2FlbQIxMAABHSydyxsBWV9QdJa3_snALB9nt2wEKE6qa370dQJCuhcfxhSYJNHhPV5tNg_aem_RSG6oU9Vafp5Tp0H2yKhGw"/>
          <p:cNvSpPr txBox="true"/>
          <p:nvPr/>
        </p:nvSpPr>
        <p:spPr>
          <a:xfrm rot="0">
            <a:off x="9485256" y="8552121"/>
            <a:ext cx="7705777" cy="514350"/>
          </a:xfrm>
          <a:prstGeom prst="rect">
            <a:avLst/>
          </a:prstGeom>
        </p:spPr>
        <p:txBody>
          <a:bodyPr anchor="t" rtlCol="false" tIns="0" lIns="0" bIns="0" rIns="0">
            <a:spAutoFit/>
          </a:bodyPr>
          <a:lstStyle/>
          <a:p>
            <a:pPr algn="ctr">
              <a:lnSpc>
                <a:spcPts val="4200"/>
              </a:lnSpc>
              <a:spcBef>
                <a:spcPct val="0"/>
              </a:spcBef>
            </a:pPr>
            <a:r>
              <a:rPr lang="en-US" b="true" sz="3000" i="true" u="sng">
                <a:solidFill>
                  <a:srgbClr val="0097B2"/>
                </a:solidFill>
                <a:latin typeface="Canva Sans Bold Italics"/>
                <a:ea typeface="Canva Sans Bold Italics"/>
                <a:cs typeface="Canva Sans Bold Italics"/>
                <a:sym typeface="Canva Sans Bold Italics"/>
              </a:rPr>
              <a:t>Data link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1528427" y="1628294"/>
            <a:ext cx="2899250" cy="1327551"/>
          </a:xfrm>
          <a:custGeom>
            <a:avLst/>
            <a:gdLst/>
            <a:ahLst/>
            <a:cxnLst/>
            <a:rect r="r" b="b" t="t" l="l"/>
            <a:pathLst>
              <a:path h="1327551" w="2899250">
                <a:moveTo>
                  <a:pt x="0" y="0"/>
                </a:moveTo>
                <a:lnTo>
                  <a:pt x="2899250" y="0"/>
                </a:lnTo>
                <a:lnTo>
                  <a:pt x="2899250" y="1327551"/>
                </a:lnTo>
                <a:lnTo>
                  <a:pt x="0" y="1327551"/>
                </a:lnTo>
                <a:lnTo>
                  <a:pt x="0" y="0"/>
                </a:lnTo>
                <a:close/>
              </a:path>
            </a:pathLst>
          </a:custGeom>
          <a:blipFill>
            <a:blip r:embed="rId2"/>
            <a:stretch>
              <a:fillRect l="0" t="0" r="0" b="0"/>
            </a:stretch>
          </a:blipFill>
        </p:spPr>
      </p:sp>
      <p:sp>
        <p:nvSpPr>
          <p:cNvPr name="Freeform 3" id="3"/>
          <p:cNvSpPr/>
          <p:nvPr/>
        </p:nvSpPr>
        <p:spPr>
          <a:xfrm flipH="false" flipV="false" rot="0">
            <a:off x="9575093" y="4186158"/>
            <a:ext cx="6805917" cy="1740594"/>
          </a:xfrm>
          <a:custGeom>
            <a:avLst/>
            <a:gdLst/>
            <a:ahLst/>
            <a:cxnLst/>
            <a:rect r="r" b="b" t="t" l="l"/>
            <a:pathLst>
              <a:path h="1740594" w="6805917">
                <a:moveTo>
                  <a:pt x="0" y="0"/>
                </a:moveTo>
                <a:lnTo>
                  <a:pt x="6805918" y="0"/>
                </a:lnTo>
                <a:lnTo>
                  <a:pt x="6805918" y="1740594"/>
                </a:lnTo>
                <a:lnTo>
                  <a:pt x="0" y="1740594"/>
                </a:lnTo>
                <a:lnTo>
                  <a:pt x="0" y="0"/>
                </a:lnTo>
                <a:close/>
              </a:path>
            </a:pathLst>
          </a:custGeom>
          <a:blipFill>
            <a:blip r:embed="rId3"/>
            <a:stretch>
              <a:fillRect l="0" t="0" r="0" b="0"/>
            </a:stretch>
          </a:blipFill>
        </p:spPr>
      </p:sp>
      <p:sp>
        <p:nvSpPr>
          <p:cNvPr name="Freeform 4" id="4"/>
          <p:cNvSpPr/>
          <p:nvPr/>
        </p:nvSpPr>
        <p:spPr>
          <a:xfrm flipH="false" flipV="false" rot="0">
            <a:off x="9759955" y="6890364"/>
            <a:ext cx="6621056" cy="2001219"/>
          </a:xfrm>
          <a:custGeom>
            <a:avLst/>
            <a:gdLst/>
            <a:ahLst/>
            <a:cxnLst/>
            <a:rect r="r" b="b" t="t" l="l"/>
            <a:pathLst>
              <a:path h="2001219" w="6621056">
                <a:moveTo>
                  <a:pt x="0" y="0"/>
                </a:moveTo>
                <a:lnTo>
                  <a:pt x="6621056" y="0"/>
                </a:lnTo>
                <a:lnTo>
                  <a:pt x="6621056" y="2001220"/>
                </a:lnTo>
                <a:lnTo>
                  <a:pt x="0" y="2001220"/>
                </a:lnTo>
                <a:lnTo>
                  <a:pt x="0" y="0"/>
                </a:lnTo>
                <a:close/>
              </a:path>
            </a:pathLst>
          </a:custGeom>
          <a:blipFill>
            <a:blip r:embed="rId4"/>
            <a:stretch>
              <a:fillRect l="0" t="0" r="0" b="0"/>
            </a:stretch>
          </a:blipFill>
        </p:spPr>
      </p:sp>
      <p:sp>
        <p:nvSpPr>
          <p:cNvPr name="TextBox 5" id="5"/>
          <p:cNvSpPr txBox="true"/>
          <p:nvPr/>
        </p:nvSpPr>
        <p:spPr>
          <a:xfrm rot="0">
            <a:off x="1028700" y="914400"/>
            <a:ext cx="9820909"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Các bước tính toán của phương pháp LDA:</a:t>
            </a:r>
          </a:p>
        </p:txBody>
      </p:sp>
      <p:sp>
        <p:nvSpPr>
          <p:cNvPr name="TextBox 6" id="6"/>
          <p:cNvSpPr txBox="true"/>
          <p:nvPr/>
        </p:nvSpPr>
        <p:spPr>
          <a:xfrm rot="0">
            <a:off x="1260888" y="3308270"/>
            <a:ext cx="13907988"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2. Tính ma trận phương sai nội lớp (Within-class scatter matrix)</a:t>
            </a:r>
          </a:p>
        </p:txBody>
      </p:sp>
      <p:sp>
        <p:nvSpPr>
          <p:cNvPr name="TextBox 7" id="7"/>
          <p:cNvSpPr txBox="true"/>
          <p:nvPr/>
        </p:nvSpPr>
        <p:spPr>
          <a:xfrm rot="0">
            <a:off x="-1590542" y="1647545"/>
            <a:ext cx="13907988"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1. Tính vector trung bình của từng lớp</a:t>
            </a:r>
          </a:p>
        </p:txBody>
      </p:sp>
      <p:sp>
        <p:nvSpPr>
          <p:cNvPr name="TextBox 8" id="8"/>
          <p:cNvSpPr txBox="true"/>
          <p:nvPr/>
        </p:nvSpPr>
        <p:spPr>
          <a:xfrm rot="0">
            <a:off x="1260888" y="6045814"/>
            <a:ext cx="15636677"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3. Tính ma trận phương sai giữa các lớp (Between-class scatter matrix)</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1971480" y="1028700"/>
            <a:ext cx="4903177" cy="1682747"/>
          </a:xfrm>
          <a:custGeom>
            <a:avLst/>
            <a:gdLst/>
            <a:ahLst/>
            <a:cxnLst/>
            <a:rect r="r" b="b" t="t" l="l"/>
            <a:pathLst>
              <a:path h="1682747" w="4903177">
                <a:moveTo>
                  <a:pt x="0" y="0"/>
                </a:moveTo>
                <a:lnTo>
                  <a:pt x="4903176" y="0"/>
                </a:lnTo>
                <a:lnTo>
                  <a:pt x="4903176" y="1682747"/>
                </a:lnTo>
                <a:lnTo>
                  <a:pt x="0" y="1682747"/>
                </a:lnTo>
                <a:lnTo>
                  <a:pt x="0" y="0"/>
                </a:lnTo>
                <a:close/>
              </a:path>
            </a:pathLst>
          </a:custGeom>
          <a:blipFill>
            <a:blip r:embed="rId2"/>
            <a:stretch>
              <a:fillRect l="0" t="0" r="0" b="0"/>
            </a:stretch>
          </a:blipFill>
        </p:spPr>
      </p:sp>
      <p:sp>
        <p:nvSpPr>
          <p:cNvPr name="Freeform 3" id="3"/>
          <p:cNvSpPr/>
          <p:nvPr/>
        </p:nvSpPr>
        <p:spPr>
          <a:xfrm flipH="false" flipV="false" rot="0">
            <a:off x="9144000" y="5372100"/>
            <a:ext cx="4507454" cy="1484162"/>
          </a:xfrm>
          <a:custGeom>
            <a:avLst/>
            <a:gdLst/>
            <a:ahLst/>
            <a:cxnLst/>
            <a:rect r="r" b="b" t="t" l="l"/>
            <a:pathLst>
              <a:path h="1484162" w="4507454">
                <a:moveTo>
                  <a:pt x="0" y="0"/>
                </a:moveTo>
                <a:lnTo>
                  <a:pt x="4507454" y="0"/>
                </a:lnTo>
                <a:lnTo>
                  <a:pt x="4507454" y="1484162"/>
                </a:lnTo>
                <a:lnTo>
                  <a:pt x="0" y="1484162"/>
                </a:lnTo>
                <a:lnTo>
                  <a:pt x="0" y="0"/>
                </a:lnTo>
                <a:close/>
              </a:path>
            </a:pathLst>
          </a:custGeom>
          <a:blipFill>
            <a:blip r:embed="rId3"/>
            <a:stretch>
              <a:fillRect l="0" t="0" r="0" b="0"/>
            </a:stretch>
          </a:blipFill>
        </p:spPr>
      </p:sp>
      <p:sp>
        <p:nvSpPr>
          <p:cNvPr name="TextBox 4" id="4"/>
          <p:cNvSpPr txBox="true"/>
          <p:nvPr/>
        </p:nvSpPr>
        <p:spPr>
          <a:xfrm rot="0">
            <a:off x="1028700" y="914400"/>
            <a:ext cx="10579994"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4. Giải bài toán giá trị riêng (eigenvalue problem)</a:t>
            </a:r>
          </a:p>
        </p:txBody>
      </p:sp>
      <p:sp>
        <p:nvSpPr>
          <p:cNvPr name="TextBox 5" id="5"/>
          <p:cNvSpPr txBox="true"/>
          <p:nvPr/>
        </p:nvSpPr>
        <p:spPr>
          <a:xfrm rot="0">
            <a:off x="1028700" y="3194199"/>
            <a:ext cx="13141226"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5. Chọn các vector riêng tương ứng với giá trị riêng lớn nhất</a:t>
            </a:r>
          </a:p>
        </p:txBody>
      </p:sp>
      <p:sp>
        <p:nvSpPr>
          <p:cNvPr name="TextBox 6" id="6"/>
          <p:cNvSpPr txBox="true"/>
          <p:nvPr/>
        </p:nvSpPr>
        <p:spPr>
          <a:xfrm rot="0">
            <a:off x="1028700" y="3960495"/>
            <a:ext cx="15372493" cy="1183005"/>
          </a:xfrm>
          <a:prstGeom prst="rect">
            <a:avLst/>
          </a:prstGeom>
        </p:spPr>
        <p:txBody>
          <a:bodyPr anchor="t" rtlCol="false" tIns="0" lIns="0" bIns="0" rIns="0">
            <a:spAutoFit/>
          </a:bodyPr>
          <a:lstStyle/>
          <a:p>
            <a:pPr algn="l">
              <a:lnSpc>
                <a:spcPts val="4620"/>
              </a:lnSpc>
              <a:spcBef>
                <a:spcPct val="0"/>
              </a:spcBef>
            </a:pPr>
            <a:r>
              <a:rPr lang="en-US" sz="3300">
                <a:solidFill>
                  <a:srgbClr val="000000"/>
                </a:solidFill>
                <a:latin typeface="Telegraf 1"/>
                <a:ea typeface="Telegraf 1"/>
                <a:cs typeface="Telegraf 1"/>
                <a:sym typeface="Telegraf 1"/>
              </a:rPr>
              <a:t>Chọn k-1 vector riêng lớn nhất (với k là số lớp) → đây là tập các trục mới (Linear Discriminants) để chiếu dữ liệu.</a:t>
            </a:r>
          </a:p>
        </p:txBody>
      </p:sp>
      <p:sp>
        <p:nvSpPr>
          <p:cNvPr name="TextBox 7" id="7"/>
          <p:cNvSpPr txBox="true"/>
          <p:nvPr/>
        </p:nvSpPr>
        <p:spPr>
          <a:xfrm rot="0">
            <a:off x="1028700" y="5257800"/>
            <a:ext cx="7639645"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6. Chiếu dữ liệu lên không gian mới</a:t>
            </a:r>
          </a:p>
        </p:txBody>
      </p:sp>
      <p:sp>
        <p:nvSpPr>
          <p:cNvPr name="TextBox 8" id="8"/>
          <p:cNvSpPr txBox="true"/>
          <p:nvPr/>
        </p:nvSpPr>
        <p:spPr>
          <a:xfrm rot="0">
            <a:off x="2288679" y="7581893"/>
            <a:ext cx="13710642" cy="530860"/>
          </a:xfrm>
          <a:prstGeom prst="rect">
            <a:avLst/>
          </a:prstGeom>
        </p:spPr>
        <p:txBody>
          <a:bodyPr anchor="t" rtlCol="false" tIns="0" lIns="0" bIns="0" rIns="0">
            <a:spAutoFit/>
          </a:bodyPr>
          <a:lstStyle/>
          <a:p>
            <a:pPr algn="ctr">
              <a:lnSpc>
                <a:spcPts val="4340"/>
              </a:lnSpc>
              <a:spcBef>
                <a:spcPct val="0"/>
              </a:spcBef>
            </a:pPr>
            <a:r>
              <a:rPr lang="en-US" b="true" sz="3100" i="true">
                <a:solidFill>
                  <a:srgbClr val="0097B2"/>
                </a:solidFill>
                <a:latin typeface="Cabin Bold Italics"/>
                <a:ea typeface="Cabin Bold Italics"/>
                <a:cs typeface="Cabin Bold Italics"/>
                <a:sym typeface="Cabin Bold Italics"/>
              </a:rPr>
              <a:t>Dữ liệu sau khi chiếu sẽ có số chiều mới là k-1, và các lớp sẽ được phân tách rõ hơn.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511846" y="1587209"/>
            <a:ext cx="15747454" cy="4978400"/>
          </a:xfrm>
          <a:prstGeom prst="rect">
            <a:avLst/>
          </a:prstGeom>
        </p:spPr>
        <p:txBody>
          <a:bodyPr anchor="t" rtlCol="false" tIns="0" lIns="0" bIns="0" rIns="0">
            <a:spAutoFit/>
          </a:bodyPr>
          <a:lstStyle/>
          <a:p>
            <a:pPr algn="l">
              <a:lnSpc>
                <a:spcPts val="4900"/>
              </a:lnSpc>
            </a:pPr>
            <a:r>
              <a:rPr lang="en-US" sz="3500" b="true">
                <a:solidFill>
                  <a:srgbClr val="000000"/>
                </a:solidFill>
                <a:latin typeface="Telegraf 2 Bold"/>
                <a:ea typeface="Telegraf 2 Bold"/>
                <a:cs typeface="Telegraf 2 Bold"/>
                <a:sym typeface="Telegraf 2 Bold"/>
              </a:rPr>
              <a:t>LDA phù hợp sử dụng cho các bộ dữ liệu:</a:t>
            </a:r>
          </a:p>
          <a:p>
            <a:pPr algn="l">
              <a:lnSpc>
                <a:spcPts val="4900"/>
              </a:lnSpc>
            </a:pPr>
          </a:p>
          <a:p>
            <a:pPr algn="l" marL="755651" indent="-377825" lvl="1">
              <a:lnSpc>
                <a:spcPts val="4900"/>
              </a:lnSpc>
              <a:buFont typeface="Arial"/>
              <a:buChar char="•"/>
            </a:pPr>
            <a:r>
              <a:rPr lang="en-US" b="true" sz="3500">
                <a:solidFill>
                  <a:srgbClr val="02B676"/>
                </a:solidFill>
                <a:latin typeface="Telegraf 2 Bold"/>
                <a:ea typeface="Telegraf 2 Bold"/>
                <a:cs typeface="Telegraf 2 Bold"/>
                <a:sym typeface="Telegraf 2 Bold"/>
              </a:rPr>
              <a:t>Có nhãn</a:t>
            </a:r>
          </a:p>
          <a:p>
            <a:pPr algn="l" marL="755651" indent="-377825" lvl="1">
              <a:lnSpc>
                <a:spcPts val="4900"/>
              </a:lnSpc>
              <a:buFont typeface="Arial"/>
              <a:buChar char="•"/>
            </a:pPr>
            <a:r>
              <a:rPr lang="en-US" b="true" sz="3500">
                <a:solidFill>
                  <a:srgbClr val="02B676"/>
                </a:solidFill>
                <a:latin typeface="Telegraf 2 Bold"/>
                <a:ea typeface="Telegraf 2 Bold"/>
                <a:cs typeface="Telegraf 2 Bold"/>
                <a:sym typeface="Telegraf 2 Bold"/>
              </a:rPr>
              <a:t>Số chiều đầu vào lớn hơn mẫu</a:t>
            </a:r>
          </a:p>
          <a:p>
            <a:pPr algn="l" marL="755651" indent="-377825" lvl="1">
              <a:lnSpc>
                <a:spcPts val="4900"/>
              </a:lnSpc>
              <a:buFont typeface="Arial"/>
              <a:buChar char="•"/>
            </a:pPr>
            <a:r>
              <a:rPr lang="en-US" b="true" sz="3500">
                <a:solidFill>
                  <a:srgbClr val="02B676"/>
                </a:solidFill>
                <a:latin typeface="Telegraf 2 Bold"/>
                <a:ea typeface="Telegraf 2 Bold"/>
                <a:cs typeface="Telegraf 2 Bold"/>
                <a:sym typeface="Telegraf 2 Bold"/>
              </a:rPr>
              <a:t>Tuân theo phân phối chuẩn (hoặc gần đúng)</a:t>
            </a:r>
          </a:p>
          <a:p>
            <a:pPr algn="l" marL="755651" indent="-377825" lvl="1">
              <a:lnSpc>
                <a:spcPts val="4900"/>
              </a:lnSpc>
              <a:buFont typeface="Arial"/>
              <a:buChar char="•"/>
            </a:pPr>
            <a:r>
              <a:rPr lang="en-US" b="true" sz="3500">
                <a:solidFill>
                  <a:srgbClr val="02B676"/>
                </a:solidFill>
                <a:latin typeface="Telegraf 2 Bold"/>
                <a:ea typeface="Telegraf 2 Bold"/>
                <a:cs typeface="Telegraf 2 Bold"/>
                <a:sym typeface="Telegraf 2 Bold"/>
              </a:rPr>
              <a:t>Sử dụng cho bài toán phân loại</a:t>
            </a:r>
          </a:p>
          <a:p>
            <a:pPr algn="l">
              <a:lnSpc>
                <a:spcPts val="4900"/>
              </a:lnSpc>
            </a:pPr>
          </a:p>
          <a:p>
            <a:pPr algn="l">
              <a:lnSpc>
                <a:spcPts val="4900"/>
              </a:lnSpc>
            </a:pPr>
            <a:r>
              <a:rPr lang="en-US" b="true" sz="3500">
                <a:solidFill>
                  <a:srgbClr val="000000"/>
                </a:solidFill>
                <a:latin typeface="Telegraf 2 Bold"/>
                <a:ea typeface="Telegraf 2 Bold"/>
                <a:cs typeface="Telegraf 2 Bold"/>
                <a:sym typeface="Telegraf 2 Bold"/>
              </a:rPr>
              <a:t>LDA chỉ có thể giữ lại số chiều tối đa bằng số nhãn - 1.</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483267" y="3286125"/>
            <a:ext cx="10340544" cy="3667125"/>
          </a:xfrm>
          <a:prstGeom prst="rect">
            <a:avLst/>
          </a:prstGeom>
        </p:spPr>
        <p:txBody>
          <a:bodyPr anchor="t" rtlCol="false" tIns="0" lIns="0" bIns="0" rIns="0">
            <a:spAutoFit/>
          </a:bodyPr>
          <a:lstStyle/>
          <a:p>
            <a:pPr algn="l">
              <a:lnSpc>
                <a:spcPts val="4200"/>
              </a:lnSpc>
            </a:pPr>
            <a:r>
              <a:rPr lang="en-US" sz="3500" spc="171" b="true">
                <a:solidFill>
                  <a:srgbClr val="290606"/>
                </a:solidFill>
                <a:latin typeface="Telegraf 1 Bold"/>
                <a:ea typeface="Telegraf 1 Bold"/>
                <a:cs typeface="Telegraf 1 Bold"/>
                <a:sym typeface="Telegraf 1 Bold"/>
              </a:rPr>
              <a:t>Để dự đoán bệnh nhân nhồi máu cơ tim thông qua bài toán phân loại, chúng em sử dụng 3 mô hình:</a:t>
            </a:r>
          </a:p>
          <a:p>
            <a:pPr algn="l">
              <a:lnSpc>
                <a:spcPts val="4200"/>
              </a:lnSpc>
            </a:pPr>
          </a:p>
          <a:p>
            <a:pPr algn="l" marL="712472" indent="-356236" lvl="1">
              <a:lnSpc>
                <a:spcPts val="3960"/>
              </a:lnSpc>
              <a:buFont typeface="Arial"/>
              <a:buChar char="•"/>
            </a:pPr>
            <a:r>
              <a:rPr lang="en-US" b="true" sz="3300" spc="161">
                <a:solidFill>
                  <a:srgbClr val="02B676"/>
                </a:solidFill>
                <a:latin typeface="Telegraf 1 Bold"/>
                <a:ea typeface="Telegraf 1 Bold"/>
                <a:cs typeface="Telegraf 1 Bold"/>
                <a:sym typeface="Telegraf 1 Bold"/>
              </a:rPr>
              <a:t>KNN - K láng giềng gần nhất</a:t>
            </a:r>
          </a:p>
          <a:p>
            <a:pPr algn="l" marL="712472" indent="-356236" lvl="1">
              <a:lnSpc>
                <a:spcPts val="3960"/>
              </a:lnSpc>
              <a:buFont typeface="Arial"/>
              <a:buChar char="•"/>
            </a:pPr>
            <a:r>
              <a:rPr lang="en-US" b="true" sz="3300" spc="161">
                <a:solidFill>
                  <a:srgbClr val="02B676"/>
                </a:solidFill>
                <a:latin typeface="Telegraf 1 Bold"/>
                <a:ea typeface="Telegraf 1 Bold"/>
                <a:cs typeface="Telegraf 1 Bold"/>
                <a:sym typeface="Telegraf 1 Bold"/>
              </a:rPr>
              <a:t>Logistic Regression</a:t>
            </a:r>
          </a:p>
          <a:p>
            <a:pPr algn="l" marL="712472" indent="-356236" lvl="1">
              <a:lnSpc>
                <a:spcPts val="3960"/>
              </a:lnSpc>
              <a:buFont typeface="Arial"/>
              <a:buChar char="•"/>
            </a:pPr>
            <a:r>
              <a:rPr lang="en-US" b="true" sz="3300" spc="161">
                <a:solidFill>
                  <a:srgbClr val="02B676"/>
                </a:solidFill>
                <a:latin typeface="Telegraf 1 Bold"/>
                <a:ea typeface="Telegraf 1 Bold"/>
                <a:cs typeface="Telegraf 1 Bold"/>
                <a:sym typeface="Telegraf 1 Bold"/>
              </a:rPr>
              <a:t>SVM - Linear SVC</a:t>
            </a:r>
          </a:p>
        </p:txBody>
      </p:sp>
      <p:sp>
        <p:nvSpPr>
          <p:cNvPr name="TextBox 3" id="3"/>
          <p:cNvSpPr txBox="true"/>
          <p:nvPr/>
        </p:nvSpPr>
        <p:spPr>
          <a:xfrm rot="0">
            <a:off x="7483267" y="1162050"/>
            <a:ext cx="10340544" cy="930275"/>
          </a:xfrm>
          <a:prstGeom prst="rect">
            <a:avLst/>
          </a:prstGeom>
        </p:spPr>
        <p:txBody>
          <a:bodyPr anchor="t" rtlCol="false" tIns="0" lIns="0" bIns="0" rIns="0">
            <a:spAutoFit/>
          </a:bodyPr>
          <a:lstStyle/>
          <a:p>
            <a:pPr algn="l">
              <a:lnSpc>
                <a:spcPts val="6999"/>
              </a:lnSpc>
            </a:pPr>
            <a:r>
              <a:rPr lang="en-US" sz="6999" spc="342">
                <a:solidFill>
                  <a:srgbClr val="290606"/>
                </a:solidFill>
                <a:latin typeface="Baloo"/>
                <a:ea typeface="Baloo"/>
                <a:cs typeface="Baloo"/>
                <a:sym typeface="Baloo"/>
              </a:rPr>
              <a:t>III. PHÂN LOẠI</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410898" y="3396718"/>
            <a:ext cx="9387484" cy="1304790"/>
            <a:chOff x="0" y="0"/>
            <a:chExt cx="2472424" cy="343648"/>
          </a:xfrm>
        </p:grpSpPr>
        <p:sp>
          <p:nvSpPr>
            <p:cNvPr name="Freeform 3" id="3"/>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4" id="4"/>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1 Bold"/>
                  <a:ea typeface="Telegraf 1 Bold"/>
                  <a:cs typeface="Telegraf 1 Bold"/>
                  <a:sym typeface="Telegraf 1 Bold"/>
                </a:rPr>
                <a:t>1. Cơ sở lý thuyết</a:t>
              </a:r>
            </a:p>
          </p:txBody>
        </p:sp>
      </p:grpSp>
      <p:grpSp>
        <p:nvGrpSpPr>
          <p:cNvPr name="Group 5" id="5"/>
          <p:cNvGrpSpPr/>
          <p:nvPr/>
        </p:nvGrpSpPr>
        <p:grpSpPr>
          <a:xfrm rot="0">
            <a:off x="1410898" y="5198731"/>
            <a:ext cx="9387484" cy="1304790"/>
            <a:chOff x="0" y="0"/>
            <a:chExt cx="2472424" cy="343648"/>
          </a:xfrm>
        </p:grpSpPr>
        <p:sp>
          <p:nvSpPr>
            <p:cNvPr name="Freeform 6" id="6"/>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7" id="7"/>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1 Bold"/>
                  <a:ea typeface="Telegraf 1 Bold"/>
                  <a:cs typeface="Telegraf 1 Bold"/>
                  <a:sym typeface="Telegraf 1 Bold"/>
                </a:rPr>
                <a:t>2. Huấn luyện mô hình</a:t>
              </a:r>
            </a:p>
          </p:txBody>
        </p:sp>
      </p:grpSp>
      <p:grpSp>
        <p:nvGrpSpPr>
          <p:cNvPr name="Group 8" id="8"/>
          <p:cNvGrpSpPr/>
          <p:nvPr/>
        </p:nvGrpSpPr>
        <p:grpSpPr>
          <a:xfrm rot="0">
            <a:off x="1410898" y="7000744"/>
            <a:ext cx="9387484" cy="1304790"/>
            <a:chOff x="0" y="0"/>
            <a:chExt cx="2472424" cy="343648"/>
          </a:xfrm>
        </p:grpSpPr>
        <p:sp>
          <p:nvSpPr>
            <p:cNvPr name="Freeform 9" id="9"/>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10" id="10"/>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1 Bold"/>
                  <a:ea typeface="Telegraf 1 Bold"/>
                  <a:cs typeface="Telegraf 1 Bold"/>
                  <a:sym typeface="Telegraf 1 Bold"/>
                </a:rPr>
                <a:t>3. Đánh giá</a:t>
              </a:r>
            </a:p>
          </p:txBody>
        </p:sp>
      </p:grpSp>
      <p:sp>
        <p:nvSpPr>
          <p:cNvPr name="TextBox 11" id="11"/>
          <p:cNvSpPr txBox="true"/>
          <p:nvPr/>
        </p:nvSpPr>
        <p:spPr>
          <a:xfrm rot="0">
            <a:off x="1028700" y="1019175"/>
            <a:ext cx="1350301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III.1. KNN - K NEARESTS NEIGHBORS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1. CƠ SỞ LÝ THUYẾT</a:t>
            </a:r>
          </a:p>
        </p:txBody>
      </p:sp>
      <p:sp>
        <p:nvSpPr>
          <p:cNvPr name="TextBox 3" id="3"/>
          <p:cNvSpPr txBox="true"/>
          <p:nvPr/>
        </p:nvSpPr>
        <p:spPr>
          <a:xfrm rot="0">
            <a:off x="7042309" y="2576082"/>
            <a:ext cx="9792867" cy="6477000"/>
          </a:xfrm>
          <a:prstGeom prst="rect">
            <a:avLst/>
          </a:prstGeom>
        </p:spPr>
        <p:txBody>
          <a:bodyPr anchor="t" rtlCol="false" tIns="0" lIns="0" bIns="0" rIns="0">
            <a:spAutoFit/>
          </a:bodyPr>
          <a:lstStyle/>
          <a:p>
            <a:pPr algn="l">
              <a:lnSpc>
                <a:spcPts val="3962"/>
              </a:lnSpc>
            </a:pPr>
            <a:r>
              <a:rPr lang="en-US" sz="3301" spc="161" b="true">
                <a:solidFill>
                  <a:srgbClr val="02B676"/>
                </a:solidFill>
                <a:latin typeface="Telegraf 1 Bold"/>
                <a:ea typeface="Telegraf 1 Bold"/>
                <a:cs typeface="Telegraf 1 Bold"/>
                <a:sym typeface="Telegraf 1 Bold"/>
              </a:rPr>
              <a:t>KNN - K nearest neighbors (K láng giềng gần nhất)</a:t>
            </a:r>
            <a:r>
              <a:rPr lang="en-US" sz="3301" spc="161">
                <a:solidFill>
                  <a:srgbClr val="290606"/>
                </a:solidFill>
                <a:latin typeface="Telegraf 1"/>
                <a:ea typeface="Telegraf 1"/>
                <a:cs typeface="Telegraf 1"/>
                <a:sym typeface="Telegraf 1"/>
              </a:rPr>
              <a:t> là một thuật toán phân loại hoặc hồi quy dựa trên khoảng cách đến các điểm lân cận gần nhất trong tập huấn luyện.</a:t>
            </a:r>
          </a:p>
          <a:p>
            <a:pPr algn="l">
              <a:lnSpc>
                <a:spcPts val="3962"/>
              </a:lnSpc>
            </a:pPr>
          </a:p>
          <a:p>
            <a:pPr algn="l">
              <a:lnSpc>
                <a:spcPts val="3962"/>
              </a:lnSpc>
            </a:pPr>
            <a:r>
              <a:rPr lang="en-US" sz="3301" spc="161">
                <a:solidFill>
                  <a:srgbClr val="290606"/>
                </a:solidFill>
                <a:latin typeface="Telegraf 1"/>
                <a:ea typeface="Telegraf 1"/>
                <a:cs typeface="Telegraf 1"/>
                <a:sym typeface="Telegraf 1"/>
              </a:rPr>
              <a:t>KNN là một phương pháp đơn giản dễ triển khai, hoạt động tốt với những dữ liệu phân tách rõ ràng. </a:t>
            </a:r>
          </a:p>
          <a:p>
            <a:pPr algn="l">
              <a:lnSpc>
                <a:spcPts val="3962"/>
              </a:lnSpc>
            </a:pPr>
          </a:p>
          <a:p>
            <a:pPr algn="l">
              <a:lnSpc>
                <a:spcPts val="3962"/>
              </a:lnSpc>
            </a:pPr>
            <a:r>
              <a:rPr lang="en-US" sz="3301" spc="161">
                <a:solidFill>
                  <a:srgbClr val="290606"/>
                </a:solidFill>
                <a:latin typeface="Telegraf 1"/>
                <a:ea typeface="Telegraf 1"/>
                <a:cs typeface="Telegraf 1"/>
                <a:sym typeface="Telegraf 1"/>
              </a:rPr>
              <a:t>Đối với các </a:t>
            </a:r>
            <a:r>
              <a:rPr lang="en-US" sz="3301" spc="161">
                <a:solidFill>
                  <a:srgbClr val="F7562B"/>
                </a:solidFill>
                <a:latin typeface="Telegraf 1"/>
                <a:ea typeface="Telegraf 1"/>
                <a:cs typeface="Telegraf 1"/>
                <a:sym typeface="Telegraf 1"/>
              </a:rPr>
              <a:t>dữ liệu lớn</a:t>
            </a:r>
            <a:r>
              <a:rPr lang="en-US" sz="3301" spc="161">
                <a:solidFill>
                  <a:srgbClr val="290606"/>
                </a:solidFill>
                <a:latin typeface="Telegraf 1"/>
                <a:ea typeface="Telegraf 1"/>
                <a:cs typeface="Telegraf 1"/>
                <a:sym typeface="Telegraf 1"/>
              </a:rPr>
              <a:t>, KNN trở nên kém hiệu quả vì cần thực hiện tính trung bình với tất cả các điểm.</a:t>
            </a:r>
          </a:p>
          <a:p>
            <a:pPr algn="l">
              <a:lnSpc>
                <a:spcPts val="396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3132105" y="1965021"/>
            <a:ext cx="12023790" cy="6763382"/>
          </a:xfrm>
          <a:custGeom>
            <a:avLst/>
            <a:gdLst/>
            <a:ahLst/>
            <a:cxnLst/>
            <a:rect r="r" b="b" t="t" l="l"/>
            <a:pathLst>
              <a:path h="6763382" w="12023790">
                <a:moveTo>
                  <a:pt x="0" y="0"/>
                </a:moveTo>
                <a:lnTo>
                  <a:pt x="12023790" y="0"/>
                </a:lnTo>
                <a:lnTo>
                  <a:pt x="12023790" y="6763382"/>
                </a:lnTo>
                <a:lnTo>
                  <a:pt x="0" y="6763382"/>
                </a:lnTo>
                <a:lnTo>
                  <a:pt x="0" y="0"/>
                </a:lnTo>
                <a:close/>
              </a:path>
            </a:pathLst>
          </a:custGeom>
          <a:blipFill>
            <a:blip r:embed="rId2"/>
            <a:stretch>
              <a:fillRect l="0" t="0" r="0" b="0"/>
            </a:stretch>
          </a:blipFill>
        </p:spPr>
      </p:sp>
      <p:sp>
        <p:nvSpPr>
          <p:cNvPr name="TextBox 3" id="3"/>
          <p:cNvSpPr txBox="true"/>
          <p:nvPr/>
        </p:nvSpPr>
        <p:spPr>
          <a:xfrm rot="0">
            <a:off x="2659199" y="923925"/>
            <a:ext cx="12969602" cy="1289685"/>
          </a:xfrm>
          <a:prstGeom prst="rect">
            <a:avLst/>
          </a:prstGeom>
        </p:spPr>
        <p:txBody>
          <a:bodyPr anchor="t" rtlCol="false" tIns="0" lIns="0" bIns="0" rIns="0">
            <a:spAutoFit/>
          </a:bodyPr>
          <a:lstStyle/>
          <a:p>
            <a:pPr algn="l">
              <a:lnSpc>
                <a:spcPts val="5040"/>
              </a:lnSpc>
              <a:spcBef>
                <a:spcPct val="0"/>
              </a:spcBef>
            </a:pPr>
            <a:r>
              <a:rPr lang="en-US" b="true" sz="3600">
                <a:solidFill>
                  <a:srgbClr val="02B676"/>
                </a:solidFill>
                <a:latin typeface="Telegraf 1 Bold"/>
                <a:ea typeface="Telegraf 1 Bold"/>
                <a:cs typeface="Telegraf 1 Bold"/>
                <a:sym typeface="Telegraf 1 Bold"/>
              </a:rPr>
              <a:t>Các bước của phương pháp KNN để phân loại đầu vào x:</a:t>
            </a:r>
          </a:p>
          <a:p>
            <a:pPr algn="l">
              <a:lnSpc>
                <a:spcPts val="5040"/>
              </a:lnSpc>
              <a:spcBef>
                <a:spcPct val="0"/>
              </a:spcBef>
            </a:pPr>
          </a:p>
        </p:txBody>
      </p:sp>
      <p:sp>
        <p:nvSpPr>
          <p:cNvPr name="TextBox 4" id="4"/>
          <p:cNvSpPr txBox="true"/>
          <p:nvPr/>
        </p:nvSpPr>
        <p:spPr>
          <a:xfrm rot="0">
            <a:off x="6712081" y="8916988"/>
            <a:ext cx="8443814" cy="606425"/>
          </a:xfrm>
          <a:prstGeom prst="rect">
            <a:avLst/>
          </a:prstGeom>
        </p:spPr>
        <p:txBody>
          <a:bodyPr anchor="t" rtlCol="false" tIns="0" lIns="0" bIns="0" rIns="0">
            <a:spAutoFit/>
          </a:bodyPr>
          <a:lstStyle/>
          <a:p>
            <a:pPr algn="ctr">
              <a:lnSpc>
                <a:spcPts val="4900"/>
              </a:lnSpc>
              <a:spcBef>
                <a:spcPct val="0"/>
              </a:spcBef>
            </a:pPr>
            <a:r>
              <a:rPr lang="en-US" sz="3500" i="true">
                <a:solidFill>
                  <a:srgbClr val="000000"/>
                </a:solidFill>
                <a:latin typeface="Cabin Italics"/>
                <a:ea typeface="Cabin Italics"/>
                <a:cs typeface="Cabin Italics"/>
                <a:sym typeface="Cabin Italics"/>
              </a:rPr>
              <a:t>Nếu là hồi quy → trung bình giá trị thay vì đa số.</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2117163" y="2348204"/>
            <a:ext cx="12980933" cy="4829155"/>
          </a:xfrm>
          <a:custGeom>
            <a:avLst/>
            <a:gdLst/>
            <a:ahLst/>
            <a:cxnLst/>
            <a:rect r="r" b="b" t="t" l="l"/>
            <a:pathLst>
              <a:path h="4829155" w="12980933">
                <a:moveTo>
                  <a:pt x="0" y="0"/>
                </a:moveTo>
                <a:lnTo>
                  <a:pt x="12980933" y="0"/>
                </a:lnTo>
                <a:lnTo>
                  <a:pt x="12980933" y="4829155"/>
                </a:lnTo>
                <a:lnTo>
                  <a:pt x="0" y="4829155"/>
                </a:lnTo>
                <a:lnTo>
                  <a:pt x="0" y="0"/>
                </a:lnTo>
                <a:close/>
              </a:path>
            </a:pathLst>
          </a:custGeom>
          <a:blipFill>
            <a:blip r:embed="rId2"/>
            <a:stretch>
              <a:fillRect l="0" t="0" r="0" b="0"/>
            </a:stretch>
          </a:blipFill>
        </p:spPr>
      </p:sp>
      <p:sp>
        <p:nvSpPr>
          <p:cNvPr name="TextBox 3" id="3"/>
          <p:cNvSpPr txBox="true"/>
          <p:nvPr/>
        </p:nvSpPr>
        <p:spPr>
          <a:xfrm rot="0">
            <a:off x="1028700" y="893619"/>
            <a:ext cx="12054923" cy="1788135"/>
          </a:xfrm>
          <a:prstGeom prst="rect">
            <a:avLst/>
          </a:prstGeom>
        </p:spPr>
        <p:txBody>
          <a:bodyPr anchor="t" rtlCol="false" tIns="0" lIns="0" bIns="0" rIns="0">
            <a:spAutoFit/>
          </a:bodyPr>
          <a:lstStyle/>
          <a:p>
            <a:pPr algn="l">
              <a:lnSpc>
                <a:spcPts val="6649"/>
              </a:lnSpc>
            </a:pPr>
            <a:r>
              <a:rPr lang="en-US" b="true" sz="6649" spc="325">
                <a:solidFill>
                  <a:srgbClr val="290606"/>
                </a:solidFill>
                <a:latin typeface="Telegraf 2 Bold"/>
                <a:ea typeface="Telegraf 2 Bold"/>
                <a:cs typeface="Telegraf 2 Bold"/>
                <a:sym typeface="Telegraf 2 Bold"/>
              </a:rPr>
              <a:t>2. HUẤN LUYỆN MÔ HÌNH</a:t>
            </a:r>
          </a:p>
          <a:p>
            <a:pPr algn="l">
              <a:lnSpc>
                <a:spcPts val="6649"/>
              </a:lnSpc>
            </a:pPr>
          </a:p>
        </p:txBody>
      </p:sp>
      <p:sp>
        <p:nvSpPr>
          <p:cNvPr name="TextBox 4" id="4"/>
          <p:cNvSpPr txBox="true"/>
          <p:nvPr/>
        </p:nvSpPr>
        <p:spPr>
          <a:xfrm rot="0">
            <a:off x="6922372" y="7589541"/>
            <a:ext cx="8175724" cy="606425"/>
          </a:xfrm>
          <a:prstGeom prst="rect">
            <a:avLst/>
          </a:prstGeom>
        </p:spPr>
        <p:txBody>
          <a:bodyPr anchor="t" rtlCol="false" tIns="0" lIns="0" bIns="0" rIns="0">
            <a:spAutoFit/>
          </a:bodyPr>
          <a:lstStyle/>
          <a:p>
            <a:pPr algn="ctr">
              <a:lnSpc>
                <a:spcPts val="4900"/>
              </a:lnSpc>
              <a:spcBef>
                <a:spcPct val="0"/>
              </a:spcBef>
            </a:pPr>
            <a:r>
              <a:rPr lang="en-US" sz="3500" i="true">
                <a:solidFill>
                  <a:srgbClr val="02B676"/>
                </a:solidFill>
                <a:latin typeface="Cabin Italics"/>
                <a:ea typeface="Cabin Italics"/>
                <a:cs typeface="Cabin Italics"/>
                <a:sym typeface="Cabin Italics"/>
              </a:rPr>
              <a:t>Để rút gọn code, có thể gọi và s</a:t>
            </a:r>
            <a:r>
              <a:rPr lang="en-US" sz="3500" i="true">
                <a:solidFill>
                  <a:srgbClr val="02B676"/>
                </a:solidFill>
                <a:latin typeface="Cabin Italics"/>
                <a:ea typeface="Cabin Italics"/>
                <a:cs typeface="Cabin Italics"/>
                <a:sym typeface="Cabin Italics"/>
              </a:rPr>
              <a:t>ử dụng thư viện: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405906"/>
            <a:ext cx="8115300" cy="2673275"/>
          </a:xfrm>
          <a:custGeom>
            <a:avLst/>
            <a:gdLst/>
            <a:ahLst/>
            <a:cxnLst/>
            <a:rect r="r" b="b" t="t" l="l"/>
            <a:pathLst>
              <a:path h="2673275" w="8115300">
                <a:moveTo>
                  <a:pt x="0" y="0"/>
                </a:moveTo>
                <a:lnTo>
                  <a:pt x="8115300" y="0"/>
                </a:lnTo>
                <a:lnTo>
                  <a:pt x="8115300" y="2673275"/>
                </a:lnTo>
                <a:lnTo>
                  <a:pt x="0" y="2673275"/>
                </a:lnTo>
                <a:lnTo>
                  <a:pt x="0" y="0"/>
                </a:lnTo>
                <a:close/>
              </a:path>
            </a:pathLst>
          </a:custGeom>
          <a:blipFill>
            <a:blip r:embed="rId2"/>
            <a:stretch>
              <a:fillRect l="0" t="0" r="0" b="0"/>
            </a:stretch>
          </a:blipFill>
        </p:spPr>
      </p:sp>
      <p:sp>
        <p:nvSpPr>
          <p:cNvPr name="Freeform 3" id="3"/>
          <p:cNvSpPr/>
          <p:nvPr/>
        </p:nvSpPr>
        <p:spPr>
          <a:xfrm flipH="false" flipV="false" rot="0">
            <a:off x="1028700" y="4651017"/>
            <a:ext cx="8115300" cy="4097711"/>
          </a:xfrm>
          <a:custGeom>
            <a:avLst/>
            <a:gdLst/>
            <a:ahLst/>
            <a:cxnLst/>
            <a:rect r="r" b="b" t="t" l="l"/>
            <a:pathLst>
              <a:path h="4097711" w="8115300">
                <a:moveTo>
                  <a:pt x="0" y="0"/>
                </a:moveTo>
                <a:lnTo>
                  <a:pt x="8115300" y="0"/>
                </a:lnTo>
                <a:lnTo>
                  <a:pt x="8115300" y="4097711"/>
                </a:lnTo>
                <a:lnTo>
                  <a:pt x="0" y="4097711"/>
                </a:lnTo>
                <a:lnTo>
                  <a:pt x="0" y="0"/>
                </a:lnTo>
                <a:close/>
              </a:path>
            </a:pathLst>
          </a:custGeom>
          <a:blipFill>
            <a:blip r:embed="rId3"/>
            <a:stretch>
              <a:fillRect l="0" t="0" r="0" b="0"/>
            </a:stretch>
          </a:blipFill>
        </p:spPr>
      </p:sp>
      <p:sp>
        <p:nvSpPr>
          <p:cNvPr name="Freeform 4" id="4"/>
          <p:cNvSpPr/>
          <p:nvPr/>
        </p:nvSpPr>
        <p:spPr>
          <a:xfrm flipH="false" flipV="false" rot="0">
            <a:off x="9991905" y="2742543"/>
            <a:ext cx="7787598" cy="6006185"/>
          </a:xfrm>
          <a:custGeom>
            <a:avLst/>
            <a:gdLst/>
            <a:ahLst/>
            <a:cxnLst/>
            <a:rect r="r" b="b" t="t" l="l"/>
            <a:pathLst>
              <a:path h="6006185" w="7787598">
                <a:moveTo>
                  <a:pt x="0" y="0"/>
                </a:moveTo>
                <a:lnTo>
                  <a:pt x="7787598" y="0"/>
                </a:lnTo>
                <a:lnTo>
                  <a:pt x="7787598" y="6006185"/>
                </a:lnTo>
                <a:lnTo>
                  <a:pt x="0" y="6006185"/>
                </a:lnTo>
                <a:lnTo>
                  <a:pt x="0" y="0"/>
                </a:lnTo>
                <a:close/>
              </a:path>
            </a:pathLst>
          </a:custGeom>
          <a:blipFill>
            <a:blip r:embed="rId4"/>
            <a:stretch>
              <a:fillRect l="0" t="0" r="0" b="0"/>
            </a:stretch>
          </a:blipFill>
        </p:spPr>
      </p:sp>
      <p:sp>
        <p:nvSpPr>
          <p:cNvPr name="TextBox 5" id="5"/>
          <p:cNvSpPr txBox="true"/>
          <p:nvPr/>
        </p:nvSpPr>
        <p:spPr>
          <a:xfrm rot="0">
            <a:off x="612199" y="339725"/>
            <a:ext cx="17063602" cy="1263650"/>
          </a:xfrm>
          <a:prstGeom prst="rect">
            <a:avLst/>
          </a:prstGeom>
        </p:spPr>
        <p:txBody>
          <a:bodyPr anchor="t" rtlCol="false" tIns="0" lIns="0" bIns="0" rIns="0">
            <a:spAutoFit/>
          </a:bodyPr>
          <a:lstStyle/>
          <a:p>
            <a:pPr algn="ctr">
              <a:lnSpc>
                <a:spcPts val="4900"/>
              </a:lnSpc>
              <a:spcBef>
                <a:spcPct val="0"/>
              </a:spcBef>
            </a:pPr>
            <a:r>
              <a:rPr lang="en-US" b="true" sz="3500">
                <a:solidFill>
                  <a:srgbClr val="02B676"/>
                </a:solidFill>
                <a:latin typeface="Telegraf 1 Bold"/>
                <a:ea typeface="Telegraf 1 Bold"/>
                <a:cs typeface="Telegraf 1 Bold"/>
                <a:sym typeface="Telegraf 1 Bold"/>
              </a:rPr>
              <a:t>In ra ma trận nhầm lẫn, các đánh giá phân loại và biểu đồ để đánh giá kết quả:</a:t>
            </a:r>
          </a:p>
          <a:p>
            <a:pPr algn="ctr">
              <a:lnSpc>
                <a:spcPts val="490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372245"/>
            <a:ext cx="1304179" cy="370524"/>
          </a:xfrm>
          <a:custGeom>
            <a:avLst/>
            <a:gdLst/>
            <a:ahLst/>
            <a:cxnLst/>
            <a:rect r="r" b="b" t="t" l="l"/>
            <a:pathLst>
              <a:path h="370524" w="1304179">
                <a:moveTo>
                  <a:pt x="0" y="0"/>
                </a:moveTo>
                <a:lnTo>
                  <a:pt x="1304179" y="0"/>
                </a:lnTo>
                <a:lnTo>
                  <a:pt x="1304179" y="370524"/>
                </a:lnTo>
                <a:lnTo>
                  <a:pt x="0" y="3705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08315" y="2579954"/>
            <a:ext cx="10924386" cy="4000500"/>
          </a:xfrm>
          <a:prstGeom prst="rect">
            <a:avLst/>
          </a:prstGeom>
        </p:spPr>
        <p:txBody>
          <a:bodyPr anchor="t" rtlCol="false" tIns="0" lIns="0" bIns="0" rIns="0">
            <a:spAutoFit/>
          </a:bodyPr>
          <a:lstStyle/>
          <a:p>
            <a:pPr algn="just">
              <a:lnSpc>
                <a:spcPts val="3962"/>
              </a:lnSpc>
            </a:pPr>
          </a:p>
          <a:p>
            <a:pPr algn="just" marL="712847" indent="-356424" lvl="1">
              <a:lnSpc>
                <a:spcPts val="3962"/>
              </a:lnSpc>
              <a:buFont typeface="Arial"/>
              <a:buChar char="•"/>
            </a:pPr>
            <a:r>
              <a:rPr lang="en-US" sz="3301" spc="161">
                <a:solidFill>
                  <a:srgbClr val="290606"/>
                </a:solidFill>
                <a:latin typeface="Telegraf 1"/>
                <a:ea typeface="Telegraf 1"/>
                <a:cs typeface="Telegraf 1"/>
                <a:sym typeface="Telegraf 1"/>
              </a:rPr>
              <a:t>KNN + LDA tốt nhất về độ chính xác phân loại, nhưng sẽ giảm mạnh chiều (chỉ còn 1).</a:t>
            </a:r>
          </a:p>
          <a:p>
            <a:pPr algn="just" marL="712847" indent="-356424" lvl="1">
              <a:lnSpc>
                <a:spcPts val="3962"/>
              </a:lnSpc>
              <a:buFont typeface="Arial"/>
              <a:buChar char="•"/>
            </a:pPr>
            <a:r>
              <a:rPr lang="en-US" sz="3301" spc="161">
                <a:solidFill>
                  <a:srgbClr val="290606"/>
                </a:solidFill>
                <a:latin typeface="Telegraf 1"/>
                <a:ea typeface="Telegraf 1"/>
                <a:cs typeface="Telegraf 1"/>
                <a:sym typeface="Telegraf 1"/>
              </a:rPr>
              <a:t>KNN + PCA giữ lại nhiều th</a:t>
            </a:r>
            <a:r>
              <a:rPr lang="en-US" sz="3301" spc="161">
                <a:solidFill>
                  <a:srgbClr val="290606"/>
                </a:solidFill>
                <a:latin typeface="Telegraf 1"/>
                <a:ea typeface="Telegraf 1"/>
                <a:cs typeface="Telegraf 1"/>
                <a:sym typeface="Telegraf 1"/>
              </a:rPr>
              <a:t>ông tin hơn nhưng không phân biệt lớp mạnh bằng.</a:t>
            </a:r>
          </a:p>
          <a:p>
            <a:pPr algn="just" marL="712847" indent="-356424" lvl="1">
              <a:lnSpc>
                <a:spcPts val="3962"/>
              </a:lnSpc>
              <a:buFont typeface="Arial"/>
              <a:buChar char="•"/>
            </a:pPr>
            <a:r>
              <a:rPr lang="en-US" sz="3301" spc="161">
                <a:solidFill>
                  <a:srgbClr val="290606"/>
                </a:solidFill>
                <a:latin typeface="Telegraf 1"/>
                <a:ea typeface="Telegraf 1"/>
                <a:cs typeface="Telegraf 1"/>
                <a:sym typeface="Telegraf 1"/>
              </a:rPr>
              <a:t>KNN gốc (không giảm chiều) dễ bị overfit và tính toán chậm hơn.</a:t>
            </a:r>
          </a:p>
          <a:p>
            <a:pPr algn="just">
              <a:lnSpc>
                <a:spcPts val="3962"/>
              </a:lnSpc>
            </a:pPr>
          </a:p>
        </p:txBody>
      </p:sp>
      <p:sp>
        <p:nvSpPr>
          <p:cNvPr name="Freeform 4" id="4"/>
          <p:cNvSpPr/>
          <p:nvPr/>
        </p:nvSpPr>
        <p:spPr>
          <a:xfrm flipH="false" flipV="false" rot="0">
            <a:off x="11632700" y="1028700"/>
            <a:ext cx="3596335" cy="4114800"/>
          </a:xfrm>
          <a:custGeom>
            <a:avLst/>
            <a:gdLst/>
            <a:ahLst/>
            <a:cxnLst/>
            <a:rect r="r" b="b" t="t" l="l"/>
            <a:pathLst>
              <a:path h="4114800" w="3596335">
                <a:moveTo>
                  <a:pt x="0" y="0"/>
                </a:moveTo>
                <a:lnTo>
                  <a:pt x="3596336" y="0"/>
                </a:lnTo>
                <a:lnTo>
                  <a:pt x="359633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662965" y="4303565"/>
            <a:ext cx="3596335" cy="4114800"/>
          </a:xfrm>
          <a:custGeom>
            <a:avLst/>
            <a:gdLst/>
            <a:ahLst/>
            <a:cxnLst/>
            <a:rect r="r" b="b" t="t" l="l"/>
            <a:pathLst>
              <a:path h="4114800" w="3596335">
                <a:moveTo>
                  <a:pt x="0" y="0"/>
                </a:moveTo>
                <a:lnTo>
                  <a:pt x="3596335" y="0"/>
                </a:lnTo>
                <a:lnTo>
                  <a:pt x="359633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115668" y="6055056"/>
            <a:ext cx="7315200" cy="611817"/>
          </a:xfrm>
          <a:custGeom>
            <a:avLst/>
            <a:gdLst/>
            <a:ahLst/>
            <a:cxnLst/>
            <a:rect r="r" b="b" t="t" l="l"/>
            <a:pathLst>
              <a:path h="611817" w="7315200">
                <a:moveTo>
                  <a:pt x="0" y="0"/>
                </a:moveTo>
                <a:lnTo>
                  <a:pt x="7315200" y="0"/>
                </a:lnTo>
                <a:lnTo>
                  <a:pt x="7315200" y="611817"/>
                </a:lnTo>
                <a:lnTo>
                  <a:pt x="0" y="611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3. ĐÁNH GIÁ</a:t>
            </a:r>
          </a:p>
        </p:txBody>
      </p:sp>
      <p:sp>
        <p:nvSpPr>
          <p:cNvPr name="TextBox 8" id="8"/>
          <p:cNvSpPr txBox="true"/>
          <p:nvPr/>
        </p:nvSpPr>
        <p:spPr>
          <a:xfrm rot="0">
            <a:off x="2872087" y="7178095"/>
            <a:ext cx="7994353"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290606"/>
                </a:solidFill>
                <a:latin typeface="Telegraf 1 Bold"/>
                <a:ea typeface="Telegraf 1 Bold"/>
                <a:cs typeface="Telegraf 1 Bold"/>
                <a:sym typeface="Telegraf 1 Bold"/>
              </a:rPr>
              <a:t>Nên áp dụng giảm chiều đối với KNN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650667" y="414135"/>
            <a:ext cx="4051706" cy="4114800"/>
          </a:xfrm>
          <a:custGeom>
            <a:avLst/>
            <a:gdLst/>
            <a:ahLst/>
            <a:cxnLst/>
            <a:rect r="r" b="b" t="t" l="l"/>
            <a:pathLst>
              <a:path h="4114800" w="4051706">
                <a:moveTo>
                  <a:pt x="0" y="0"/>
                </a:moveTo>
                <a:lnTo>
                  <a:pt x="4051706" y="0"/>
                </a:lnTo>
                <a:lnTo>
                  <a:pt x="405170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33103" y="2547873"/>
            <a:ext cx="7948066" cy="3491232"/>
          </a:xfrm>
          <a:prstGeom prst="rect">
            <a:avLst/>
          </a:prstGeom>
        </p:spPr>
        <p:txBody>
          <a:bodyPr anchor="t" rtlCol="false" tIns="0" lIns="0" bIns="0" rIns="0">
            <a:spAutoFit/>
          </a:bodyPr>
          <a:lstStyle/>
          <a:p>
            <a:pPr algn="l" marL="949951" indent="-474975" lvl="1">
              <a:lnSpc>
                <a:spcPts val="7039"/>
              </a:lnSpc>
              <a:buFont typeface="Arial"/>
              <a:buChar char="•"/>
            </a:pPr>
            <a:r>
              <a:rPr lang="en-US" b="true" sz="4399">
                <a:solidFill>
                  <a:srgbClr val="290606"/>
                </a:solidFill>
                <a:latin typeface="Cabin Medium"/>
                <a:ea typeface="Cabin Medium"/>
                <a:cs typeface="Cabin Medium"/>
                <a:sym typeface="Cabin Medium"/>
              </a:rPr>
              <a:t>Tiền xử lý dữ liệu</a:t>
            </a:r>
          </a:p>
          <a:p>
            <a:pPr algn="l" marL="949951" indent="-474975" lvl="1">
              <a:lnSpc>
                <a:spcPts val="7039"/>
              </a:lnSpc>
              <a:buFont typeface="Arial"/>
              <a:buChar char="•"/>
            </a:pPr>
            <a:r>
              <a:rPr lang="en-US" b="true" sz="4399">
                <a:solidFill>
                  <a:srgbClr val="290606"/>
                </a:solidFill>
                <a:latin typeface="Cabin Medium"/>
                <a:ea typeface="Cabin Medium"/>
                <a:cs typeface="Cabin Medium"/>
                <a:sym typeface="Cabin Medium"/>
              </a:rPr>
              <a:t>Giảm chiều dữ liệu</a:t>
            </a:r>
          </a:p>
          <a:p>
            <a:pPr algn="l" marL="949951" indent="-474975" lvl="1">
              <a:lnSpc>
                <a:spcPts val="7039"/>
              </a:lnSpc>
              <a:buFont typeface="Arial"/>
              <a:buChar char="•"/>
            </a:pPr>
            <a:r>
              <a:rPr lang="en-US" b="true" sz="4399">
                <a:solidFill>
                  <a:srgbClr val="290606"/>
                </a:solidFill>
                <a:latin typeface="Cabin Medium"/>
                <a:ea typeface="Cabin Medium"/>
                <a:cs typeface="Cabin Medium"/>
                <a:sym typeface="Cabin Medium"/>
              </a:rPr>
              <a:t>Phân loại</a:t>
            </a:r>
          </a:p>
          <a:p>
            <a:pPr algn="l">
              <a:lnSpc>
                <a:spcPts val="7039"/>
              </a:lnSpc>
            </a:pPr>
          </a:p>
        </p:txBody>
      </p:sp>
      <p:sp>
        <p:nvSpPr>
          <p:cNvPr name="TextBox 4" id="4"/>
          <p:cNvSpPr txBox="true"/>
          <p:nvPr/>
        </p:nvSpPr>
        <p:spPr>
          <a:xfrm rot="0">
            <a:off x="8954972" y="1019175"/>
            <a:ext cx="8304328" cy="1073150"/>
          </a:xfrm>
          <a:prstGeom prst="rect">
            <a:avLst/>
          </a:prstGeom>
        </p:spPr>
        <p:txBody>
          <a:bodyPr anchor="t" rtlCol="false" tIns="0" lIns="0" bIns="0" rIns="0">
            <a:spAutoFit/>
          </a:bodyPr>
          <a:lstStyle/>
          <a:p>
            <a:pPr algn="r">
              <a:lnSpc>
                <a:spcPts val="6999"/>
              </a:lnSpc>
            </a:pPr>
            <a:r>
              <a:rPr lang="en-US" sz="6999" spc="342">
                <a:solidFill>
                  <a:srgbClr val="290606"/>
                </a:solidFill>
                <a:latin typeface="Cheddar"/>
                <a:ea typeface="Cheddar"/>
                <a:cs typeface="Cheddar"/>
                <a:sym typeface="Cheddar"/>
              </a:rPr>
              <a:t>PRESENTATION OUTLINE</a:t>
            </a:r>
          </a:p>
        </p:txBody>
      </p:sp>
      <p:sp>
        <p:nvSpPr>
          <p:cNvPr name="TextBox 5" id="5"/>
          <p:cNvSpPr txBox="true"/>
          <p:nvPr/>
        </p:nvSpPr>
        <p:spPr>
          <a:xfrm rot="0">
            <a:off x="9975694" y="5377196"/>
            <a:ext cx="5712235" cy="2509736"/>
          </a:xfrm>
          <a:prstGeom prst="rect">
            <a:avLst/>
          </a:prstGeom>
        </p:spPr>
        <p:txBody>
          <a:bodyPr anchor="t" rtlCol="false" tIns="0" lIns="0" bIns="0" rIns="0">
            <a:spAutoFit/>
          </a:bodyPr>
          <a:lstStyle/>
          <a:p>
            <a:pPr algn="l" marL="682725" indent="-341362" lvl="1">
              <a:lnSpc>
                <a:spcPts val="5059"/>
              </a:lnSpc>
              <a:buFont typeface="Arial"/>
              <a:buChar char="•"/>
            </a:pPr>
            <a:r>
              <a:rPr lang="en-US" sz="3162">
                <a:solidFill>
                  <a:srgbClr val="290606"/>
                </a:solidFill>
                <a:latin typeface="Cabin"/>
                <a:ea typeface="Cabin"/>
                <a:cs typeface="Cabin"/>
                <a:sym typeface="Cabin"/>
              </a:rPr>
              <a:t>KNN</a:t>
            </a:r>
          </a:p>
          <a:p>
            <a:pPr algn="l" marL="682725" indent="-341362" lvl="1">
              <a:lnSpc>
                <a:spcPts val="5059"/>
              </a:lnSpc>
              <a:buFont typeface="Arial"/>
              <a:buChar char="•"/>
            </a:pPr>
            <a:r>
              <a:rPr lang="en-US" sz="3162">
                <a:solidFill>
                  <a:srgbClr val="290606"/>
                </a:solidFill>
                <a:latin typeface="Cabin"/>
                <a:ea typeface="Cabin"/>
                <a:cs typeface="Cabin"/>
                <a:sym typeface="Cabin"/>
              </a:rPr>
              <a:t>Logistic Regression</a:t>
            </a:r>
          </a:p>
          <a:p>
            <a:pPr algn="l" marL="682725" indent="-341362" lvl="1">
              <a:lnSpc>
                <a:spcPts val="5059"/>
              </a:lnSpc>
              <a:buFont typeface="Arial"/>
              <a:buChar char="•"/>
            </a:pPr>
            <a:r>
              <a:rPr lang="en-US" sz="3162">
                <a:solidFill>
                  <a:srgbClr val="290606"/>
                </a:solidFill>
                <a:latin typeface="Cabin"/>
                <a:ea typeface="Cabin"/>
                <a:cs typeface="Cabin"/>
                <a:sym typeface="Cabin"/>
              </a:rPr>
              <a:t>SVM - Linear SVC</a:t>
            </a:r>
          </a:p>
          <a:p>
            <a:pPr algn="l">
              <a:lnSpc>
                <a:spcPts val="5059"/>
              </a:lnSpc>
            </a:pPr>
          </a:p>
        </p:txBody>
      </p:sp>
      <p:sp>
        <p:nvSpPr>
          <p:cNvPr name="TextBox 6" id="6"/>
          <p:cNvSpPr txBox="true"/>
          <p:nvPr/>
        </p:nvSpPr>
        <p:spPr>
          <a:xfrm rot="0">
            <a:off x="9133103" y="7538718"/>
            <a:ext cx="7948066" cy="1719582"/>
          </a:xfrm>
          <a:prstGeom prst="rect">
            <a:avLst/>
          </a:prstGeom>
        </p:spPr>
        <p:txBody>
          <a:bodyPr anchor="t" rtlCol="false" tIns="0" lIns="0" bIns="0" rIns="0">
            <a:spAutoFit/>
          </a:bodyPr>
          <a:lstStyle/>
          <a:p>
            <a:pPr algn="l" marL="949951" indent="-474975" lvl="1">
              <a:lnSpc>
                <a:spcPts val="7039"/>
              </a:lnSpc>
              <a:buFont typeface="Arial"/>
              <a:buChar char="•"/>
            </a:pPr>
            <a:r>
              <a:rPr lang="en-US" b="true" sz="4399">
                <a:solidFill>
                  <a:srgbClr val="290606"/>
                </a:solidFill>
                <a:latin typeface="Cabin Medium"/>
                <a:ea typeface="Cabin Medium"/>
                <a:cs typeface="Cabin Medium"/>
                <a:sym typeface="Cabin Medium"/>
              </a:rPr>
              <a:t>Đánh giá</a:t>
            </a:r>
          </a:p>
          <a:p>
            <a:pPr algn="l">
              <a:lnSpc>
                <a:spcPts val="7039"/>
              </a:lnSpc>
            </a:pP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410898" y="3396718"/>
            <a:ext cx="9387484" cy="1304790"/>
            <a:chOff x="0" y="0"/>
            <a:chExt cx="2472424" cy="343648"/>
          </a:xfrm>
        </p:grpSpPr>
        <p:sp>
          <p:nvSpPr>
            <p:cNvPr name="Freeform 3" id="3"/>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4" id="4"/>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1 Bold"/>
                  <a:ea typeface="Telegraf 1 Bold"/>
                  <a:cs typeface="Telegraf 1 Bold"/>
                  <a:sym typeface="Telegraf 1 Bold"/>
                </a:rPr>
                <a:t>1. Cơ sở lý thuyết</a:t>
              </a:r>
            </a:p>
          </p:txBody>
        </p:sp>
      </p:grpSp>
      <p:grpSp>
        <p:nvGrpSpPr>
          <p:cNvPr name="Group 5" id="5"/>
          <p:cNvGrpSpPr/>
          <p:nvPr/>
        </p:nvGrpSpPr>
        <p:grpSpPr>
          <a:xfrm rot="0">
            <a:off x="1410898" y="5198731"/>
            <a:ext cx="9387484" cy="1304790"/>
            <a:chOff x="0" y="0"/>
            <a:chExt cx="2472424" cy="343648"/>
          </a:xfrm>
        </p:grpSpPr>
        <p:sp>
          <p:nvSpPr>
            <p:cNvPr name="Freeform 6" id="6"/>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7" id="7"/>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1 Bold"/>
                  <a:ea typeface="Telegraf 1 Bold"/>
                  <a:cs typeface="Telegraf 1 Bold"/>
                  <a:sym typeface="Telegraf 1 Bold"/>
                </a:rPr>
                <a:t>2. Huấn luyện mô hình</a:t>
              </a:r>
            </a:p>
          </p:txBody>
        </p:sp>
      </p:grpSp>
      <p:grpSp>
        <p:nvGrpSpPr>
          <p:cNvPr name="Group 8" id="8"/>
          <p:cNvGrpSpPr/>
          <p:nvPr/>
        </p:nvGrpSpPr>
        <p:grpSpPr>
          <a:xfrm rot="0">
            <a:off x="1410898" y="7000744"/>
            <a:ext cx="9387484" cy="1304790"/>
            <a:chOff x="0" y="0"/>
            <a:chExt cx="2472424" cy="343648"/>
          </a:xfrm>
        </p:grpSpPr>
        <p:sp>
          <p:nvSpPr>
            <p:cNvPr name="Freeform 9" id="9"/>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10" id="10"/>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b="true" sz="3500">
                  <a:solidFill>
                    <a:srgbClr val="FFFFFF"/>
                  </a:solidFill>
                  <a:latin typeface="Telegraf 1 Bold"/>
                  <a:ea typeface="Telegraf 1 Bold"/>
                  <a:cs typeface="Telegraf 1 Bold"/>
                  <a:sym typeface="Telegraf 1 Bold"/>
                </a:rPr>
                <a:t>3. Đánh giá</a:t>
              </a:r>
            </a:p>
          </p:txBody>
        </p:sp>
      </p:grpSp>
      <p:sp>
        <p:nvSpPr>
          <p:cNvPr name="TextBox 11" id="11"/>
          <p:cNvSpPr txBox="true"/>
          <p:nvPr/>
        </p:nvSpPr>
        <p:spPr>
          <a:xfrm rot="0">
            <a:off x="1028700" y="1019175"/>
            <a:ext cx="8115300"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III.2. LOGISTIC REGRESSION</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1. CƠ SỞ LÝ THUYẾT</a:t>
            </a:r>
          </a:p>
        </p:txBody>
      </p:sp>
      <p:sp>
        <p:nvSpPr>
          <p:cNvPr name="TextBox 3" id="3"/>
          <p:cNvSpPr txBox="true"/>
          <p:nvPr/>
        </p:nvSpPr>
        <p:spPr>
          <a:xfrm rot="0">
            <a:off x="7042309" y="3505200"/>
            <a:ext cx="9792867" cy="3560394"/>
          </a:xfrm>
          <a:prstGeom prst="rect">
            <a:avLst/>
          </a:prstGeom>
        </p:spPr>
        <p:txBody>
          <a:bodyPr anchor="t" rtlCol="false" tIns="0" lIns="0" bIns="0" rIns="0">
            <a:spAutoFit/>
          </a:bodyPr>
          <a:lstStyle/>
          <a:p>
            <a:pPr algn="l">
              <a:lnSpc>
                <a:spcPts val="3962"/>
              </a:lnSpc>
            </a:pPr>
            <a:r>
              <a:rPr lang="en-US" sz="3301" spc="161" b="true">
                <a:solidFill>
                  <a:srgbClr val="290606"/>
                </a:solidFill>
                <a:latin typeface="Telegraf 1 Bold"/>
                <a:ea typeface="Telegraf 1 Bold"/>
                <a:cs typeface="Telegraf 1 Bold"/>
                <a:sym typeface="Telegraf 1 Bold"/>
              </a:rPr>
              <a:t>Logistic Regression</a:t>
            </a:r>
            <a:r>
              <a:rPr lang="en-US" sz="3301" spc="161">
                <a:solidFill>
                  <a:srgbClr val="290606"/>
                </a:solidFill>
                <a:latin typeface="Telegraf 1"/>
                <a:ea typeface="Telegraf 1"/>
                <a:cs typeface="Telegraf 1"/>
                <a:sym typeface="Telegraf 1"/>
              </a:rPr>
              <a:t> là một thuật toán phân loại sử dụng hàm sigmoid để ánh xạ đầu vào thành xác suất thuộc một lớp. Mô hình tối ưu hóa hàm mất mát log-loss để tìm các tham số tốt nhất. Nó hoạt động tốt với dữ liệu có ranh giới phân tách tuyến tính và dễ triển khai.</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784044" y="2424543"/>
            <a:ext cx="13256514" cy="4275800"/>
          </a:xfrm>
          <a:custGeom>
            <a:avLst/>
            <a:gdLst/>
            <a:ahLst/>
            <a:cxnLst/>
            <a:rect r="r" b="b" t="t" l="l"/>
            <a:pathLst>
              <a:path h="4275800" w="13256514">
                <a:moveTo>
                  <a:pt x="0" y="0"/>
                </a:moveTo>
                <a:lnTo>
                  <a:pt x="13256514" y="0"/>
                </a:lnTo>
                <a:lnTo>
                  <a:pt x="13256514" y="4275800"/>
                </a:lnTo>
                <a:lnTo>
                  <a:pt x="0" y="4275800"/>
                </a:lnTo>
                <a:lnTo>
                  <a:pt x="0" y="0"/>
                </a:lnTo>
                <a:close/>
              </a:path>
            </a:pathLst>
          </a:custGeom>
          <a:blipFill>
            <a:blip r:embed="rId2"/>
            <a:stretch>
              <a:fillRect l="0" t="0" r="0" b="0"/>
            </a:stretch>
          </a:blipFill>
        </p:spPr>
      </p:sp>
      <p:sp>
        <p:nvSpPr>
          <p:cNvPr name="TextBox 3" id="3"/>
          <p:cNvSpPr txBox="true"/>
          <p:nvPr/>
        </p:nvSpPr>
        <p:spPr>
          <a:xfrm rot="0">
            <a:off x="826008" y="6726606"/>
            <a:ext cx="13214550" cy="3009900"/>
          </a:xfrm>
          <a:prstGeom prst="rect">
            <a:avLst/>
          </a:prstGeom>
        </p:spPr>
        <p:txBody>
          <a:bodyPr anchor="t" rtlCol="false" tIns="0" lIns="0" bIns="0" rIns="0">
            <a:spAutoFit/>
          </a:bodyPr>
          <a:lstStyle/>
          <a:p>
            <a:pPr algn="l">
              <a:lnSpc>
                <a:spcPts val="3962"/>
              </a:lnSpc>
            </a:pPr>
          </a:p>
          <a:p>
            <a:pPr algn="just">
              <a:lnSpc>
                <a:spcPts val="3962"/>
              </a:lnSpc>
            </a:pPr>
            <a:r>
              <a:rPr lang="en-US" sz="3301" spc="161">
                <a:solidFill>
                  <a:srgbClr val="290606"/>
                </a:solidFill>
                <a:latin typeface="Telegraf 1"/>
                <a:ea typeface="Telegraf 1"/>
                <a:cs typeface="Telegraf 1"/>
                <a:sym typeface="Telegraf 1"/>
              </a:rPr>
              <a:t>Đ</a:t>
            </a:r>
            <a:r>
              <a:rPr lang="en-US" sz="3301" spc="161">
                <a:solidFill>
                  <a:srgbClr val="290606"/>
                </a:solidFill>
                <a:latin typeface="Telegraf 1"/>
                <a:ea typeface="Telegraf 1"/>
                <a:cs typeface="Telegraf 1"/>
                <a:sym typeface="Telegraf 1"/>
              </a:rPr>
              <a:t>oạn code chia dữ</a:t>
            </a:r>
            <a:r>
              <a:rPr lang="en-US" sz="3301" spc="161">
                <a:solidFill>
                  <a:srgbClr val="290606"/>
                </a:solidFill>
                <a:latin typeface="Telegraf 1"/>
                <a:ea typeface="Telegraf 1"/>
                <a:cs typeface="Telegraf 1"/>
                <a:sym typeface="Telegraf 1"/>
              </a:rPr>
              <a:t> liệu thành tập huấn luyện và kiểm tra (80/20), tạo mô hình Logistic Regression với Pipeline (tiền xử lý + phân loại), huấn luyện mô hình, dự đoán trên tập kiểm tra, và in báo cáo phân loại cùng ma trận nhầm lẫn để đánh giá, với nhãn "Không bị" và "Bị".</a:t>
            </a:r>
          </a:p>
        </p:txBody>
      </p:sp>
      <p:sp>
        <p:nvSpPr>
          <p:cNvPr name="TextBox 4" id="4"/>
          <p:cNvSpPr txBox="true"/>
          <p:nvPr/>
        </p:nvSpPr>
        <p:spPr>
          <a:xfrm rot="0">
            <a:off x="1028700" y="1085850"/>
            <a:ext cx="12054923" cy="1788135"/>
          </a:xfrm>
          <a:prstGeom prst="rect">
            <a:avLst/>
          </a:prstGeom>
        </p:spPr>
        <p:txBody>
          <a:bodyPr anchor="t" rtlCol="false" tIns="0" lIns="0" bIns="0" rIns="0">
            <a:spAutoFit/>
          </a:bodyPr>
          <a:lstStyle/>
          <a:p>
            <a:pPr algn="l">
              <a:lnSpc>
                <a:spcPts val="6649"/>
              </a:lnSpc>
            </a:pPr>
            <a:r>
              <a:rPr lang="en-US" b="true" sz="6649" spc="325">
                <a:solidFill>
                  <a:srgbClr val="290606"/>
                </a:solidFill>
                <a:latin typeface="Telegraf 2 Bold"/>
                <a:ea typeface="Telegraf 2 Bold"/>
                <a:cs typeface="Telegraf 2 Bold"/>
                <a:sym typeface="Telegraf 2 Bold"/>
              </a:rPr>
              <a:t>2. HUẤN LUYỆN MÔ HÌNH</a:t>
            </a:r>
          </a:p>
          <a:p>
            <a:pPr algn="l">
              <a:lnSpc>
                <a:spcPts val="664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658558"/>
            <a:ext cx="12694612" cy="4969885"/>
          </a:xfrm>
          <a:custGeom>
            <a:avLst/>
            <a:gdLst/>
            <a:ahLst/>
            <a:cxnLst/>
            <a:rect r="r" b="b" t="t" l="l"/>
            <a:pathLst>
              <a:path h="4969885" w="12694612">
                <a:moveTo>
                  <a:pt x="0" y="0"/>
                </a:moveTo>
                <a:lnTo>
                  <a:pt x="12694612" y="0"/>
                </a:lnTo>
                <a:lnTo>
                  <a:pt x="12694612" y="4969884"/>
                </a:lnTo>
                <a:lnTo>
                  <a:pt x="0" y="4969884"/>
                </a:lnTo>
                <a:lnTo>
                  <a:pt x="0" y="0"/>
                </a:lnTo>
                <a:close/>
              </a:path>
            </a:pathLst>
          </a:custGeom>
          <a:blipFill>
            <a:blip r:embed="rId2"/>
            <a:stretch>
              <a:fillRect l="0" t="0" r="0" b="0"/>
            </a:stretch>
          </a:blipFill>
        </p:spPr>
      </p:sp>
      <p:sp>
        <p:nvSpPr>
          <p:cNvPr name="TextBox 3" id="3"/>
          <p:cNvSpPr txBox="true"/>
          <p:nvPr/>
        </p:nvSpPr>
        <p:spPr>
          <a:xfrm rot="0">
            <a:off x="1028700" y="933080"/>
            <a:ext cx="9792867" cy="541285"/>
          </a:xfrm>
          <a:prstGeom prst="rect">
            <a:avLst/>
          </a:prstGeom>
        </p:spPr>
        <p:txBody>
          <a:bodyPr anchor="t" rtlCol="false" tIns="0" lIns="0" bIns="0" rIns="0">
            <a:spAutoFit/>
          </a:bodyPr>
          <a:lstStyle/>
          <a:p>
            <a:pPr algn="l">
              <a:lnSpc>
                <a:spcPts val="3962"/>
              </a:lnSpc>
            </a:pPr>
            <a:r>
              <a:rPr lang="en-US" sz="3301" spc="161">
                <a:solidFill>
                  <a:srgbClr val="290606"/>
                </a:solidFill>
                <a:latin typeface="Telegraf 1"/>
                <a:ea typeface="Telegraf 1"/>
                <a:cs typeface="Telegraf 1"/>
                <a:sym typeface="Telegraf 1"/>
              </a:rPr>
              <a:t>kết quả thu được:</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2701127"/>
            <a:ext cx="12270005" cy="5981700"/>
          </a:xfrm>
          <a:prstGeom prst="rect">
            <a:avLst/>
          </a:prstGeom>
        </p:spPr>
        <p:txBody>
          <a:bodyPr anchor="t" rtlCol="false" tIns="0" lIns="0" bIns="0" rIns="0">
            <a:spAutoFit/>
          </a:bodyPr>
          <a:lstStyle/>
          <a:p>
            <a:pPr algn="just">
              <a:lnSpc>
                <a:spcPts val="3962"/>
              </a:lnSpc>
            </a:pPr>
            <a:r>
              <a:rPr lang="en-US" sz="3301" spc="161">
                <a:solidFill>
                  <a:srgbClr val="290606"/>
                </a:solidFill>
                <a:latin typeface="Telegraf 1"/>
                <a:ea typeface="Telegraf 1"/>
                <a:cs typeface="Telegraf 1"/>
                <a:sym typeface="Telegraf 1"/>
              </a:rPr>
              <a:t>Mô hình Logistic Regression dự đoán có một sự tương quan nhất định với dữ liệu thực tế, với độ chính xác tổng thể đạt 68.58%. Tuy nhiên, vẫn còn khá nhiều sai lệch giữa dự đoán và giá trị thực tế, đặc biệt ở lớp "Bị" (dự đoán bị bệnh), nơi mô hình bỏ sót 33.70% ca (4280 mẫu) và có 29.86% báo động sai ở lớp "Không bị" (5667 mẫu). Phân bố dự đoán cũng lệch so với thực tế, với xu hướng dự đoán nhiều "Bị" hơn (44.5% so với 40.1% thực tế), nhưng không cải thiện đáng kể độ chính xác cho lớp này. Trong bối cảnh bài toán y tế nhạy cảm như dự đoán có bị bệnh không, số lượng ca bị bỏ sót (4280) là rất đáng lo ngại, vì có thể dẫn đến hậu quả nghiêm trọng.</a:t>
            </a:r>
          </a:p>
        </p:txBody>
      </p:sp>
      <p:sp>
        <p:nvSpPr>
          <p:cNvPr name="Freeform 3" id="3"/>
          <p:cNvSpPr/>
          <p:nvPr/>
        </p:nvSpPr>
        <p:spPr>
          <a:xfrm flipH="false" flipV="false" rot="0">
            <a:off x="13943029" y="3887064"/>
            <a:ext cx="3601822" cy="4114800"/>
          </a:xfrm>
          <a:custGeom>
            <a:avLst/>
            <a:gdLst/>
            <a:ahLst/>
            <a:cxnLst/>
            <a:rect r="r" b="b" t="t" l="l"/>
            <a:pathLst>
              <a:path h="4114800" w="3601822">
                <a:moveTo>
                  <a:pt x="0" y="0"/>
                </a:moveTo>
                <a:lnTo>
                  <a:pt x="3601821" y="0"/>
                </a:lnTo>
                <a:lnTo>
                  <a:pt x="360182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943029" y="1028700"/>
            <a:ext cx="3143305" cy="2428727"/>
          </a:xfrm>
          <a:custGeom>
            <a:avLst/>
            <a:gdLst/>
            <a:ahLst/>
            <a:cxnLst/>
            <a:rect r="r" b="b" t="t" l="l"/>
            <a:pathLst>
              <a:path h="2428727" w="3143305">
                <a:moveTo>
                  <a:pt x="0" y="0"/>
                </a:moveTo>
                <a:lnTo>
                  <a:pt x="3143304" y="0"/>
                </a:lnTo>
                <a:lnTo>
                  <a:pt x="3143304" y="2428727"/>
                </a:lnTo>
                <a:lnTo>
                  <a:pt x="0" y="2428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3. ĐÁNH GIÁ</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9464385" y="1291942"/>
            <a:ext cx="7596632" cy="5441951"/>
          </a:xfrm>
          <a:custGeom>
            <a:avLst/>
            <a:gdLst/>
            <a:ahLst/>
            <a:cxnLst/>
            <a:rect r="r" b="b" t="t" l="l"/>
            <a:pathLst>
              <a:path h="5441951" w="7596632">
                <a:moveTo>
                  <a:pt x="0" y="0"/>
                </a:moveTo>
                <a:lnTo>
                  <a:pt x="7596632" y="0"/>
                </a:lnTo>
                <a:lnTo>
                  <a:pt x="7596632" y="5441951"/>
                </a:lnTo>
                <a:lnTo>
                  <a:pt x="0" y="5441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90820" y="1282417"/>
            <a:ext cx="8115300"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QUESTIONS AND ANSWERS</a:t>
            </a:r>
          </a:p>
        </p:txBody>
      </p:sp>
      <p:sp>
        <p:nvSpPr>
          <p:cNvPr name="TextBox 4" id="4"/>
          <p:cNvSpPr txBox="true"/>
          <p:nvPr/>
        </p:nvSpPr>
        <p:spPr>
          <a:xfrm rot="0">
            <a:off x="2790820" y="3719195"/>
            <a:ext cx="5475173" cy="2762885"/>
          </a:xfrm>
          <a:prstGeom prst="rect">
            <a:avLst/>
          </a:prstGeom>
        </p:spPr>
        <p:txBody>
          <a:bodyPr anchor="t" rtlCol="false" tIns="0" lIns="0" bIns="0" rIns="0">
            <a:spAutoFit/>
          </a:bodyPr>
          <a:lstStyle/>
          <a:p>
            <a:pPr algn="l">
              <a:lnSpc>
                <a:spcPts val="3639"/>
              </a:lnSpc>
            </a:pPr>
            <a:r>
              <a:rPr lang="en-US" sz="2599" spc="116">
                <a:solidFill>
                  <a:srgbClr val="290606"/>
                </a:solidFill>
                <a:latin typeface="Telegraf 1"/>
                <a:ea typeface="Telegraf 1"/>
                <a:cs typeface="Telegraf 1"/>
                <a:sym typeface="Telegraf 1"/>
              </a:rPr>
              <a:t>Your insights and questions are highly valuable to us, and we want to create an engaging and interactive session. Please feel free to send us your questions and concerns for clarifications.</a:t>
            </a:r>
          </a:p>
        </p:txBody>
      </p:sp>
      <p:sp>
        <p:nvSpPr>
          <p:cNvPr name="TextBox 5" id="5"/>
          <p:cNvSpPr txBox="true"/>
          <p:nvPr/>
        </p:nvSpPr>
        <p:spPr>
          <a:xfrm rot="0">
            <a:off x="3038725" y="7210143"/>
            <a:ext cx="14220575" cy="1415929"/>
          </a:xfrm>
          <a:prstGeom prst="rect">
            <a:avLst/>
          </a:prstGeom>
        </p:spPr>
        <p:txBody>
          <a:bodyPr anchor="t" rtlCol="false" tIns="0" lIns="0" bIns="0" rIns="0">
            <a:spAutoFit/>
          </a:bodyPr>
          <a:lstStyle/>
          <a:p>
            <a:pPr algn="l">
              <a:lnSpc>
                <a:spcPts val="10966"/>
              </a:lnSpc>
              <a:spcBef>
                <a:spcPct val="0"/>
              </a:spcBef>
            </a:pPr>
            <a:r>
              <a:rPr lang="en-US" b="true" sz="7889">
                <a:solidFill>
                  <a:srgbClr val="290606"/>
                </a:solidFill>
                <a:latin typeface="Telegraf 1 Bold"/>
                <a:ea typeface="Telegraf 1 Bold"/>
                <a:cs typeface="Telegraf 1 Bold"/>
                <a:sym typeface="Telegraf 1 Bold"/>
              </a:rPr>
              <a:t>Thank you for listening!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866297" y="1028700"/>
            <a:ext cx="6994113" cy="8229600"/>
          </a:xfrm>
          <a:custGeom>
            <a:avLst/>
            <a:gdLst/>
            <a:ahLst/>
            <a:cxnLst/>
            <a:rect r="r" b="b" t="t" l="l"/>
            <a:pathLst>
              <a:path h="8229600" w="6994113">
                <a:moveTo>
                  <a:pt x="0" y="0"/>
                </a:moveTo>
                <a:lnTo>
                  <a:pt x="6994113" y="0"/>
                </a:lnTo>
                <a:lnTo>
                  <a:pt x="6994113" y="8229600"/>
                </a:lnTo>
                <a:lnTo>
                  <a:pt x="0" y="8229600"/>
                </a:lnTo>
                <a:lnTo>
                  <a:pt x="0" y="0"/>
                </a:lnTo>
                <a:close/>
              </a:path>
            </a:pathLst>
          </a:custGeom>
          <a:blipFill>
            <a:blip r:embed="rId2"/>
            <a:stretch>
              <a:fillRect l="0" t="0" r="0" b="0"/>
            </a:stretch>
          </a:blipFill>
        </p:spPr>
      </p:sp>
      <p:grpSp>
        <p:nvGrpSpPr>
          <p:cNvPr name="Group 3" id="3"/>
          <p:cNvGrpSpPr/>
          <p:nvPr/>
        </p:nvGrpSpPr>
        <p:grpSpPr>
          <a:xfrm rot="0">
            <a:off x="-414099" y="2966945"/>
            <a:ext cx="11813385" cy="5304070"/>
            <a:chOff x="0" y="0"/>
            <a:chExt cx="3111344" cy="1396957"/>
          </a:xfrm>
        </p:grpSpPr>
        <p:sp>
          <p:nvSpPr>
            <p:cNvPr name="Freeform 4" id="4"/>
            <p:cNvSpPr/>
            <p:nvPr/>
          </p:nvSpPr>
          <p:spPr>
            <a:xfrm flipH="false" flipV="false" rot="0">
              <a:off x="0" y="0"/>
              <a:ext cx="3111344" cy="1396957"/>
            </a:xfrm>
            <a:custGeom>
              <a:avLst/>
              <a:gdLst/>
              <a:ahLst/>
              <a:cxnLst/>
              <a:rect r="r" b="b" t="t" l="l"/>
              <a:pathLst>
                <a:path h="1396957" w="3111344">
                  <a:moveTo>
                    <a:pt x="33423" y="0"/>
                  </a:moveTo>
                  <a:lnTo>
                    <a:pt x="3077921" y="0"/>
                  </a:lnTo>
                  <a:cubicBezTo>
                    <a:pt x="3096380" y="0"/>
                    <a:pt x="3111344" y="14964"/>
                    <a:pt x="3111344" y="33423"/>
                  </a:cubicBezTo>
                  <a:lnTo>
                    <a:pt x="3111344" y="1363534"/>
                  </a:lnTo>
                  <a:cubicBezTo>
                    <a:pt x="3111344" y="1372398"/>
                    <a:pt x="3107823" y="1380899"/>
                    <a:pt x="3101555" y="1387167"/>
                  </a:cubicBezTo>
                  <a:cubicBezTo>
                    <a:pt x="3095287" y="1393435"/>
                    <a:pt x="3086786" y="1396957"/>
                    <a:pt x="3077921" y="1396957"/>
                  </a:cubicBezTo>
                  <a:lnTo>
                    <a:pt x="33423" y="1396957"/>
                  </a:lnTo>
                  <a:cubicBezTo>
                    <a:pt x="14964" y="1396957"/>
                    <a:pt x="0" y="1381993"/>
                    <a:pt x="0" y="1363534"/>
                  </a:cubicBezTo>
                  <a:lnTo>
                    <a:pt x="0" y="33423"/>
                  </a:lnTo>
                  <a:cubicBezTo>
                    <a:pt x="0" y="14964"/>
                    <a:pt x="14964" y="0"/>
                    <a:pt x="33423" y="0"/>
                  </a:cubicBezTo>
                  <a:close/>
                </a:path>
              </a:pathLst>
            </a:custGeom>
            <a:solidFill>
              <a:srgbClr val="02B676"/>
            </a:solidFill>
          </p:spPr>
        </p:sp>
        <p:sp>
          <p:nvSpPr>
            <p:cNvPr name="TextBox 5" id="5"/>
            <p:cNvSpPr txBox="true"/>
            <p:nvPr/>
          </p:nvSpPr>
          <p:spPr>
            <a:xfrm>
              <a:off x="0" y="-66675"/>
              <a:ext cx="3111344" cy="1463632"/>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1758223" y="1028700"/>
            <a:ext cx="3165653" cy="4114800"/>
          </a:xfrm>
          <a:custGeom>
            <a:avLst/>
            <a:gdLst/>
            <a:ahLst/>
            <a:cxnLst/>
            <a:rect r="r" b="b" t="t" l="l"/>
            <a:pathLst>
              <a:path h="4114800" w="3165653">
                <a:moveTo>
                  <a:pt x="0" y="0"/>
                </a:moveTo>
                <a:lnTo>
                  <a:pt x="3165652" y="0"/>
                </a:lnTo>
                <a:lnTo>
                  <a:pt x="3165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863568" y="4566806"/>
            <a:ext cx="3996842" cy="4114800"/>
          </a:xfrm>
          <a:custGeom>
            <a:avLst/>
            <a:gdLst/>
            <a:ahLst/>
            <a:cxnLst/>
            <a:rect r="r" b="b" t="t" l="l"/>
            <a:pathLst>
              <a:path h="4114800" w="3996842">
                <a:moveTo>
                  <a:pt x="0" y="0"/>
                </a:moveTo>
                <a:lnTo>
                  <a:pt x="3996842" y="0"/>
                </a:lnTo>
                <a:lnTo>
                  <a:pt x="3996842"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028700" y="1162050"/>
            <a:ext cx="9519378" cy="930275"/>
          </a:xfrm>
          <a:prstGeom prst="rect">
            <a:avLst/>
          </a:prstGeom>
        </p:spPr>
        <p:txBody>
          <a:bodyPr anchor="t" rtlCol="false" tIns="0" lIns="0" bIns="0" rIns="0">
            <a:spAutoFit/>
          </a:bodyPr>
          <a:lstStyle/>
          <a:p>
            <a:pPr algn="l">
              <a:lnSpc>
                <a:spcPts val="6999"/>
              </a:lnSpc>
            </a:pPr>
            <a:r>
              <a:rPr lang="en-US" sz="6999" spc="342">
                <a:solidFill>
                  <a:srgbClr val="290606"/>
                </a:solidFill>
                <a:latin typeface="Baloo"/>
                <a:ea typeface="Baloo"/>
                <a:cs typeface="Baloo"/>
                <a:sym typeface="Baloo"/>
              </a:rPr>
              <a:t>I. TIỀN XỬ LÝ DỮ LIỆU</a:t>
            </a:r>
          </a:p>
        </p:txBody>
      </p:sp>
      <p:sp>
        <p:nvSpPr>
          <p:cNvPr name="TextBox 9" id="9"/>
          <p:cNvSpPr txBox="true"/>
          <p:nvPr/>
        </p:nvSpPr>
        <p:spPr>
          <a:xfrm rot="0">
            <a:off x="1106632" y="3437755"/>
            <a:ext cx="8771922" cy="4314825"/>
          </a:xfrm>
          <a:prstGeom prst="rect">
            <a:avLst/>
          </a:prstGeom>
        </p:spPr>
        <p:txBody>
          <a:bodyPr anchor="t" rtlCol="false" tIns="0" lIns="0" bIns="0" rIns="0">
            <a:spAutoFit/>
          </a:bodyPr>
          <a:lstStyle/>
          <a:p>
            <a:pPr algn="l">
              <a:lnSpc>
                <a:spcPts val="4200"/>
              </a:lnSpc>
            </a:pPr>
            <a:r>
              <a:rPr lang="en-US" sz="3500" spc="171" b="true">
                <a:solidFill>
                  <a:srgbClr val="FFFFFF"/>
                </a:solidFill>
                <a:latin typeface="Telegraf 1 Bold"/>
                <a:ea typeface="Telegraf 1 Bold"/>
                <a:cs typeface="Telegraf 1 Bold"/>
                <a:sym typeface="Telegraf 1 Bold"/>
              </a:rPr>
              <a:t>Bộ dữ liệu này bao gồm 28 cột với trên 150k mẫu. Để tiến hành dự đoán bệnh, trước hết cần qua các bước tiền xử lý để có dữ liệu chuẩn:</a:t>
            </a:r>
          </a:p>
          <a:p>
            <a:pPr algn="l">
              <a:lnSpc>
                <a:spcPts val="4200"/>
              </a:lnSpc>
            </a:pPr>
          </a:p>
          <a:p>
            <a:pPr algn="l" marL="755651" indent="-377825" lvl="1">
              <a:lnSpc>
                <a:spcPts val="4200"/>
              </a:lnSpc>
              <a:buFont typeface="Arial"/>
              <a:buChar char="•"/>
            </a:pPr>
            <a:r>
              <a:rPr lang="en-US" b="true" sz="3500" spc="171">
                <a:solidFill>
                  <a:srgbClr val="FFFFFF"/>
                </a:solidFill>
                <a:latin typeface="Telegraf 1 Bold"/>
                <a:ea typeface="Telegraf 1 Bold"/>
                <a:cs typeface="Telegraf 1 Bold"/>
                <a:sym typeface="Telegraf 1 Bold"/>
              </a:rPr>
              <a:t>Đọc dữ liệu</a:t>
            </a:r>
          </a:p>
          <a:p>
            <a:pPr algn="l" marL="755651" indent="-377825" lvl="1">
              <a:lnSpc>
                <a:spcPts val="4200"/>
              </a:lnSpc>
              <a:buFont typeface="Arial"/>
              <a:buChar char="•"/>
            </a:pPr>
            <a:r>
              <a:rPr lang="en-US" b="true" sz="3500" spc="171">
                <a:solidFill>
                  <a:srgbClr val="FFFFFF"/>
                </a:solidFill>
                <a:latin typeface="Telegraf 1 Bold"/>
                <a:ea typeface="Telegraf 1 Bold"/>
                <a:cs typeface="Telegraf 1 Bold"/>
                <a:sym typeface="Telegraf 1 Bold"/>
              </a:rPr>
              <a:t>Chuẩn hóa dữ liệu</a:t>
            </a:r>
          </a:p>
          <a:p>
            <a:pPr algn="l" marL="755651" indent="-377825" lvl="1">
              <a:lnSpc>
                <a:spcPts val="4200"/>
              </a:lnSpc>
              <a:buFont typeface="Arial"/>
              <a:buChar char="•"/>
            </a:pPr>
            <a:r>
              <a:rPr lang="en-US" b="true" sz="3500" spc="171">
                <a:solidFill>
                  <a:srgbClr val="FFFFFF"/>
                </a:solidFill>
                <a:latin typeface="Telegraf 1 Bold"/>
                <a:ea typeface="Telegraf 1 Bold"/>
                <a:cs typeface="Telegraf 1 Bold"/>
                <a:sym typeface="Telegraf 1 Bold"/>
              </a:rPr>
              <a:t>Onehot coding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5400000">
            <a:off x="2367789" y="157008"/>
            <a:ext cx="2644566" cy="4319483"/>
            <a:chOff x="0" y="0"/>
            <a:chExt cx="696511" cy="1137642"/>
          </a:xfrm>
        </p:grpSpPr>
        <p:sp>
          <p:nvSpPr>
            <p:cNvPr name="Freeform 3" id="3"/>
            <p:cNvSpPr/>
            <p:nvPr/>
          </p:nvSpPr>
          <p:spPr>
            <a:xfrm flipH="false" flipV="false" rot="0">
              <a:off x="0" y="0"/>
              <a:ext cx="696511" cy="1137642"/>
            </a:xfrm>
            <a:custGeom>
              <a:avLst/>
              <a:gdLst/>
              <a:ahLst/>
              <a:cxnLst/>
              <a:rect r="r" b="b" t="t" l="l"/>
              <a:pathLst>
                <a:path h="1137642" w="696511">
                  <a:moveTo>
                    <a:pt x="149302" y="0"/>
                  </a:moveTo>
                  <a:lnTo>
                    <a:pt x="547210" y="0"/>
                  </a:lnTo>
                  <a:cubicBezTo>
                    <a:pt x="629667" y="0"/>
                    <a:pt x="696511" y="66845"/>
                    <a:pt x="696511" y="149302"/>
                  </a:cubicBezTo>
                  <a:lnTo>
                    <a:pt x="696511" y="988340"/>
                  </a:lnTo>
                  <a:cubicBezTo>
                    <a:pt x="696511" y="1027937"/>
                    <a:pt x="680781" y="1065913"/>
                    <a:pt x="652782" y="1093912"/>
                  </a:cubicBezTo>
                  <a:cubicBezTo>
                    <a:pt x="624782" y="1121912"/>
                    <a:pt x="586807" y="1137642"/>
                    <a:pt x="547210" y="1137642"/>
                  </a:cubicBezTo>
                  <a:lnTo>
                    <a:pt x="149302" y="1137642"/>
                  </a:lnTo>
                  <a:cubicBezTo>
                    <a:pt x="109704" y="1137642"/>
                    <a:pt x="71729" y="1121912"/>
                    <a:pt x="43729" y="1093912"/>
                  </a:cubicBezTo>
                  <a:cubicBezTo>
                    <a:pt x="15730" y="1065913"/>
                    <a:pt x="0" y="1027937"/>
                    <a:pt x="0" y="988340"/>
                  </a:cubicBezTo>
                  <a:lnTo>
                    <a:pt x="0" y="149302"/>
                  </a:lnTo>
                  <a:cubicBezTo>
                    <a:pt x="0" y="109704"/>
                    <a:pt x="15730" y="71729"/>
                    <a:pt x="43729" y="43729"/>
                  </a:cubicBezTo>
                  <a:cubicBezTo>
                    <a:pt x="71729" y="15730"/>
                    <a:pt x="109704" y="0"/>
                    <a:pt x="149302" y="0"/>
                  </a:cubicBezTo>
                  <a:close/>
                </a:path>
              </a:pathLst>
            </a:custGeom>
            <a:solidFill>
              <a:srgbClr val="02B676"/>
            </a:solidFill>
          </p:spPr>
        </p:sp>
        <p:sp>
          <p:nvSpPr>
            <p:cNvPr name="TextBox 4" id="4"/>
            <p:cNvSpPr txBox="true"/>
            <p:nvPr/>
          </p:nvSpPr>
          <p:spPr>
            <a:xfrm>
              <a:off x="0" y="-66675"/>
              <a:ext cx="696511" cy="120431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2410171" y="3221599"/>
            <a:ext cx="2559801" cy="4319483"/>
            <a:chOff x="0" y="0"/>
            <a:chExt cx="674186" cy="1137642"/>
          </a:xfrm>
        </p:grpSpPr>
        <p:sp>
          <p:nvSpPr>
            <p:cNvPr name="Freeform 6" id="6"/>
            <p:cNvSpPr/>
            <p:nvPr/>
          </p:nvSpPr>
          <p:spPr>
            <a:xfrm flipH="false" flipV="false" rot="0">
              <a:off x="0" y="0"/>
              <a:ext cx="674186" cy="1137642"/>
            </a:xfrm>
            <a:custGeom>
              <a:avLst/>
              <a:gdLst/>
              <a:ahLst/>
              <a:cxnLst/>
              <a:rect r="r" b="b" t="t" l="l"/>
              <a:pathLst>
                <a:path h="1137642" w="674186">
                  <a:moveTo>
                    <a:pt x="154246" y="0"/>
                  </a:moveTo>
                  <a:lnTo>
                    <a:pt x="519941" y="0"/>
                  </a:lnTo>
                  <a:cubicBezTo>
                    <a:pt x="560849" y="0"/>
                    <a:pt x="600082" y="16251"/>
                    <a:pt x="629009" y="45177"/>
                  </a:cubicBezTo>
                  <a:cubicBezTo>
                    <a:pt x="657935" y="74104"/>
                    <a:pt x="674186" y="113337"/>
                    <a:pt x="674186" y="154246"/>
                  </a:cubicBezTo>
                  <a:lnTo>
                    <a:pt x="674186" y="983396"/>
                  </a:lnTo>
                  <a:cubicBezTo>
                    <a:pt x="674186" y="1024305"/>
                    <a:pt x="657935" y="1063538"/>
                    <a:pt x="629009" y="1092464"/>
                  </a:cubicBezTo>
                  <a:cubicBezTo>
                    <a:pt x="600082" y="1121391"/>
                    <a:pt x="560849" y="1137642"/>
                    <a:pt x="519941" y="1137642"/>
                  </a:cubicBezTo>
                  <a:lnTo>
                    <a:pt x="154246" y="1137642"/>
                  </a:lnTo>
                  <a:cubicBezTo>
                    <a:pt x="113337" y="1137642"/>
                    <a:pt x="74104" y="1121391"/>
                    <a:pt x="45177" y="1092464"/>
                  </a:cubicBezTo>
                  <a:cubicBezTo>
                    <a:pt x="16251" y="1063538"/>
                    <a:pt x="0" y="1024305"/>
                    <a:pt x="0" y="983396"/>
                  </a:cubicBezTo>
                  <a:lnTo>
                    <a:pt x="0" y="154246"/>
                  </a:lnTo>
                  <a:cubicBezTo>
                    <a:pt x="0" y="113337"/>
                    <a:pt x="16251" y="74104"/>
                    <a:pt x="45177" y="45177"/>
                  </a:cubicBezTo>
                  <a:cubicBezTo>
                    <a:pt x="74104" y="16251"/>
                    <a:pt x="113337" y="0"/>
                    <a:pt x="154246" y="0"/>
                  </a:cubicBezTo>
                  <a:close/>
                </a:path>
              </a:pathLst>
            </a:custGeom>
            <a:solidFill>
              <a:srgbClr val="02B676"/>
            </a:solidFill>
          </p:spPr>
        </p:sp>
        <p:sp>
          <p:nvSpPr>
            <p:cNvPr name="TextBox 7" id="7"/>
            <p:cNvSpPr txBox="true"/>
            <p:nvPr/>
          </p:nvSpPr>
          <p:spPr>
            <a:xfrm>
              <a:off x="0" y="-66675"/>
              <a:ext cx="674186" cy="120431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2358574" y="6299722"/>
            <a:ext cx="2662995" cy="4319483"/>
            <a:chOff x="0" y="0"/>
            <a:chExt cx="701365" cy="1137642"/>
          </a:xfrm>
        </p:grpSpPr>
        <p:sp>
          <p:nvSpPr>
            <p:cNvPr name="Freeform 9" id="9"/>
            <p:cNvSpPr/>
            <p:nvPr/>
          </p:nvSpPr>
          <p:spPr>
            <a:xfrm flipH="false" flipV="false" rot="0">
              <a:off x="0" y="0"/>
              <a:ext cx="701365" cy="1137642"/>
            </a:xfrm>
            <a:custGeom>
              <a:avLst/>
              <a:gdLst/>
              <a:ahLst/>
              <a:cxnLst/>
              <a:rect r="r" b="b" t="t" l="l"/>
              <a:pathLst>
                <a:path h="1137642" w="701365">
                  <a:moveTo>
                    <a:pt x="148268" y="0"/>
                  </a:moveTo>
                  <a:lnTo>
                    <a:pt x="553097" y="0"/>
                  </a:lnTo>
                  <a:cubicBezTo>
                    <a:pt x="592420" y="0"/>
                    <a:pt x="630133" y="15621"/>
                    <a:pt x="657938" y="43427"/>
                  </a:cubicBezTo>
                  <a:cubicBezTo>
                    <a:pt x="685744" y="71233"/>
                    <a:pt x="701365" y="108945"/>
                    <a:pt x="701365" y="148268"/>
                  </a:cubicBezTo>
                  <a:lnTo>
                    <a:pt x="701365" y="989373"/>
                  </a:lnTo>
                  <a:cubicBezTo>
                    <a:pt x="701365" y="1028697"/>
                    <a:pt x="685744" y="1066409"/>
                    <a:pt x="657938" y="1094215"/>
                  </a:cubicBezTo>
                  <a:cubicBezTo>
                    <a:pt x="630133" y="1122021"/>
                    <a:pt x="592420" y="1137642"/>
                    <a:pt x="553097" y="1137642"/>
                  </a:cubicBezTo>
                  <a:lnTo>
                    <a:pt x="148268" y="1137642"/>
                  </a:lnTo>
                  <a:cubicBezTo>
                    <a:pt x="108945" y="1137642"/>
                    <a:pt x="71233" y="1122021"/>
                    <a:pt x="43427" y="1094215"/>
                  </a:cubicBezTo>
                  <a:cubicBezTo>
                    <a:pt x="15621" y="1066409"/>
                    <a:pt x="0" y="1028697"/>
                    <a:pt x="0" y="989373"/>
                  </a:cubicBezTo>
                  <a:lnTo>
                    <a:pt x="0" y="148268"/>
                  </a:lnTo>
                  <a:cubicBezTo>
                    <a:pt x="0" y="108945"/>
                    <a:pt x="15621" y="71233"/>
                    <a:pt x="43427" y="43427"/>
                  </a:cubicBezTo>
                  <a:cubicBezTo>
                    <a:pt x="71233" y="15621"/>
                    <a:pt x="108945" y="0"/>
                    <a:pt x="148268" y="0"/>
                  </a:cubicBezTo>
                  <a:close/>
                </a:path>
              </a:pathLst>
            </a:custGeom>
            <a:solidFill>
              <a:srgbClr val="02B676"/>
            </a:solidFill>
          </p:spPr>
        </p:sp>
        <p:sp>
          <p:nvSpPr>
            <p:cNvPr name="TextBox 10" id="10"/>
            <p:cNvSpPr txBox="true"/>
            <p:nvPr/>
          </p:nvSpPr>
          <p:spPr>
            <a:xfrm>
              <a:off x="0" y="-66675"/>
              <a:ext cx="701365" cy="120431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7109350" y="7172991"/>
            <a:ext cx="9725827" cy="2617970"/>
          </a:xfrm>
          <a:custGeom>
            <a:avLst/>
            <a:gdLst/>
            <a:ahLst/>
            <a:cxnLst/>
            <a:rect r="r" b="b" t="t" l="l"/>
            <a:pathLst>
              <a:path h="2617970" w="9725827">
                <a:moveTo>
                  <a:pt x="0" y="0"/>
                </a:moveTo>
                <a:lnTo>
                  <a:pt x="9725827" y="0"/>
                </a:lnTo>
                <a:lnTo>
                  <a:pt x="9725827" y="2617970"/>
                </a:lnTo>
                <a:lnTo>
                  <a:pt x="0" y="2617970"/>
                </a:lnTo>
                <a:lnTo>
                  <a:pt x="0" y="0"/>
                </a:lnTo>
                <a:close/>
              </a:path>
            </a:pathLst>
          </a:custGeom>
          <a:blipFill>
            <a:blip r:embed="rId2"/>
            <a:stretch>
              <a:fillRect l="0" t="0" r="0" b="0"/>
            </a:stretch>
          </a:blipFill>
        </p:spPr>
      </p:sp>
      <p:sp>
        <p:nvSpPr>
          <p:cNvPr name="Freeform 12" id="12"/>
          <p:cNvSpPr/>
          <p:nvPr/>
        </p:nvSpPr>
        <p:spPr>
          <a:xfrm flipH="false" flipV="false" rot="0">
            <a:off x="11136850" y="5143500"/>
            <a:ext cx="6122450" cy="1443375"/>
          </a:xfrm>
          <a:custGeom>
            <a:avLst/>
            <a:gdLst/>
            <a:ahLst/>
            <a:cxnLst/>
            <a:rect r="r" b="b" t="t" l="l"/>
            <a:pathLst>
              <a:path h="1443375" w="6122450">
                <a:moveTo>
                  <a:pt x="0" y="0"/>
                </a:moveTo>
                <a:lnTo>
                  <a:pt x="6122450" y="0"/>
                </a:lnTo>
                <a:lnTo>
                  <a:pt x="6122450" y="1443375"/>
                </a:lnTo>
                <a:lnTo>
                  <a:pt x="0" y="1443375"/>
                </a:lnTo>
                <a:lnTo>
                  <a:pt x="0" y="0"/>
                </a:lnTo>
                <a:close/>
              </a:path>
            </a:pathLst>
          </a:custGeom>
          <a:blipFill>
            <a:blip r:embed="rId3"/>
            <a:stretch>
              <a:fillRect l="0" t="0" r="0" b="0"/>
            </a:stretch>
          </a:blipFill>
        </p:spPr>
      </p:sp>
      <p:sp>
        <p:nvSpPr>
          <p:cNvPr name="Freeform 13" id="13"/>
          <p:cNvSpPr/>
          <p:nvPr/>
        </p:nvSpPr>
        <p:spPr>
          <a:xfrm flipH="false" flipV="false" rot="0">
            <a:off x="6516170" y="4101769"/>
            <a:ext cx="5118626" cy="1620821"/>
          </a:xfrm>
          <a:custGeom>
            <a:avLst/>
            <a:gdLst/>
            <a:ahLst/>
            <a:cxnLst/>
            <a:rect r="r" b="b" t="t" l="l"/>
            <a:pathLst>
              <a:path h="1620821" w="5118626">
                <a:moveTo>
                  <a:pt x="0" y="0"/>
                </a:moveTo>
                <a:lnTo>
                  <a:pt x="5118626" y="0"/>
                </a:lnTo>
                <a:lnTo>
                  <a:pt x="5118626" y="1620821"/>
                </a:lnTo>
                <a:lnTo>
                  <a:pt x="0" y="1620821"/>
                </a:lnTo>
                <a:lnTo>
                  <a:pt x="0" y="0"/>
                </a:lnTo>
                <a:close/>
              </a:path>
            </a:pathLst>
          </a:custGeom>
          <a:blipFill>
            <a:blip r:embed="rId4"/>
            <a:stretch>
              <a:fillRect l="0" t="0" r="-20165" b="0"/>
            </a:stretch>
          </a:blipFill>
        </p:spPr>
      </p:sp>
      <p:sp>
        <p:nvSpPr>
          <p:cNvPr name="Freeform 14" id="14"/>
          <p:cNvSpPr/>
          <p:nvPr/>
        </p:nvSpPr>
        <p:spPr>
          <a:xfrm flipH="false" flipV="false" rot="0">
            <a:off x="6516170" y="1028700"/>
            <a:ext cx="11301259" cy="2698176"/>
          </a:xfrm>
          <a:custGeom>
            <a:avLst/>
            <a:gdLst/>
            <a:ahLst/>
            <a:cxnLst/>
            <a:rect r="r" b="b" t="t" l="l"/>
            <a:pathLst>
              <a:path h="2698176" w="11301259">
                <a:moveTo>
                  <a:pt x="0" y="0"/>
                </a:moveTo>
                <a:lnTo>
                  <a:pt x="11301259" y="0"/>
                </a:lnTo>
                <a:lnTo>
                  <a:pt x="11301259" y="2698176"/>
                </a:lnTo>
                <a:lnTo>
                  <a:pt x="0" y="2698176"/>
                </a:lnTo>
                <a:lnTo>
                  <a:pt x="0" y="0"/>
                </a:lnTo>
                <a:close/>
              </a:path>
            </a:pathLst>
          </a:custGeom>
          <a:blipFill>
            <a:blip r:embed="rId5"/>
            <a:stretch>
              <a:fillRect l="0" t="0" r="0" b="0"/>
            </a:stretch>
          </a:blipFill>
        </p:spPr>
      </p:sp>
      <p:sp>
        <p:nvSpPr>
          <p:cNvPr name="TextBox 15" id="15"/>
          <p:cNvSpPr txBox="true"/>
          <p:nvPr/>
        </p:nvSpPr>
        <p:spPr>
          <a:xfrm rot="0">
            <a:off x="1872489" y="1328776"/>
            <a:ext cx="3635165" cy="743839"/>
          </a:xfrm>
          <a:prstGeom prst="rect">
            <a:avLst/>
          </a:prstGeom>
        </p:spPr>
        <p:txBody>
          <a:bodyPr anchor="t" rtlCol="false" tIns="0" lIns="0" bIns="0" rIns="0">
            <a:spAutoFit/>
          </a:bodyPr>
          <a:lstStyle/>
          <a:p>
            <a:pPr algn="ctr">
              <a:lnSpc>
                <a:spcPts val="5725"/>
              </a:lnSpc>
              <a:spcBef>
                <a:spcPct val="0"/>
              </a:spcBef>
            </a:pPr>
            <a:r>
              <a:rPr lang="en-US" b="true" sz="4089" u="sng">
                <a:solidFill>
                  <a:srgbClr val="FFFFFF"/>
                </a:solidFill>
                <a:latin typeface="Telegraf 1 Bold"/>
                <a:ea typeface="Telegraf 1 Bold"/>
                <a:cs typeface="Telegraf 1 Bold"/>
                <a:sym typeface="Telegraf 1 Bold"/>
              </a:rPr>
              <a:t>Đọc dữ liệu</a:t>
            </a:r>
          </a:p>
        </p:txBody>
      </p:sp>
      <p:sp>
        <p:nvSpPr>
          <p:cNvPr name="TextBox 16" id="16"/>
          <p:cNvSpPr txBox="true"/>
          <p:nvPr/>
        </p:nvSpPr>
        <p:spPr>
          <a:xfrm rot="0">
            <a:off x="1913408" y="4353094"/>
            <a:ext cx="3378150" cy="743750"/>
          </a:xfrm>
          <a:prstGeom prst="rect">
            <a:avLst/>
          </a:prstGeom>
        </p:spPr>
        <p:txBody>
          <a:bodyPr anchor="t" rtlCol="false" tIns="0" lIns="0" bIns="0" rIns="0">
            <a:spAutoFit/>
          </a:bodyPr>
          <a:lstStyle/>
          <a:p>
            <a:pPr algn="ctr">
              <a:lnSpc>
                <a:spcPts val="5730"/>
              </a:lnSpc>
              <a:spcBef>
                <a:spcPct val="0"/>
              </a:spcBef>
            </a:pPr>
            <a:r>
              <a:rPr lang="en-US" b="true" sz="4093" u="sng">
                <a:solidFill>
                  <a:srgbClr val="FFFFFF"/>
                </a:solidFill>
                <a:latin typeface="Telegraf 1 Bold"/>
                <a:ea typeface="Telegraf 1 Bold"/>
                <a:cs typeface="Telegraf 1 Bold"/>
                <a:sym typeface="Telegraf 1 Bold"/>
              </a:rPr>
              <a:t>Chuẩn hóa</a:t>
            </a:r>
          </a:p>
        </p:txBody>
      </p:sp>
      <p:sp>
        <p:nvSpPr>
          <p:cNvPr name="TextBox 17" id="17"/>
          <p:cNvSpPr txBox="true"/>
          <p:nvPr/>
        </p:nvSpPr>
        <p:spPr>
          <a:xfrm rot="0">
            <a:off x="1671491" y="7375616"/>
            <a:ext cx="4037162" cy="743946"/>
          </a:xfrm>
          <a:prstGeom prst="rect">
            <a:avLst/>
          </a:prstGeom>
        </p:spPr>
        <p:txBody>
          <a:bodyPr anchor="t" rtlCol="false" tIns="0" lIns="0" bIns="0" rIns="0">
            <a:spAutoFit/>
          </a:bodyPr>
          <a:lstStyle/>
          <a:p>
            <a:pPr algn="ctr">
              <a:lnSpc>
                <a:spcPts val="5720"/>
              </a:lnSpc>
              <a:spcBef>
                <a:spcPct val="0"/>
              </a:spcBef>
            </a:pPr>
            <a:r>
              <a:rPr lang="en-US" b="true" sz="4085" u="sng">
                <a:solidFill>
                  <a:srgbClr val="FFFFFF"/>
                </a:solidFill>
                <a:latin typeface="Telegraf 1 Bold"/>
                <a:ea typeface="Telegraf 1 Bold"/>
                <a:cs typeface="Telegraf 1 Bold"/>
                <a:sym typeface="Telegraf 1 Bold"/>
              </a:rPr>
              <a:t>Onehot coding</a:t>
            </a:r>
          </a:p>
        </p:txBody>
      </p:sp>
      <p:sp>
        <p:nvSpPr>
          <p:cNvPr name="TextBox 18" id="18"/>
          <p:cNvSpPr txBox="true"/>
          <p:nvPr/>
        </p:nvSpPr>
        <p:spPr>
          <a:xfrm rot="0">
            <a:off x="1763496" y="1986890"/>
            <a:ext cx="3677972" cy="1337218"/>
          </a:xfrm>
          <a:prstGeom prst="rect">
            <a:avLst/>
          </a:prstGeom>
        </p:spPr>
        <p:txBody>
          <a:bodyPr anchor="t" rtlCol="false" tIns="0" lIns="0" bIns="0" rIns="0">
            <a:spAutoFit/>
          </a:bodyPr>
          <a:lstStyle/>
          <a:p>
            <a:pPr algn="just" marL="535131" indent="-267566" lvl="1">
              <a:lnSpc>
                <a:spcPts val="3470"/>
              </a:lnSpc>
              <a:buFont typeface="Arial"/>
              <a:buChar char="•"/>
            </a:pPr>
            <a:r>
              <a:rPr lang="en-US" sz="2478">
                <a:solidFill>
                  <a:srgbClr val="FFFFFF"/>
                </a:solidFill>
                <a:latin typeface="Telegraf 1"/>
                <a:ea typeface="Telegraf 1"/>
                <a:cs typeface="Telegraf 1"/>
                <a:sym typeface="Telegraf 1"/>
              </a:rPr>
              <a:t>Tải và đọc dữ liệu  từ file, hoặc từ kaggle</a:t>
            </a:r>
          </a:p>
          <a:p>
            <a:pPr algn="just" marL="535131" indent="-267566" lvl="1">
              <a:lnSpc>
                <a:spcPts val="3470"/>
              </a:lnSpc>
              <a:buFont typeface="Arial"/>
              <a:buChar char="•"/>
            </a:pPr>
            <a:r>
              <a:rPr lang="en-US" sz="2478">
                <a:solidFill>
                  <a:srgbClr val="FFFFFF"/>
                </a:solidFill>
                <a:latin typeface="Telegraf 1"/>
                <a:ea typeface="Telegraf 1"/>
                <a:cs typeface="Telegraf 1"/>
                <a:sym typeface="Telegraf 1"/>
              </a:rPr>
              <a:t>Hiển thị các cột</a:t>
            </a:r>
          </a:p>
        </p:txBody>
      </p:sp>
      <p:sp>
        <p:nvSpPr>
          <p:cNvPr name="TextBox 19" id="19"/>
          <p:cNvSpPr txBox="true"/>
          <p:nvPr/>
        </p:nvSpPr>
        <p:spPr>
          <a:xfrm rot="0">
            <a:off x="1763496" y="5011119"/>
            <a:ext cx="3677972" cy="1337218"/>
          </a:xfrm>
          <a:prstGeom prst="rect">
            <a:avLst/>
          </a:prstGeom>
        </p:spPr>
        <p:txBody>
          <a:bodyPr anchor="t" rtlCol="false" tIns="0" lIns="0" bIns="0" rIns="0">
            <a:spAutoFit/>
          </a:bodyPr>
          <a:lstStyle/>
          <a:p>
            <a:pPr algn="l" marL="535131" indent="-267566" lvl="1">
              <a:lnSpc>
                <a:spcPts val="3470"/>
              </a:lnSpc>
              <a:buFont typeface="Arial"/>
              <a:buChar char="•"/>
            </a:pPr>
            <a:r>
              <a:rPr lang="en-US" sz="2478">
                <a:solidFill>
                  <a:srgbClr val="FFFFFF"/>
                </a:solidFill>
                <a:latin typeface="Telegraf 1"/>
                <a:ea typeface="Telegraf 1"/>
                <a:cs typeface="Telegraf 1"/>
                <a:sym typeface="Telegraf 1"/>
              </a:rPr>
              <a:t>Chuẩn hóa bằng StandardScale</a:t>
            </a:r>
          </a:p>
          <a:p>
            <a:pPr algn="l" marL="535131" indent="-267566" lvl="1">
              <a:lnSpc>
                <a:spcPts val="3470"/>
              </a:lnSpc>
              <a:buFont typeface="Arial"/>
              <a:buChar char="•"/>
            </a:pPr>
            <a:r>
              <a:rPr lang="en-US" sz="2478">
                <a:solidFill>
                  <a:srgbClr val="FFFFFF"/>
                </a:solidFill>
                <a:latin typeface="Telegraf 1"/>
                <a:ea typeface="Telegraf 1"/>
                <a:cs typeface="Telegraf 1"/>
                <a:sym typeface="Telegraf 1"/>
              </a:rPr>
              <a:t>Xử lý dữ liệu lỗi</a:t>
            </a:r>
          </a:p>
        </p:txBody>
      </p:sp>
      <p:sp>
        <p:nvSpPr>
          <p:cNvPr name="TextBox 20" id="20"/>
          <p:cNvSpPr txBox="true"/>
          <p:nvPr/>
        </p:nvSpPr>
        <p:spPr>
          <a:xfrm rot="0">
            <a:off x="1829682" y="8122705"/>
            <a:ext cx="3677972" cy="1337218"/>
          </a:xfrm>
          <a:prstGeom prst="rect">
            <a:avLst/>
          </a:prstGeom>
        </p:spPr>
        <p:txBody>
          <a:bodyPr anchor="t" rtlCol="false" tIns="0" lIns="0" bIns="0" rIns="0">
            <a:spAutoFit/>
          </a:bodyPr>
          <a:lstStyle/>
          <a:p>
            <a:pPr algn="l" marL="535131" indent="-267566" lvl="1">
              <a:lnSpc>
                <a:spcPts val="3470"/>
              </a:lnSpc>
              <a:buFont typeface="Arial"/>
              <a:buChar char="•"/>
            </a:pPr>
            <a:r>
              <a:rPr lang="en-US" sz="2478">
                <a:solidFill>
                  <a:srgbClr val="FFFFFF"/>
                </a:solidFill>
                <a:latin typeface="Telegraf 1"/>
                <a:ea typeface="Telegraf 1"/>
                <a:cs typeface="Telegraf 1"/>
                <a:sym typeface="Telegraf 1"/>
              </a:rPr>
              <a:t>Encode các cột phân loại</a:t>
            </a:r>
          </a:p>
          <a:p>
            <a:pPr algn="l" marL="535131" indent="-267566" lvl="1">
              <a:lnSpc>
                <a:spcPts val="3470"/>
              </a:lnSpc>
              <a:buFont typeface="Arial"/>
              <a:buChar char="•"/>
            </a:pPr>
            <a:r>
              <a:rPr lang="en-US" sz="2478">
                <a:solidFill>
                  <a:srgbClr val="FFFFFF"/>
                </a:solidFill>
                <a:latin typeface="Telegraf 1"/>
                <a:ea typeface="Telegraf 1"/>
                <a:cs typeface="Telegraf 1"/>
                <a:sym typeface="Telegraf 1"/>
              </a:rPr>
              <a:t>Lấy ra 10 cột ý nghĩa</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7483267" y="3057525"/>
            <a:ext cx="10340544" cy="4124325"/>
          </a:xfrm>
          <a:prstGeom prst="rect">
            <a:avLst/>
          </a:prstGeom>
        </p:spPr>
        <p:txBody>
          <a:bodyPr anchor="t" rtlCol="false" tIns="0" lIns="0" bIns="0" rIns="0">
            <a:spAutoFit/>
          </a:bodyPr>
          <a:lstStyle/>
          <a:p>
            <a:pPr algn="l">
              <a:lnSpc>
                <a:spcPts val="4200"/>
              </a:lnSpc>
            </a:pPr>
            <a:r>
              <a:rPr lang="en-US" sz="3500" spc="171" b="true">
                <a:solidFill>
                  <a:srgbClr val="290606"/>
                </a:solidFill>
                <a:latin typeface="Telegraf 1 Bold"/>
                <a:ea typeface="Telegraf 1 Bold"/>
                <a:cs typeface="Telegraf 1 Bold"/>
                <a:sym typeface="Telegraf 1 Bold"/>
              </a:rPr>
              <a:t>Đối với dữ liệu nhiều chiều, giảm chiều dữ liệu có tác dụng tương đối quan trọng:</a:t>
            </a:r>
          </a:p>
          <a:p>
            <a:pPr algn="l">
              <a:lnSpc>
                <a:spcPts val="4200"/>
              </a:lnSpc>
            </a:pPr>
          </a:p>
          <a:p>
            <a:pPr algn="l" marL="712472" indent="-356236" lvl="1">
              <a:lnSpc>
                <a:spcPts val="3960"/>
              </a:lnSpc>
              <a:buFont typeface="Arial"/>
              <a:buChar char="•"/>
            </a:pPr>
            <a:r>
              <a:rPr lang="en-US" sz="3300" spc="161">
                <a:solidFill>
                  <a:srgbClr val="290606"/>
                </a:solidFill>
                <a:latin typeface="Telegraf 1"/>
                <a:ea typeface="Telegraf 1"/>
                <a:cs typeface="Telegraf 1"/>
                <a:sym typeface="Telegraf 1"/>
              </a:rPr>
              <a:t>Giảm độ phức tạp</a:t>
            </a:r>
          </a:p>
          <a:p>
            <a:pPr algn="l" marL="712472" indent="-356236" lvl="1">
              <a:lnSpc>
                <a:spcPts val="3960"/>
              </a:lnSpc>
              <a:buFont typeface="Arial"/>
              <a:buChar char="•"/>
            </a:pPr>
            <a:r>
              <a:rPr lang="en-US" sz="3300" spc="161">
                <a:solidFill>
                  <a:srgbClr val="290606"/>
                </a:solidFill>
                <a:latin typeface="Telegraf 1"/>
                <a:ea typeface="Telegraf 1"/>
                <a:cs typeface="Telegraf 1"/>
                <a:sym typeface="Telegraf 1"/>
              </a:rPr>
              <a:t>Tránh overfitting</a:t>
            </a:r>
          </a:p>
          <a:p>
            <a:pPr algn="l" marL="712472" indent="-356236" lvl="1">
              <a:lnSpc>
                <a:spcPts val="3960"/>
              </a:lnSpc>
              <a:buFont typeface="Arial"/>
              <a:buChar char="•"/>
            </a:pPr>
            <a:r>
              <a:rPr lang="en-US" sz="3300" spc="161">
                <a:solidFill>
                  <a:srgbClr val="290606"/>
                </a:solidFill>
                <a:latin typeface="Telegraf 1"/>
                <a:ea typeface="Telegraf 1"/>
                <a:cs typeface="Telegraf 1"/>
                <a:sym typeface="Telegraf 1"/>
              </a:rPr>
              <a:t>Dễ trực quan hóa</a:t>
            </a:r>
          </a:p>
          <a:p>
            <a:pPr algn="l" marL="712472" indent="-356236" lvl="1">
              <a:lnSpc>
                <a:spcPts val="3960"/>
              </a:lnSpc>
              <a:buFont typeface="Arial"/>
              <a:buChar char="•"/>
            </a:pPr>
            <a:r>
              <a:rPr lang="en-US" sz="3300" spc="161">
                <a:solidFill>
                  <a:srgbClr val="290606"/>
                </a:solidFill>
                <a:latin typeface="Telegraf 1"/>
                <a:ea typeface="Telegraf 1"/>
                <a:cs typeface="Telegraf 1"/>
                <a:sym typeface="Telegraf 1"/>
              </a:rPr>
              <a:t>Trong một số trường hợp, giúp cải thiện độ chính xác nhờ loại bỏ dữ liệu thừa</a:t>
            </a:r>
          </a:p>
        </p:txBody>
      </p:sp>
      <p:sp>
        <p:nvSpPr>
          <p:cNvPr name="TextBox 3" id="3"/>
          <p:cNvSpPr txBox="true"/>
          <p:nvPr/>
        </p:nvSpPr>
        <p:spPr>
          <a:xfrm rot="0">
            <a:off x="7483267" y="1162050"/>
            <a:ext cx="10340544" cy="930275"/>
          </a:xfrm>
          <a:prstGeom prst="rect">
            <a:avLst/>
          </a:prstGeom>
        </p:spPr>
        <p:txBody>
          <a:bodyPr anchor="t" rtlCol="false" tIns="0" lIns="0" bIns="0" rIns="0">
            <a:spAutoFit/>
          </a:bodyPr>
          <a:lstStyle/>
          <a:p>
            <a:pPr algn="l">
              <a:lnSpc>
                <a:spcPts val="6999"/>
              </a:lnSpc>
            </a:pPr>
            <a:r>
              <a:rPr lang="en-US" sz="6999" spc="342">
                <a:solidFill>
                  <a:srgbClr val="290606"/>
                </a:solidFill>
                <a:latin typeface="Baloo"/>
                <a:ea typeface="Baloo"/>
                <a:cs typeface="Baloo"/>
                <a:sym typeface="Baloo"/>
              </a:rPr>
              <a:t>II. GIẢM CHIỀU DỮ LIỆU</a:t>
            </a:r>
          </a:p>
        </p:txBody>
      </p:sp>
      <p:sp>
        <p:nvSpPr>
          <p:cNvPr name="TextBox 4" id="4"/>
          <p:cNvSpPr txBox="true"/>
          <p:nvPr/>
        </p:nvSpPr>
        <p:spPr>
          <a:xfrm rot="0">
            <a:off x="7262492" y="7759179"/>
            <a:ext cx="9996808" cy="1225550"/>
          </a:xfrm>
          <a:prstGeom prst="rect">
            <a:avLst/>
          </a:prstGeom>
        </p:spPr>
        <p:txBody>
          <a:bodyPr anchor="t" rtlCol="false" tIns="0" lIns="0" bIns="0" rIns="0">
            <a:spAutoFit/>
          </a:bodyPr>
          <a:lstStyle/>
          <a:p>
            <a:pPr algn="l">
              <a:lnSpc>
                <a:spcPts val="4900"/>
              </a:lnSpc>
              <a:spcBef>
                <a:spcPct val="0"/>
              </a:spcBef>
            </a:pPr>
            <a:r>
              <a:rPr lang="en-US" sz="3500">
                <a:solidFill>
                  <a:srgbClr val="02B676"/>
                </a:solidFill>
                <a:latin typeface="Saira"/>
                <a:ea typeface="Saira"/>
                <a:cs typeface="Saira"/>
                <a:sym typeface="Saira"/>
              </a:rPr>
              <a:t>Ở bài toán dự đoán này, 2 phương pháp giảm chiều được sử dụng là PCA và LDA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2414851" y="2793003"/>
            <a:ext cx="7622932" cy="6041174"/>
          </a:xfrm>
          <a:custGeom>
            <a:avLst/>
            <a:gdLst/>
            <a:ahLst/>
            <a:cxnLst/>
            <a:rect r="r" b="b" t="t" l="l"/>
            <a:pathLst>
              <a:path h="6041174" w="7622932">
                <a:moveTo>
                  <a:pt x="0" y="0"/>
                </a:moveTo>
                <a:lnTo>
                  <a:pt x="7622933" y="0"/>
                </a:lnTo>
                <a:lnTo>
                  <a:pt x="7622933" y="6041174"/>
                </a:lnTo>
                <a:lnTo>
                  <a:pt x="0" y="6041174"/>
                </a:lnTo>
                <a:lnTo>
                  <a:pt x="0" y="0"/>
                </a:lnTo>
                <a:close/>
              </a:path>
            </a:pathLst>
          </a:custGeom>
          <a:blipFill>
            <a:blip r:embed="rId2"/>
            <a:stretch>
              <a:fillRect l="0" t="0" r="0" b="0"/>
            </a:stretch>
          </a:blipFill>
        </p:spPr>
      </p:sp>
      <p:sp>
        <p:nvSpPr>
          <p:cNvPr name="TextBox 3" id="3"/>
          <p:cNvSpPr txBox="true"/>
          <p:nvPr/>
        </p:nvSpPr>
        <p:spPr>
          <a:xfrm rot="0">
            <a:off x="1333404" y="1216372"/>
            <a:ext cx="15501773"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II.1. PCA - PRINCIPAL COMPONENTS ANALYSIS</a:t>
            </a:r>
          </a:p>
        </p:txBody>
      </p:sp>
      <p:sp>
        <p:nvSpPr>
          <p:cNvPr name="TextBox 4" id="4"/>
          <p:cNvSpPr txBox="true"/>
          <p:nvPr/>
        </p:nvSpPr>
        <p:spPr>
          <a:xfrm rot="0">
            <a:off x="10363188" y="3313277"/>
            <a:ext cx="6471989" cy="3171825"/>
          </a:xfrm>
          <a:prstGeom prst="rect">
            <a:avLst/>
          </a:prstGeom>
        </p:spPr>
        <p:txBody>
          <a:bodyPr anchor="t" rtlCol="false" tIns="0" lIns="0" bIns="0" rIns="0">
            <a:spAutoFit/>
          </a:bodyPr>
          <a:lstStyle/>
          <a:p>
            <a:pPr algn="l">
              <a:lnSpc>
                <a:spcPts val="3599"/>
              </a:lnSpc>
              <a:spcBef>
                <a:spcPct val="0"/>
              </a:spcBef>
            </a:pPr>
            <a:r>
              <a:rPr lang="en-US" b="true" sz="2999" spc="-29">
                <a:solidFill>
                  <a:srgbClr val="02B676"/>
                </a:solidFill>
                <a:latin typeface="Telegraf 1 Bold"/>
                <a:ea typeface="Telegraf 1 Bold"/>
                <a:cs typeface="Telegraf 1 Bold"/>
                <a:sym typeface="Telegraf 1 Bold"/>
              </a:rPr>
              <a:t>Là một kỹ thuật giảm chiều dữ liệu:</a:t>
            </a:r>
          </a:p>
          <a:p>
            <a:pPr algn="l">
              <a:lnSpc>
                <a:spcPts val="3599"/>
              </a:lnSpc>
              <a:spcBef>
                <a:spcPct val="0"/>
              </a:spcBef>
            </a:pPr>
          </a:p>
          <a:p>
            <a:pPr algn="l" marL="647697" indent="-323848" lvl="1">
              <a:lnSpc>
                <a:spcPts val="3599"/>
              </a:lnSpc>
              <a:buFont typeface="Arial"/>
              <a:buChar char="•"/>
            </a:pPr>
            <a:r>
              <a:rPr lang="en-US" b="true" sz="2999" spc="-29">
                <a:solidFill>
                  <a:srgbClr val="02B676"/>
                </a:solidFill>
                <a:latin typeface="Telegraf 1 Bold"/>
                <a:ea typeface="Telegraf 1 Bold"/>
                <a:cs typeface="Telegraf 1 Bold"/>
                <a:sym typeface="Telegraf 1 Bold"/>
              </a:rPr>
              <a:t> Giữ lại các chiều có phương sai lớn nhất (thành phần chính - principal components)</a:t>
            </a:r>
          </a:p>
          <a:p>
            <a:pPr algn="l">
              <a:lnSpc>
                <a:spcPts val="3599"/>
              </a:lnSpc>
            </a:pPr>
          </a:p>
          <a:p>
            <a:pPr algn="l" marL="647697" indent="-323848" lvl="1">
              <a:lnSpc>
                <a:spcPts val="3599"/>
              </a:lnSpc>
              <a:buFont typeface="Arial"/>
              <a:buChar char="•"/>
            </a:pPr>
            <a:r>
              <a:rPr lang="en-US" b="true" sz="2999" spc="-29">
                <a:solidFill>
                  <a:srgbClr val="02B676"/>
                </a:solidFill>
                <a:latin typeface="Telegraf 1 Bold"/>
                <a:ea typeface="Telegraf 1 Bold"/>
                <a:cs typeface="Telegraf 1 Bold"/>
                <a:sym typeface="Telegraf 1 Bold"/>
              </a:rPr>
              <a:t>Các trục vuông góc (trực giao)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3526533" y="2313851"/>
            <a:ext cx="11315100" cy="6520326"/>
          </a:xfrm>
          <a:custGeom>
            <a:avLst/>
            <a:gdLst/>
            <a:ahLst/>
            <a:cxnLst/>
            <a:rect r="r" b="b" t="t" l="l"/>
            <a:pathLst>
              <a:path h="6520326" w="11315100">
                <a:moveTo>
                  <a:pt x="0" y="0"/>
                </a:moveTo>
                <a:lnTo>
                  <a:pt x="11315100" y="0"/>
                </a:lnTo>
                <a:lnTo>
                  <a:pt x="11315100" y="6520326"/>
                </a:lnTo>
                <a:lnTo>
                  <a:pt x="0" y="6520326"/>
                </a:lnTo>
                <a:lnTo>
                  <a:pt x="0" y="0"/>
                </a:lnTo>
                <a:close/>
              </a:path>
            </a:pathLst>
          </a:custGeom>
          <a:blipFill>
            <a:blip r:embed="rId2"/>
            <a:stretch>
              <a:fillRect l="0" t="0" r="0" b="0"/>
            </a:stretch>
          </a:blipFill>
        </p:spPr>
      </p:sp>
      <p:sp>
        <p:nvSpPr>
          <p:cNvPr name="TextBox 3" id="3"/>
          <p:cNvSpPr txBox="true"/>
          <p:nvPr/>
        </p:nvSpPr>
        <p:spPr>
          <a:xfrm rot="0">
            <a:off x="1028700" y="914400"/>
            <a:ext cx="9820909" cy="6445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Telegraf 1 Bold"/>
                <a:ea typeface="Telegraf 1 Bold"/>
                <a:cs typeface="Telegraf 1 Bold"/>
                <a:sym typeface="Telegraf 1 Bold"/>
              </a:rPr>
              <a:t>Các bước tính toán của phương pháp PCA:</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511846" y="1049338"/>
            <a:ext cx="15747454" cy="8074025"/>
          </a:xfrm>
          <a:prstGeom prst="rect">
            <a:avLst/>
          </a:prstGeom>
        </p:spPr>
        <p:txBody>
          <a:bodyPr anchor="t" rtlCol="false" tIns="0" lIns="0" bIns="0" rIns="0">
            <a:spAutoFit/>
          </a:bodyPr>
          <a:lstStyle/>
          <a:p>
            <a:pPr algn="l" marL="755651" indent="-377825" lvl="1">
              <a:lnSpc>
                <a:spcPts val="4900"/>
              </a:lnSpc>
              <a:buFont typeface="Arial"/>
              <a:buChar char="•"/>
            </a:pPr>
            <a:r>
              <a:rPr lang="en-US" b="true" sz="3500">
                <a:solidFill>
                  <a:srgbClr val="000000"/>
                </a:solidFill>
                <a:latin typeface="Telegraf 1 Bold"/>
                <a:ea typeface="Telegraf 1 Bold"/>
                <a:cs typeface="Telegraf 1 Bold"/>
                <a:sym typeface="Telegraf 1 Bold"/>
              </a:rPr>
              <a:t>PCA phù hợp sử dụng để giảm chiều cho </a:t>
            </a:r>
            <a:r>
              <a:rPr lang="en-US" b="true" sz="3500">
                <a:solidFill>
                  <a:srgbClr val="02B676"/>
                </a:solidFill>
                <a:latin typeface="Telegraf 1 Bold"/>
                <a:ea typeface="Telegraf 1 Bold"/>
                <a:cs typeface="Telegraf 1 Bold"/>
                <a:sym typeface="Telegraf 1 Bold"/>
              </a:rPr>
              <a:t>dữ liệu tuyến tính</a:t>
            </a:r>
            <a:r>
              <a:rPr lang="en-US" b="true" sz="3500">
                <a:solidFill>
                  <a:srgbClr val="000000"/>
                </a:solidFill>
                <a:latin typeface="Telegraf 1 Bold"/>
                <a:ea typeface="Telegraf 1 Bold"/>
                <a:cs typeface="Telegraf 1 Bold"/>
                <a:sym typeface="Telegraf 1 Bold"/>
              </a:rPr>
              <a:t>.</a:t>
            </a:r>
          </a:p>
          <a:p>
            <a:pPr algn="l">
              <a:lnSpc>
                <a:spcPts val="4900"/>
              </a:lnSpc>
            </a:pPr>
          </a:p>
          <a:p>
            <a:pPr algn="l" marL="755651" indent="-377825" lvl="1">
              <a:lnSpc>
                <a:spcPts val="4900"/>
              </a:lnSpc>
              <a:buFont typeface="Arial"/>
              <a:buChar char="•"/>
            </a:pPr>
            <a:r>
              <a:rPr lang="en-US" b="true" sz="3500">
                <a:solidFill>
                  <a:srgbClr val="000000"/>
                </a:solidFill>
                <a:latin typeface="Telegraf 1 Bold"/>
                <a:ea typeface="Telegraf 1 Bold"/>
                <a:cs typeface="Telegraf 1 Bold"/>
                <a:sym typeface="Telegraf 1 Bold"/>
              </a:rPr>
              <a:t>PCA là một phương pháp </a:t>
            </a:r>
            <a:r>
              <a:rPr lang="en-US" b="true" sz="3500">
                <a:solidFill>
                  <a:srgbClr val="02B676"/>
                </a:solidFill>
                <a:latin typeface="Telegraf 1 Bold"/>
                <a:ea typeface="Telegraf 1 Bold"/>
                <a:cs typeface="Telegraf 1 Bold"/>
                <a:sym typeface="Telegraf 1 Bold"/>
              </a:rPr>
              <a:t>Unsupervised</a:t>
            </a:r>
            <a:r>
              <a:rPr lang="en-US" b="true" sz="3500">
                <a:solidFill>
                  <a:srgbClr val="000000"/>
                </a:solidFill>
                <a:latin typeface="Telegraf 1 Bold"/>
                <a:ea typeface="Telegraf 1 Bold"/>
                <a:cs typeface="Telegraf 1 Bold"/>
                <a:sym typeface="Telegraf 1 Bold"/>
              </a:rPr>
              <a:t>. Việc thực hiện PCA trên toàn bộ dữ liệu không phụ thuộc vào class(nếu có) của mỗi dữ liệu.</a:t>
            </a:r>
          </a:p>
          <a:p>
            <a:pPr algn="l">
              <a:lnSpc>
                <a:spcPts val="4900"/>
              </a:lnSpc>
            </a:pPr>
          </a:p>
          <a:p>
            <a:pPr algn="l" marL="755651" indent="-377825" lvl="1">
              <a:lnSpc>
                <a:spcPts val="4900"/>
              </a:lnSpc>
              <a:buFont typeface="Arial"/>
              <a:buChar char="•"/>
            </a:pPr>
            <a:r>
              <a:rPr lang="en-US" b="true" sz="3500">
                <a:solidFill>
                  <a:srgbClr val="F7562B"/>
                </a:solidFill>
                <a:latin typeface="Telegraf 1 Bold"/>
                <a:ea typeface="Telegraf 1 Bold"/>
                <a:cs typeface="Telegraf 1 Bold"/>
                <a:sym typeface="Telegraf 1 Bold"/>
              </a:rPr>
              <a:t>PCA đôi khi không hiệu quả thậm chí gây sai lệch khi áp dụng cho các bài toán classification.</a:t>
            </a:r>
          </a:p>
          <a:p>
            <a:pPr algn="l">
              <a:lnSpc>
                <a:spcPts val="4900"/>
              </a:lnSpc>
            </a:pPr>
          </a:p>
          <a:p>
            <a:pPr algn="l" marL="755651" indent="-377825" lvl="1">
              <a:lnSpc>
                <a:spcPts val="4900"/>
              </a:lnSpc>
              <a:buFont typeface="Arial"/>
              <a:buChar char="•"/>
            </a:pPr>
            <a:r>
              <a:rPr lang="en-US" b="true" sz="3500">
                <a:solidFill>
                  <a:srgbClr val="000000"/>
                </a:solidFill>
                <a:latin typeface="Telegraf 1 Bold"/>
                <a:ea typeface="Telegraf 1 Bold"/>
                <a:cs typeface="Telegraf 1 Bold"/>
                <a:sym typeface="Telegraf 1 Bold"/>
              </a:rPr>
              <a:t>Với các bài toán </a:t>
            </a:r>
            <a:r>
              <a:rPr lang="en-US" b="true" sz="3500">
                <a:solidFill>
                  <a:srgbClr val="02B676"/>
                </a:solidFill>
                <a:latin typeface="Telegraf 1 Bold"/>
                <a:ea typeface="Telegraf 1 Bold"/>
                <a:cs typeface="Telegraf 1 Bold"/>
                <a:sym typeface="Telegraf 1 Bold"/>
              </a:rPr>
              <a:t>Large-scale</a:t>
            </a:r>
            <a:r>
              <a:rPr lang="en-US" b="true" sz="3500">
                <a:solidFill>
                  <a:srgbClr val="000000"/>
                </a:solidFill>
                <a:latin typeface="Telegraf 1 Bold"/>
                <a:ea typeface="Telegraf 1 Bold"/>
                <a:cs typeface="Telegraf 1 Bold"/>
                <a:sym typeface="Telegraf 1 Bold"/>
              </a:rPr>
              <a:t>, đôi khi việc tính toán trên toàn bộ dữ liệu là không khả thi vì còn có vấn đề về bộ nhớ. Giải pháp là thực hiện PCA </a:t>
            </a:r>
            <a:r>
              <a:rPr lang="en-US" b="true" sz="3500">
                <a:solidFill>
                  <a:srgbClr val="02B676"/>
                </a:solidFill>
                <a:latin typeface="Telegraf 1 Bold"/>
                <a:ea typeface="Telegraf 1 Bold"/>
                <a:cs typeface="Telegraf 1 Bold"/>
                <a:sym typeface="Telegraf 1 Bold"/>
              </a:rPr>
              <a:t>lần đầu trên một tập con dữ liệu vừa với bộ nhớ</a:t>
            </a:r>
            <a:r>
              <a:rPr lang="en-US" b="true" sz="3500">
                <a:solidFill>
                  <a:srgbClr val="000000"/>
                </a:solidFill>
                <a:latin typeface="Telegraf 1 Bold"/>
                <a:ea typeface="Telegraf 1 Bold"/>
                <a:cs typeface="Telegraf 1 Bold"/>
                <a:sym typeface="Telegraf 1 Bold"/>
              </a:rPr>
              <a:t>, sau đó lấy một tập con khác để cập nhật nghiệm của PCA tới khi nào </a:t>
            </a:r>
            <a:r>
              <a:rPr lang="en-US" b="true" sz="3500">
                <a:solidFill>
                  <a:srgbClr val="02B676"/>
                </a:solidFill>
                <a:latin typeface="Telegraf 1 Bold"/>
                <a:ea typeface="Telegraf 1 Bold"/>
                <a:cs typeface="Telegraf 1 Bold"/>
                <a:sym typeface="Telegraf 1 Bold"/>
              </a:rPr>
              <a:t>hội tụ</a:t>
            </a:r>
            <a:r>
              <a:rPr lang="en-US" b="true" sz="3500">
                <a:solidFill>
                  <a:srgbClr val="000000"/>
                </a:solidFill>
                <a:latin typeface="Telegraf 1 Bold"/>
                <a:ea typeface="Telegraf 1 Bold"/>
                <a:cs typeface="Telegraf 1 Bold"/>
                <a:sym typeface="Telegraf 1 Bold"/>
              </a:rPr>
              <a:t>.</a:t>
            </a:r>
          </a:p>
          <a:p>
            <a:pPr algn="l">
              <a:lnSpc>
                <a:spcPts val="49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333404" y="3348714"/>
            <a:ext cx="8887147" cy="4741416"/>
          </a:xfrm>
          <a:custGeom>
            <a:avLst/>
            <a:gdLst/>
            <a:ahLst/>
            <a:cxnLst/>
            <a:rect r="r" b="b" t="t" l="l"/>
            <a:pathLst>
              <a:path h="4741416" w="8887147">
                <a:moveTo>
                  <a:pt x="0" y="0"/>
                </a:moveTo>
                <a:lnTo>
                  <a:pt x="8887147" y="0"/>
                </a:lnTo>
                <a:lnTo>
                  <a:pt x="8887147" y="4741416"/>
                </a:lnTo>
                <a:lnTo>
                  <a:pt x="0" y="4741416"/>
                </a:lnTo>
                <a:lnTo>
                  <a:pt x="0" y="0"/>
                </a:lnTo>
                <a:close/>
              </a:path>
            </a:pathLst>
          </a:custGeom>
          <a:blipFill>
            <a:blip r:embed="rId2"/>
            <a:stretch>
              <a:fillRect l="-3934" t="0" r="-7213" b="0"/>
            </a:stretch>
          </a:blipFill>
        </p:spPr>
      </p:sp>
      <p:sp>
        <p:nvSpPr>
          <p:cNvPr name="TextBox 3" id="3"/>
          <p:cNvSpPr txBox="true"/>
          <p:nvPr/>
        </p:nvSpPr>
        <p:spPr>
          <a:xfrm rot="0">
            <a:off x="1333404" y="1216372"/>
            <a:ext cx="15501773"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II.2. LDA - LINEAR DISCRIMINANT ANALYSIS</a:t>
            </a:r>
          </a:p>
        </p:txBody>
      </p:sp>
      <p:sp>
        <p:nvSpPr>
          <p:cNvPr name="TextBox 4" id="4"/>
          <p:cNvSpPr txBox="true"/>
          <p:nvPr/>
        </p:nvSpPr>
        <p:spPr>
          <a:xfrm rot="0">
            <a:off x="10787311" y="3384780"/>
            <a:ext cx="6471989" cy="4286250"/>
          </a:xfrm>
          <a:prstGeom prst="rect">
            <a:avLst/>
          </a:prstGeom>
        </p:spPr>
        <p:txBody>
          <a:bodyPr anchor="t" rtlCol="false" tIns="0" lIns="0" bIns="0" rIns="0">
            <a:spAutoFit/>
          </a:bodyPr>
          <a:lstStyle/>
          <a:p>
            <a:pPr algn="l">
              <a:lnSpc>
                <a:spcPts val="3599"/>
              </a:lnSpc>
              <a:spcBef>
                <a:spcPct val="0"/>
              </a:spcBef>
            </a:pPr>
            <a:r>
              <a:rPr lang="en-US" b="true" sz="2999" spc="-29">
                <a:solidFill>
                  <a:srgbClr val="02B676"/>
                </a:solidFill>
                <a:latin typeface="Telegraf 1 Bold"/>
                <a:ea typeface="Telegraf 1 Bold"/>
                <a:cs typeface="Telegraf 1 Bold"/>
                <a:sym typeface="Telegraf 1 Bold"/>
              </a:rPr>
              <a:t>Là phương pháp giảm chiều:</a:t>
            </a:r>
          </a:p>
          <a:p>
            <a:pPr algn="l">
              <a:lnSpc>
                <a:spcPts val="3599"/>
              </a:lnSpc>
              <a:spcBef>
                <a:spcPct val="0"/>
              </a:spcBef>
            </a:pPr>
          </a:p>
          <a:p>
            <a:pPr algn="l" marL="604518" indent="-302259" lvl="1">
              <a:lnSpc>
                <a:spcPts val="3359"/>
              </a:lnSpc>
              <a:buFont typeface="Arial"/>
              <a:buChar char="•"/>
            </a:pPr>
            <a:r>
              <a:rPr lang="en-US" b="true" sz="2799" spc="-27">
                <a:solidFill>
                  <a:srgbClr val="02B676"/>
                </a:solidFill>
                <a:latin typeface="Telegraf 1 Bold"/>
                <a:ea typeface="Telegraf 1 Bold"/>
                <a:cs typeface="Telegraf 1 Bold"/>
                <a:sym typeface="Telegraf 1 Bold"/>
              </a:rPr>
              <a:t>Dựa trên việc chiếu dữ liệu xuống không gian tuyến tính con</a:t>
            </a:r>
          </a:p>
          <a:p>
            <a:pPr algn="l" marL="604518" indent="-302259" lvl="1">
              <a:lnSpc>
                <a:spcPts val="3359"/>
              </a:lnSpc>
              <a:buFont typeface="Arial"/>
              <a:buChar char="•"/>
            </a:pPr>
            <a:r>
              <a:rPr lang="en-US" b="true" sz="2799" spc="-27">
                <a:solidFill>
                  <a:srgbClr val="02B676"/>
                </a:solidFill>
                <a:latin typeface="Telegraf 1 Bold"/>
                <a:ea typeface="Telegraf 1 Bold"/>
                <a:cs typeface="Telegraf 1 Bold"/>
                <a:sym typeface="Telegraf 1 Bold"/>
              </a:rPr>
              <a:t>Có tính đến việc áp dụng cho các loại dữ liệu có nhãn (dữ liệu có phân loại)</a:t>
            </a:r>
          </a:p>
          <a:p>
            <a:pPr algn="l" marL="604518" indent="-302259" lvl="1">
              <a:lnSpc>
                <a:spcPts val="3359"/>
              </a:lnSpc>
              <a:buFont typeface="Arial"/>
              <a:buChar char="•"/>
            </a:pPr>
            <a:r>
              <a:rPr lang="en-US" b="true" sz="2799" spc="-27">
                <a:solidFill>
                  <a:srgbClr val="02B676"/>
                </a:solidFill>
                <a:latin typeface="Telegraf 1 Bold"/>
                <a:ea typeface="Telegraf 1 Bold"/>
                <a:cs typeface="Telegraf 1 Bold"/>
                <a:sym typeface="Telegraf 1 Bold"/>
              </a:rPr>
              <a:t>Ưu tiên độ phân biệt giữa các nhóm dữ liệu tách được tuyến tính.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DAGlKRru2x8</dc:identifier>
  <dcterms:modified xsi:type="dcterms:W3CDTF">2011-08-01T06:04:30Z</dcterms:modified>
  <cp:revision>1</cp:revision>
  <dc:title>Green and Orange Vibrant Animated AI and Machine Learning Presentation</dc:title>
</cp:coreProperties>
</file>