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8" r:id="rId4"/>
    <p:sldId id="299" r:id="rId5"/>
    <p:sldId id="257" r:id="rId6"/>
    <p:sldId id="258" r:id="rId7"/>
    <p:sldId id="281" r:id="rId8"/>
    <p:sldId id="283" r:id="rId9"/>
    <p:sldId id="284" r:id="rId10"/>
    <p:sldId id="282" r:id="rId11"/>
    <p:sldId id="285" r:id="rId12"/>
    <p:sldId id="286" r:id="rId13"/>
    <p:sldId id="287" r:id="rId14"/>
    <p:sldId id="296" r:id="rId15"/>
    <p:sldId id="259" r:id="rId16"/>
    <p:sldId id="261" r:id="rId17"/>
    <p:sldId id="289" r:id="rId18"/>
    <p:sldId id="291" r:id="rId19"/>
    <p:sldId id="288" r:id="rId20"/>
    <p:sldId id="263" r:id="rId21"/>
    <p:sldId id="292" r:id="rId22"/>
    <p:sldId id="295" r:id="rId23"/>
    <p:sldId id="264" r:id="rId24"/>
    <p:sldId id="265" r:id="rId25"/>
    <p:sldId id="266" r:id="rId26"/>
    <p:sldId id="267" r:id="rId27"/>
    <p:sldId id="271" r:id="rId28"/>
    <p:sldId id="293" r:id="rId29"/>
    <p:sldId id="294" r:id="rId30"/>
    <p:sldId id="273" r:id="rId31"/>
    <p:sldId id="275" r:id="rId32"/>
    <p:sldId id="278" r:id="rId33"/>
    <p:sldId id="280" r:id="rId34"/>
    <p:sldId id="272" r:id="rId35"/>
    <p:sldId id="279" r:id="rId36"/>
    <p:sldId id="300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183B4"/>
    <a:srgbClr val="FFC000"/>
    <a:srgbClr val="FFC0B4"/>
    <a:srgbClr val="261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78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7240"/>
            <a:ext cx="8229600" cy="907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347864" y="640327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Copyright © 2014 @0MeO</a:t>
            </a:r>
            <a:endParaRPr lang="ja-JP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2.nifty.com/natupaji/DxLib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eok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ixq.net/g/" TargetMode="External"/><Relationship Id="rId2" Type="http://schemas.openxmlformats.org/officeDocument/2006/relationships/hyperlink" Target="http://homepage2.nifty.com/natupaji/DxLib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meokz/GameProgrammingAdvancedClass2014.git" TargetMode="External"/><Relationship Id="rId2" Type="http://schemas.openxmlformats.org/officeDocument/2006/relationships/hyperlink" Target="http://git/github.com/GameProgrammingAdvancedClass2014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2381064"/>
            <a:ext cx="7772400" cy="2095873"/>
          </a:xfrm>
        </p:spPr>
        <p:txBody>
          <a:bodyPr anchor="ctr"/>
          <a:lstStyle/>
          <a:p>
            <a:r>
              <a:rPr kumimoji="1" lang="en-US" altLang="ja-JP" sz="4000" dirty="0" smtClean="0"/>
              <a:t>C++</a:t>
            </a:r>
            <a:r>
              <a:rPr kumimoji="1" lang="ja-JP" altLang="en-US" sz="4000" dirty="0" smtClean="0"/>
              <a:t>ゲームプログラミング講習 上級 第</a:t>
            </a:r>
            <a:r>
              <a:rPr kumimoji="1" lang="en-US" altLang="ja-JP" sz="4000" dirty="0" smtClean="0"/>
              <a:t>1</a:t>
            </a:r>
            <a:r>
              <a:rPr lang="ja-JP" altLang="en-US" sz="4000" dirty="0"/>
              <a:t>回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イントロダクション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5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の違い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12874"/>
              </p:ext>
            </p:extLst>
          </p:nvPr>
        </p:nvGraphicFramePr>
        <p:xfrm>
          <a:off x="683568" y="1916832"/>
          <a:ext cx="7704856" cy="342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728192"/>
                <a:gridCol w="1872208"/>
                <a:gridCol w="2304256"/>
              </a:tblGrid>
              <a:tr h="39532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r>
                        <a:rPr kumimoji="1" lang="ja-JP" altLang="en-US" dirty="0" smtClean="0"/>
                        <a:t>＋＋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Java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C#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26720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コンパイル</a:t>
                      </a:r>
                      <a:r>
                        <a:rPr kumimoji="1" lang="en-US" altLang="ja-JP" dirty="0" smtClean="0"/>
                        <a:t>&amp;</a:t>
                      </a:r>
                    </a:p>
                    <a:p>
                      <a:r>
                        <a:rPr kumimoji="1" lang="ja-JP" altLang="en-US" dirty="0" smtClean="0"/>
                        <a:t>実行方式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機械語に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コンパイル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中間言語に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コンパイルし、</a:t>
                      </a:r>
                      <a:r>
                        <a:rPr kumimoji="1" lang="en-US" altLang="ja-JP" dirty="0" smtClean="0"/>
                        <a:t>JVM</a:t>
                      </a:r>
                      <a:r>
                        <a:rPr kumimoji="1" lang="ja-JP" altLang="en-US" dirty="0" smtClean="0"/>
                        <a:t>で実行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中間言語に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コンパイルし、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.NET</a:t>
                      </a:r>
                      <a:r>
                        <a:rPr kumimoji="1" lang="ja-JP" altLang="en-US" dirty="0" smtClean="0"/>
                        <a:t>で実行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8234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コンパイル速度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クソ遅い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普通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9532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実行速度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8234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ガーベジ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コレクション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あり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あり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17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コンパイル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実行形式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5488" y="2320292"/>
            <a:ext cx="225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C++</a:t>
            </a:r>
            <a:r>
              <a:rPr lang="ja-JP" altLang="en-US" dirty="0" smtClean="0"/>
              <a:t>ソースコード</a:t>
            </a:r>
            <a:r>
              <a:rPr lang="en-US" altLang="ja-JP" dirty="0" smtClean="0"/>
              <a:t>(.</a:t>
            </a:r>
            <a:r>
              <a:rPr lang="en-US" altLang="ja-JP" dirty="0" err="1" smtClean="0"/>
              <a:t>cpp</a:t>
            </a:r>
            <a:r>
              <a:rPr lang="en-US" altLang="ja-JP" dirty="0" smtClean="0"/>
              <a:t>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0593" y="2989513"/>
            <a:ext cx="1923475" cy="1200329"/>
          </a:xfrm>
          <a:prstGeom prst="rect">
            <a:avLst/>
          </a:prstGeom>
          <a:noFill/>
          <a:ln w="12700">
            <a:solidFill>
              <a:srgbClr val="0183B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#include “</a:t>
            </a:r>
            <a:r>
              <a:rPr kumimoji="1" lang="en-US" altLang="ja-JP" sz="1200" dirty="0" err="1" smtClean="0"/>
              <a:t>stdio.h</a:t>
            </a:r>
            <a:r>
              <a:rPr kumimoji="1" lang="en-US" altLang="ja-JP" sz="1200" dirty="0" smtClean="0"/>
              <a:t>”</a:t>
            </a:r>
          </a:p>
          <a:p>
            <a:endParaRPr lang="en-US" altLang="ja-JP" sz="1200" dirty="0"/>
          </a:p>
          <a:p>
            <a:r>
              <a:rPr kumimoji="1" lang="en-US" altLang="ja-JP" sz="1200" dirty="0" err="1" smtClean="0"/>
              <a:t>int</a:t>
            </a:r>
            <a:r>
              <a:rPr kumimoji="1" lang="en-US" altLang="ja-JP" sz="1200" dirty="0" smtClean="0"/>
              <a:t> main() {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 err="1" smtClean="0"/>
              <a:t>printf</a:t>
            </a:r>
            <a:r>
              <a:rPr lang="en-US" altLang="ja-JP" sz="1200" dirty="0" smtClean="0"/>
              <a:t>(“Hello World\n”);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 smtClean="0"/>
              <a:t>return 0;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94063" y="12372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51652" y="1649800"/>
            <a:ext cx="1557029" cy="369332"/>
          </a:xfrm>
          <a:prstGeom prst="rect">
            <a:avLst/>
          </a:prstGeom>
          <a:noFill/>
          <a:ln w="12700">
            <a:solidFill>
              <a:srgbClr val="0183B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stdio.h</a:t>
            </a:r>
            <a:r>
              <a:rPr kumimoji="1" lang="ja-JP" altLang="en-US" dirty="0" smtClean="0"/>
              <a:t>の本体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976975" y="3194034"/>
            <a:ext cx="1656184" cy="791288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実行可能形式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01902" y="5445224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・コンパイルしたものはプラットフォームに依存する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・直接 機械語にするため 実行時最速</a:t>
            </a:r>
            <a:endParaRPr kumimoji="1" lang="ja-JP" altLang="en-US" sz="2000" dirty="0"/>
          </a:p>
        </p:txBody>
      </p:sp>
      <p:sp>
        <p:nvSpPr>
          <p:cNvPr id="14" name="右矢印 13"/>
          <p:cNvSpPr/>
          <p:nvPr/>
        </p:nvSpPr>
        <p:spPr>
          <a:xfrm>
            <a:off x="2247018" y="3433984"/>
            <a:ext cx="4629237" cy="311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88024" y="3194034"/>
            <a:ext cx="1656184" cy="791288"/>
          </a:xfrm>
          <a:prstGeom prst="roundRect">
            <a:avLst/>
          </a:prstGeom>
          <a:solidFill>
            <a:schemeClr val="bg1"/>
          </a:solidFill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リンカ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3226318"/>
            <a:ext cx="1656184" cy="781733"/>
          </a:xfrm>
          <a:prstGeom prst="roundRect">
            <a:avLst/>
          </a:prstGeom>
          <a:solidFill>
            <a:schemeClr val="bg1"/>
          </a:solidFill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コンパイラ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 rot="3725564">
            <a:off x="4815895" y="2414768"/>
            <a:ext cx="1101883" cy="343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75190" y="279908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obj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24381" y="2766823"/>
            <a:ext cx="57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.exe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58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コンパイル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実行形式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722" y="198884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ソースコード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0594" y="2358172"/>
            <a:ext cx="1903791" cy="1384995"/>
          </a:xfrm>
          <a:prstGeom prst="rect">
            <a:avLst/>
          </a:prstGeom>
          <a:noFill/>
          <a:ln w="12700">
            <a:solidFill>
              <a:srgbClr val="0183B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class </a:t>
            </a:r>
            <a:r>
              <a:rPr lang="en-US" altLang="ja-JP" sz="1200" dirty="0" err="1" smtClean="0"/>
              <a:t>Hoge</a:t>
            </a:r>
            <a:r>
              <a:rPr lang="en-US" altLang="ja-JP" sz="1200" dirty="0" smtClean="0"/>
              <a:t> {</a:t>
            </a:r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 smtClean="0"/>
              <a:t>public static voi</a:t>
            </a:r>
            <a:r>
              <a:rPr lang="en-US" altLang="ja-JP" sz="1200" dirty="0" smtClean="0"/>
              <a:t>d main(</a:t>
            </a:r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String[] </a:t>
            </a:r>
            <a:r>
              <a:rPr kumimoji="1" lang="en-US" altLang="ja-JP" sz="1200" dirty="0" err="1" smtClean="0"/>
              <a:t>args</a:t>
            </a:r>
            <a:r>
              <a:rPr kumimoji="1" lang="en-US" altLang="ja-JP" sz="1200" dirty="0" smtClean="0"/>
              <a:t>) {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 err="1" smtClean="0"/>
              <a:t>System.out.println</a:t>
            </a:r>
            <a:r>
              <a:rPr lang="en-US" altLang="ja-JP" sz="1200" dirty="0" smtClean="0"/>
              <a:t>(</a:t>
            </a:r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　</a:t>
            </a:r>
            <a:r>
              <a:rPr kumimoji="1" lang="en-US" altLang="ja-JP" sz="1200" dirty="0" smtClean="0"/>
              <a:t>“</a:t>
            </a:r>
            <a:r>
              <a:rPr kumimoji="1" lang="en-US" altLang="ja-JP" sz="1200" dirty="0" err="1" smtClean="0"/>
              <a:t>HelloWorld</a:t>
            </a:r>
            <a:r>
              <a:rPr kumimoji="1" lang="en-US" altLang="ja-JP" sz="1200" dirty="0" smtClean="0"/>
              <a:t>”);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 smtClean="0"/>
              <a:t>}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9" name="角丸四角形 8"/>
          <p:cNvSpPr/>
          <p:nvPr/>
        </p:nvSpPr>
        <p:spPr>
          <a:xfrm>
            <a:off x="6733159" y="2606943"/>
            <a:ext cx="1440160" cy="576064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JVM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7702" y="4941168"/>
            <a:ext cx="7748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・中間言語をかまして、</a:t>
            </a:r>
            <a:r>
              <a:rPr kumimoji="1" lang="en-US" altLang="ja-JP" sz="2000" dirty="0" err="1" smtClean="0">
                <a:solidFill>
                  <a:srgbClr val="0183B4"/>
                </a:solidFill>
              </a:rPr>
              <a:t>JavaVirtualMachine</a:t>
            </a:r>
            <a:r>
              <a:rPr kumimoji="1" lang="ja-JP" altLang="en-US" sz="2000" dirty="0" smtClean="0"/>
              <a:t>で仮想上で動かすので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プラットフォームを問わない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・仮想上で動かすので遅くなる</a:t>
            </a:r>
            <a:endParaRPr kumimoji="1" lang="ja-JP" altLang="en-US" sz="2000" dirty="0"/>
          </a:p>
        </p:txBody>
      </p:sp>
      <p:sp>
        <p:nvSpPr>
          <p:cNvPr id="6" name="右矢印 5"/>
          <p:cNvSpPr/>
          <p:nvPr/>
        </p:nvSpPr>
        <p:spPr>
          <a:xfrm>
            <a:off x="2366144" y="2739281"/>
            <a:ext cx="4294088" cy="311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707904" y="2606943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中間言語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53940" y="2437666"/>
            <a:ext cx="631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javac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65023" y="22272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実行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75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ガーベジコレクション</a:t>
            </a:r>
            <a:r>
              <a:rPr lang="en-US" altLang="ja-JP" dirty="0" smtClean="0"/>
              <a:t>(GC)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71343" y="1556792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プログラムがメモリを動的に確保するとき、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確保したメモリは解放しなければ</a:t>
            </a:r>
            <a:r>
              <a:rPr lang="ja-JP" altLang="en-US" dirty="0" smtClean="0"/>
              <a:t>ならない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rgbClr val="0183B4"/>
                </a:solidFill>
              </a:rPr>
              <a:t>メモリリーク</a:t>
            </a:r>
            <a:r>
              <a:rPr lang="ja-JP" altLang="en-US" dirty="0"/>
              <a:t>の</a:t>
            </a:r>
            <a:r>
              <a:rPr lang="ja-JP" altLang="en-US" dirty="0" smtClean="0"/>
              <a:t>発生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48424" y="3068960"/>
            <a:ext cx="3647152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自動でメモリを解放してくれる！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53047" y="407707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メモリの確保と解放を続けると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183B4"/>
                </a:solidFill>
              </a:rPr>
              <a:t>メモリフラグメンテーション</a:t>
            </a:r>
            <a:r>
              <a:rPr lang="ja-JP" altLang="en-US" dirty="0" smtClean="0"/>
              <a:t>が発生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79712" y="5183431"/>
            <a:ext cx="5032147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メモリを再配置し、断片化を解消してくれる！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95936" y="5586007"/>
            <a:ext cx="319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厳密には</a:t>
            </a:r>
            <a:r>
              <a:rPr lang="en-US" altLang="ja-JP" sz="1600" dirty="0" smtClean="0"/>
              <a:t>)</a:t>
            </a:r>
            <a:r>
              <a:rPr lang="ja-JP" altLang="en-US" sz="1600" dirty="0" smtClean="0">
                <a:solidFill>
                  <a:srgbClr val="0183B4"/>
                </a:solidFill>
              </a:rPr>
              <a:t>メモリコンパクション</a:t>
            </a:r>
            <a:endParaRPr lang="en-US" altLang="ja-JP" sz="1600" dirty="0" smtClean="0">
              <a:solidFill>
                <a:srgbClr val="0183B4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17181" y="1340768"/>
            <a:ext cx="7149718" cy="2376264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17181" y="3881759"/>
            <a:ext cx="7149718" cy="2376264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は実行時最速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ガベージコレクションがないので、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u="sng" dirty="0" smtClean="0"/>
              <a:t>メモリに気を使う必要がある</a:t>
            </a:r>
            <a:endParaRPr kumimoji="1" lang="en-US" altLang="ja-JP" u="sng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マルチプラットフォームに対応し、実行速度もはやく、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　ガベージコレクションも備えているのが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2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DX</a:t>
            </a:r>
            <a:r>
              <a:rPr kumimoji="1" lang="ja-JP" altLang="en-US" dirty="0" smtClean="0"/>
              <a:t>ライブラリとは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0183B4"/>
                </a:solidFill>
              </a:rPr>
              <a:t>DirectX</a:t>
            </a:r>
            <a:r>
              <a:rPr lang="ja-JP" altLang="en-US" sz="2800" dirty="0" smtClean="0"/>
              <a:t>や</a:t>
            </a:r>
            <a:r>
              <a:rPr lang="en-US" altLang="ja-JP" sz="2800" dirty="0" err="1" smtClean="0">
                <a:solidFill>
                  <a:srgbClr val="0183B4"/>
                </a:solidFill>
              </a:rPr>
              <a:t>WindowsAPI</a:t>
            </a:r>
            <a:r>
              <a:rPr lang="ja-JP" altLang="en-US" sz="2800" dirty="0" err="1" smtClean="0"/>
              <a:t>を簡</a:t>
            </a:r>
            <a:r>
              <a:rPr lang="ja-JP" altLang="en-US" sz="2800" dirty="0" smtClean="0"/>
              <a:t>単に使えるように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 </a:t>
            </a:r>
            <a:r>
              <a:rPr lang="ja-JP" altLang="en-US" sz="2800" dirty="0" smtClean="0"/>
              <a:t>したもの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en-US" altLang="ja-JP" sz="2800" u="sng" dirty="0" smtClean="0"/>
              <a:t>2D</a:t>
            </a:r>
            <a:r>
              <a:rPr lang="ja-JP" altLang="en-US" sz="2800" u="sng" dirty="0"/>
              <a:t>ゲーム</a:t>
            </a:r>
            <a:r>
              <a:rPr kumimoji="1" lang="ja-JP" altLang="en-US" sz="2800" u="sng" dirty="0" smtClean="0"/>
              <a:t>ならこれだけで</a:t>
            </a:r>
            <a:r>
              <a:rPr lang="ja-JP" altLang="en-US" sz="2800" u="sng" dirty="0" smtClean="0"/>
              <a:t>どんなゲーム</a:t>
            </a:r>
            <a:r>
              <a:rPr lang="ja-JP" altLang="en-US" sz="2800" u="sng" dirty="0"/>
              <a:t>で</a:t>
            </a:r>
            <a:r>
              <a:rPr lang="ja-JP" altLang="en-US" sz="2800" u="sng" dirty="0" smtClean="0"/>
              <a:t>も作れるといっても過言ではない</a:t>
            </a: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ただし、最近の</a:t>
            </a:r>
            <a:r>
              <a:rPr lang="en-US" altLang="ja-JP" sz="2800" dirty="0" smtClean="0"/>
              <a:t>2D</a:t>
            </a:r>
            <a:r>
              <a:rPr lang="ja-JP" altLang="en-US" sz="2800" dirty="0" smtClean="0"/>
              <a:t>ゲームは描画が</a:t>
            </a:r>
            <a:r>
              <a:rPr lang="en-US" altLang="ja-JP" sz="2800" dirty="0" smtClean="0"/>
              <a:t>3D</a:t>
            </a:r>
            <a:r>
              <a:rPr lang="ja-JP" altLang="en-US" sz="2800" dirty="0" smtClean="0"/>
              <a:t>であるこ　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 とも多いので注意。</a:t>
            </a:r>
            <a:r>
              <a:rPr lang="en-US" altLang="ja-JP" sz="2800" dirty="0" smtClean="0"/>
              <a:t>)</a:t>
            </a:r>
          </a:p>
          <a:p>
            <a:endParaRPr lang="en-US" altLang="ja-JP" sz="2800" dirty="0"/>
          </a:p>
          <a:p>
            <a:r>
              <a:rPr lang="ja-JP" altLang="en-US" sz="2800" dirty="0" smtClean="0"/>
              <a:t>カタカナ表記なら</a:t>
            </a:r>
            <a:r>
              <a:rPr lang="en-US" altLang="ja-JP" sz="2800" dirty="0" smtClean="0">
                <a:solidFill>
                  <a:srgbClr val="0183B4"/>
                </a:solidFill>
              </a:rPr>
              <a:t>DX</a:t>
            </a:r>
            <a:r>
              <a:rPr lang="ja-JP" altLang="en-US" sz="2800" dirty="0" smtClean="0">
                <a:solidFill>
                  <a:srgbClr val="0183B4"/>
                </a:solidFill>
              </a:rPr>
              <a:t>ライブラリ</a:t>
            </a:r>
            <a:endParaRPr lang="en-US" altLang="ja-JP" sz="2800" dirty="0" smtClean="0">
              <a:solidFill>
                <a:srgbClr val="0183B4"/>
              </a:solidFill>
            </a:endParaRPr>
          </a:p>
          <a:p>
            <a:r>
              <a:rPr lang="ja-JP" altLang="en-US" sz="2800" dirty="0" smtClean="0"/>
              <a:t>英語</a:t>
            </a:r>
            <a:r>
              <a:rPr lang="ja-JP" altLang="en-US" sz="2800" dirty="0"/>
              <a:t>表記</a:t>
            </a:r>
            <a:r>
              <a:rPr lang="ja-JP" altLang="en-US" sz="2800" dirty="0" smtClean="0"/>
              <a:t>なら</a:t>
            </a:r>
            <a:r>
              <a:rPr lang="en-US" altLang="ja-JP" sz="2800" dirty="0" err="1" smtClean="0">
                <a:solidFill>
                  <a:srgbClr val="0183B4"/>
                </a:solidFill>
              </a:rPr>
              <a:t>DxLib</a:t>
            </a:r>
            <a:endParaRPr lang="en-US" altLang="ja-JP" sz="2800" dirty="0" smtClean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rgbClr val="0183B4"/>
                </a:solidFill>
              </a:rPr>
              <a:t>Visual Studio 2012</a:t>
            </a: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無料版の</a:t>
            </a:r>
            <a:r>
              <a:rPr lang="en-US" altLang="ja-JP" sz="2000" dirty="0" err="1" smtClean="0"/>
              <a:t>VisualStudio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for Windows Desktop </a:t>
            </a:r>
            <a:r>
              <a:rPr lang="ja-JP" altLang="en-US" sz="2000" dirty="0" smtClean="0"/>
              <a:t>でも可。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 高専生なら</a:t>
            </a:r>
            <a:r>
              <a:rPr lang="en-US" altLang="ja-JP" sz="2000" dirty="0" err="1" smtClean="0"/>
              <a:t>DreamSpark</a:t>
            </a:r>
            <a:r>
              <a:rPr lang="ja-JP" altLang="en-US" sz="2000" dirty="0" smtClean="0"/>
              <a:t>を利用すれば、無償で</a:t>
            </a:r>
            <a:r>
              <a:rPr lang="en-US" altLang="ja-JP" sz="2000" dirty="0" smtClean="0"/>
              <a:t>VS2012 Professional</a:t>
            </a: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 が使える</a:t>
            </a:r>
            <a:r>
              <a:rPr lang="en-US" altLang="ja-JP" sz="2000" dirty="0" smtClean="0"/>
              <a:t>)</a:t>
            </a:r>
          </a:p>
          <a:p>
            <a:endParaRPr lang="en-US" altLang="ja-JP" sz="4000" dirty="0" smtClean="0">
              <a:solidFill>
                <a:srgbClr val="0183B4"/>
              </a:solidFill>
            </a:endParaRPr>
          </a:p>
          <a:p>
            <a:r>
              <a:rPr kumimoji="1" lang="en-US" altLang="ja-JP" sz="4000" dirty="0" smtClean="0">
                <a:solidFill>
                  <a:srgbClr val="0183B4"/>
                </a:solidFill>
              </a:rPr>
              <a:t>DX</a:t>
            </a:r>
            <a:r>
              <a:rPr kumimoji="1" lang="ja-JP" altLang="en-US" sz="4000" dirty="0" smtClean="0">
                <a:solidFill>
                  <a:srgbClr val="0183B4"/>
                </a:solidFill>
              </a:rPr>
              <a:t>ライブラリ</a:t>
            </a:r>
            <a:endParaRPr kumimoji="1" lang="en-US" altLang="ja-JP" sz="4000" dirty="0" smtClean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プロジェクトを作る</a:t>
            </a:r>
            <a:endParaRPr kumimoji="1" lang="ja-JP" altLang="en-US" dirty="0"/>
          </a:p>
        </p:txBody>
      </p:sp>
      <p:pic>
        <p:nvPicPr>
          <p:cNvPr id="1026" name="Picture 2" descr="F:\DxLib講習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6" y="1340768"/>
            <a:ext cx="3240360" cy="50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971032" y="1551484"/>
            <a:ext cx="491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>
                <a:hlinkClick r:id="rId3"/>
              </a:rPr>
              <a:t>http://homepage2.nifty.com/natupaji/DxLib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r>
              <a:rPr kumimoji="1" lang="ja-JP" altLang="en-US" dirty="0" smtClean="0"/>
              <a:t>　にアクセス</a:t>
            </a:r>
            <a:r>
              <a:rPr kumimoji="1" lang="en-US" altLang="ja-JP" dirty="0" smtClean="0"/>
              <a:t>(</a:t>
            </a:r>
            <a:r>
              <a:rPr lang="ja-JP" altLang="en-US" dirty="0"/>
              <a:t>また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”DX</a:t>
            </a:r>
            <a:r>
              <a:rPr lang="ja-JP" altLang="en-US" dirty="0" smtClean="0"/>
              <a:t>ライブラリ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で検索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98516" y="3028310"/>
            <a:ext cx="4436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・「</a:t>
            </a:r>
            <a:r>
              <a:rPr kumimoji="1" lang="en-US" altLang="ja-JP" dirty="0" smtClean="0"/>
              <a:t>DX</a:t>
            </a:r>
            <a:r>
              <a:rPr kumimoji="1" lang="ja-JP" altLang="en-US" dirty="0" smtClean="0"/>
              <a:t>ライブラリの使い方</a:t>
            </a:r>
            <a:r>
              <a:rPr lang="ja-JP" altLang="en-US" dirty="0" smtClean="0"/>
              <a:t>」から自分の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持っている</a:t>
            </a:r>
            <a:r>
              <a:rPr lang="en-US" altLang="ja-JP" dirty="0" err="1" smtClean="0"/>
              <a:t>VisualStudio</a:t>
            </a:r>
            <a:r>
              <a:rPr lang="ja-JP" altLang="en-US" dirty="0" smtClean="0"/>
              <a:t>のバージョンの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構築方法を調べてください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50914" y="471318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・結構</a:t>
            </a:r>
            <a:r>
              <a:rPr kumimoji="1" lang="ja-JP" altLang="en-US" dirty="0" err="1" smtClean="0"/>
              <a:t>めんど</a:t>
            </a:r>
            <a:r>
              <a:rPr kumimoji="1" lang="ja-JP" altLang="en-US" dirty="0" smtClean="0"/>
              <a:t>くさいので、この講習では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あらかじめ構築したプロジェクトを使用</a:t>
            </a:r>
            <a:endParaRPr lang="en-US" altLang="ja-JP" dirty="0" smtClean="0"/>
          </a:p>
          <a:p>
            <a:r>
              <a:rPr lang="ja-JP" altLang="en-US" smtClean="0"/>
              <a:t>　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917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Let’s Programming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ja-JP" sz="3600" dirty="0" err="1" smtClean="0"/>
              <a:t>DxLib</a:t>
            </a:r>
            <a:r>
              <a:rPr lang="en-US" altLang="ja-JP" sz="3600" dirty="0" smtClean="0"/>
              <a:t>/DxLib.sln</a:t>
            </a:r>
            <a:r>
              <a:rPr lang="ja-JP" altLang="en-US" sz="3600" dirty="0" smtClean="0"/>
              <a:t>を開きましょう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914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ウィンドウを作る</a:t>
            </a:r>
            <a:endParaRPr kumimoji="1" lang="ja-JP" altLang="en-US" dirty="0"/>
          </a:p>
        </p:txBody>
      </p:sp>
      <p:pic>
        <p:nvPicPr>
          <p:cNvPr id="1026" name="Picture 2" descr="F:\DxLib講習\上級01回\キャプチャ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1" y="1340768"/>
            <a:ext cx="7718878" cy="38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06812" y="5185420"/>
            <a:ext cx="793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☑プロジェクトを開き、</a:t>
            </a:r>
            <a:r>
              <a:rPr kumimoji="1" lang="en-US" altLang="ja-JP" sz="2400" dirty="0" smtClean="0"/>
              <a:t>6~12</a:t>
            </a:r>
            <a:r>
              <a:rPr kumimoji="1" lang="ja-JP" altLang="en-US" sz="2400" dirty="0" smtClean="0"/>
              <a:t>行目のコードを追加して、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F5</a:t>
            </a:r>
            <a:r>
              <a:rPr lang="ja-JP" altLang="en-US" sz="2400" dirty="0" smtClean="0"/>
              <a:t>キーを押して実行する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361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講習資料について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93610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講習資料は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上に置きます。プロジェクトファイルや素材なども同梱するので、リポジトリをクローンしておくことをおすすめします。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41541" y="3102711"/>
            <a:ext cx="34069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github.com/meokz</a:t>
            </a:r>
            <a:endParaRPr lang="en-US" altLang="ja-JP" sz="2000" dirty="0" smtClean="0"/>
          </a:p>
          <a:p>
            <a:r>
              <a:rPr lang="ja-JP" altLang="en-US" sz="2000" dirty="0" smtClean="0"/>
              <a:t>にアクセス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 smtClean="0"/>
              <a:t>「</a:t>
            </a:r>
            <a:r>
              <a:rPr lang="en-US" altLang="ja-JP" sz="2000" b="1" dirty="0" err="1" smtClean="0"/>
              <a:t>GameProgramming</a:t>
            </a:r>
            <a:endParaRPr lang="en-US" altLang="ja-JP" sz="2000" b="1" dirty="0" smtClean="0"/>
          </a:p>
          <a:p>
            <a:r>
              <a:rPr lang="en-US" altLang="ja-JP" sz="2000" b="1" dirty="0"/>
              <a:t>AdvancedClass</a:t>
            </a:r>
            <a:r>
              <a:rPr lang="en-US" altLang="ja-JP" sz="2000" b="1" dirty="0" smtClean="0"/>
              <a:t>2014</a:t>
            </a:r>
            <a:r>
              <a:rPr lang="ja-JP" altLang="en-US" sz="2000" dirty="0" smtClean="0"/>
              <a:t>」</a:t>
            </a:r>
            <a:endParaRPr lang="en-US" altLang="ja-JP" sz="2000" dirty="0" smtClean="0"/>
          </a:p>
          <a:p>
            <a:r>
              <a:rPr lang="ja-JP" altLang="en-US" sz="2000" dirty="0" smtClean="0"/>
              <a:t>をクリック</a:t>
            </a:r>
            <a:endParaRPr lang="en-US" altLang="ja-JP" sz="2000" dirty="0"/>
          </a:p>
        </p:txBody>
      </p:sp>
      <p:pic>
        <p:nvPicPr>
          <p:cNvPr id="1027" name="Picture 3" descr="C:\Users\meo\Documents\nmc\GameProgrammingAdvancedClass2014\第01回\キャプチャ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5112568" cy="38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64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553147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lang="en-US" altLang="ja-JP" dirty="0" smtClean="0"/>
              <a:t>public static void main(String[] </a:t>
            </a:r>
            <a:r>
              <a:rPr lang="en-US" altLang="ja-JP" dirty="0" err="1" smtClean="0"/>
              <a:t>args</a:t>
            </a:r>
            <a:r>
              <a:rPr lang="en-US" altLang="ja-JP" dirty="0" smtClean="0"/>
              <a:t>) {} </a:t>
            </a:r>
            <a:r>
              <a:rPr lang="ja-JP" altLang="en-US" dirty="0" smtClean="0"/>
              <a:t>みたいなもん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u="sng" dirty="0" smtClean="0"/>
              <a:t>覚えなくていい</a:t>
            </a:r>
            <a:r>
              <a:rPr lang="ja-JP" altLang="en-US" dirty="0" smtClean="0"/>
              <a:t>。コピペで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5596" y="1700808"/>
            <a:ext cx="7272808" cy="1477328"/>
          </a:xfrm>
          <a:prstGeom prst="rect">
            <a:avLst/>
          </a:prstGeom>
          <a:noFill/>
          <a:ln w="25400">
            <a:solidFill>
              <a:srgbClr val="0183B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int</a:t>
            </a:r>
            <a:r>
              <a:rPr lang="en-US" altLang="ja-JP" sz="2400" dirty="0"/>
              <a:t> WINAPI </a:t>
            </a:r>
            <a:r>
              <a:rPr lang="en-US" altLang="ja-JP" sz="2400" dirty="0" err="1"/>
              <a:t>WinMain</a:t>
            </a:r>
            <a:r>
              <a:rPr lang="en-US" altLang="ja-JP" sz="2400" dirty="0"/>
              <a:t>(HINSTANCE </a:t>
            </a:r>
            <a:r>
              <a:rPr lang="en-US" altLang="ja-JP" sz="2400" dirty="0" err="1"/>
              <a:t>hInstance</a:t>
            </a:r>
            <a:r>
              <a:rPr lang="en-US" altLang="ja-JP" sz="2400" dirty="0"/>
              <a:t>, HINSTANCE </a:t>
            </a:r>
            <a:r>
              <a:rPr lang="en-US" altLang="ja-JP" sz="2400" dirty="0" err="1"/>
              <a:t>hPrevInstance</a:t>
            </a:r>
            <a:r>
              <a:rPr lang="en-US" altLang="ja-JP" sz="2400" dirty="0"/>
              <a:t>, LPSTR </a:t>
            </a:r>
            <a:r>
              <a:rPr lang="en-US" altLang="ja-JP" sz="2400" dirty="0" err="1"/>
              <a:t>lpCmdLine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int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nCmdShow</a:t>
            </a:r>
            <a:r>
              <a:rPr lang="en-US" altLang="ja-JP" sz="2400" dirty="0"/>
              <a:t>) {}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2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読み流してよい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nt</a:t>
            </a:r>
            <a:r>
              <a:rPr kumimoji="1" lang="en-US" altLang="ja-JP" dirty="0" smtClean="0"/>
              <a:t> WINAPI </a:t>
            </a:r>
            <a:r>
              <a:rPr kumimoji="1" lang="en-US" altLang="ja-JP" dirty="0" err="1" smtClean="0"/>
              <a:t>WinMain</a:t>
            </a:r>
            <a:r>
              <a:rPr kumimoji="1" lang="en-US" altLang="ja-JP" dirty="0" smtClean="0"/>
              <a:t>(~~~~)</a:t>
            </a:r>
            <a:r>
              <a:rPr kumimoji="1" lang="ja-JP" altLang="en-US" dirty="0" smtClean="0"/>
              <a:t>　→</a:t>
            </a:r>
            <a:r>
              <a:rPr lang="en-US" altLang="ja-JP" dirty="0" smtClean="0"/>
              <a:t>”</a:t>
            </a:r>
            <a:r>
              <a:rPr kumimoji="1" lang="ja-JP" altLang="en-US" dirty="0" smtClean="0"/>
              <a:t>メイン関数</a:t>
            </a:r>
            <a:r>
              <a:rPr kumimoji="1" lang="en-US" altLang="ja-JP" dirty="0" smtClean="0"/>
              <a:t>”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HINSTANCE</a:t>
            </a:r>
            <a:r>
              <a:rPr lang="ja-JP" altLang="en-US" dirty="0"/>
              <a:t>　</a:t>
            </a:r>
            <a:r>
              <a:rPr lang="ja-JP" altLang="en-US" dirty="0" smtClean="0"/>
              <a:t>→ プログラムを識別するためのもの。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側から与えられるので考慮しなくていい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つ目の</a:t>
            </a:r>
            <a:r>
              <a:rPr lang="en-US" altLang="ja-JP" dirty="0" smtClean="0"/>
              <a:t>HINSTANCE</a:t>
            </a:r>
            <a:r>
              <a:rPr lang="ja-JP" altLang="en-US" dirty="0" smtClean="0"/>
              <a:t>は　→</a:t>
            </a:r>
            <a:r>
              <a:rPr lang="ja-JP" altLang="en-US" dirty="0"/>
              <a:t> </a:t>
            </a:r>
            <a:r>
              <a:rPr lang="ja-JP" altLang="en-US" dirty="0" smtClean="0"/>
              <a:t>常に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だから無視でいい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LPSTR</a:t>
            </a:r>
            <a:r>
              <a:rPr lang="ja-JP" altLang="en-US" dirty="0" smtClean="0"/>
              <a:t>は　→ コマンドラインから受け取るオプション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nShowCmd</a:t>
            </a:r>
            <a:r>
              <a:rPr lang="ja-JP" altLang="en-US" dirty="0" smtClean="0"/>
              <a:t>は　→ウィンドウの表示方法</a:t>
            </a:r>
            <a:r>
              <a:rPr lang="en-US" altLang="ja-JP" dirty="0" smtClean="0"/>
              <a:t>(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, 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, </a:t>
            </a:r>
            <a:r>
              <a:rPr lang="ja-JP" altLang="en-US" dirty="0" smtClean="0"/>
              <a:t>通常など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4863" y="2767281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おまじない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21599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ChangeWindowMode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08626"/>
              </p:ext>
            </p:extLst>
          </p:nvPr>
        </p:nvGraphicFramePr>
        <p:xfrm>
          <a:off x="1151620" y="1700808"/>
          <a:ext cx="6840760" cy="2526684"/>
        </p:xfrm>
        <a:graphic>
          <a:graphicData uri="http://schemas.openxmlformats.org/drawingml/2006/table">
            <a:tbl>
              <a:tblPr bandRow="1" bandCol="1">
                <a:tableStyleId>{F2DE63D5-997A-4646-A377-4702673A728D}</a:tableStyleId>
              </a:tblPr>
              <a:tblGrid>
                <a:gridCol w="1224136"/>
                <a:gridCol w="5616624"/>
              </a:tblGrid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宣言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ChangeWindowMode</a:t>
                      </a:r>
                      <a:r>
                        <a:rPr kumimoji="1" lang="en-US" altLang="ja-JP" baseline="0" dirty="0" smtClean="0"/>
                        <a:t>(</a:t>
                      </a:r>
                      <a:r>
                        <a:rPr kumimoji="1" lang="en-US" altLang="ja-JP" baseline="0" dirty="0" err="1" smtClean="0"/>
                        <a:t>int</a:t>
                      </a:r>
                      <a:r>
                        <a:rPr kumimoji="1" lang="en-US" altLang="ja-JP" baseline="0" dirty="0" smtClean="0"/>
                        <a:t> Flag);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ウィンドウモード・フルスクリーンモードの変更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Flag</a:t>
                      </a:r>
                      <a:r>
                        <a:rPr kumimoji="1" lang="en-US" altLang="ja-JP" baseline="0" dirty="0" smtClean="0"/>
                        <a:t> – TRUE : </a:t>
                      </a:r>
                      <a:r>
                        <a:rPr kumimoji="1" lang="ja-JP" altLang="en-US" baseline="0" dirty="0" smtClean="0"/>
                        <a:t>ウィンドウモードで起動 </a:t>
                      </a:r>
                      <a:r>
                        <a:rPr kumimoji="1" lang="en-US" altLang="ja-JP" baseline="0" dirty="0" smtClean="0"/>
                        <a:t>/ </a:t>
                      </a:r>
                    </a:p>
                    <a:p>
                      <a:r>
                        <a:rPr kumimoji="1" lang="en-US" altLang="ja-JP" baseline="0" dirty="0" smtClean="0"/>
                        <a:t>          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FALSE : </a:t>
                      </a:r>
                      <a:r>
                        <a:rPr kumimoji="1" lang="ja-JP" altLang="en-US" baseline="0" dirty="0" smtClean="0"/>
                        <a:t>フルスクリーンモードで起動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戻り値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リファレンス参照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リファレンス参照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971600" y="4725144"/>
            <a:ext cx="7241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☑</a:t>
            </a:r>
            <a:r>
              <a:rPr kumimoji="1" lang="en-US" altLang="ja-JP" sz="2400" dirty="0" err="1" smtClean="0"/>
              <a:t>ChangeWindowMode</a:t>
            </a:r>
            <a:r>
              <a:rPr kumimoji="1" lang="en-US" altLang="ja-JP" sz="2400" dirty="0" smtClean="0"/>
              <a:t>(FALSE) </a:t>
            </a:r>
            <a:r>
              <a:rPr lang="ja-JP" altLang="en-US" sz="2400" dirty="0" smtClean="0"/>
              <a:t>にして実行してみる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☑</a:t>
            </a:r>
            <a:r>
              <a:rPr kumimoji="1" lang="en-US" altLang="ja-JP" sz="2400" dirty="0" err="1" smtClean="0"/>
              <a:t>ChangeWindowMode</a:t>
            </a:r>
            <a:r>
              <a:rPr kumimoji="1" lang="ja-JP" altLang="en-US" sz="2400" dirty="0" smtClean="0"/>
              <a:t>を省略して実行してみる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55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DxLib_Init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6449"/>
              </p:ext>
            </p:extLst>
          </p:nvPr>
        </p:nvGraphicFramePr>
        <p:xfrm>
          <a:off x="1151620" y="1700808"/>
          <a:ext cx="6840760" cy="1886604"/>
        </p:xfrm>
        <a:graphic>
          <a:graphicData uri="http://schemas.openxmlformats.org/drawingml/2006/table">
            <a:tbl>
              <a:tblPr bandRow="1" bandCol="1">
                <a:tableStyleId>{F2DE63D5-997A-4646-A377-4702673A728D}</a:tableStyleId>
              </a:tblPr>
              <a:tblGrid>
                <a:gridCol w="1224136"/>
                <a:gridCol w="5616624"/>
              </a:tblGrid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宣言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DxLib_init</a:t>
                      </a:r>
                      <a:r>
                        <a:rPr kumimoji="1" lang="en-US" altLang="ja-JP" baseline="0" dirty="0" smtClean="0"/>
                        <a:t>();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DX</a:t>
                      </a:r>
                      <a:r>
                        <a:rPr kumimoji="1" lang="ja-JP" altLang="en-US" dirty="0" smtClean="0"/>
                        <a:t>ライブラリの初期化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戻り値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 : </a:t>
                      </a:r>
                      <a:r>
                        <a:rPr kumimoji="1" lang="ja-JP" altLang="en-US" dirty="0" smtClean="0"/>
                        <a:t>成功 </a:t>
                      </a:r>
                      <a:r>
                        <a:rPr kumimoji="1" lang="en-US" altLang="ja-JP" baseline="0" dirty="0" smtClean="0"/>
                        <a:t>/ -1 : </a:t>
                      </a:r>
                      <a:r>
                        <a:rPr kumimoji="1" lang="ja-JP" altLang="en-US" baseline="0" dirty="0" smtClean="0"/>
                        <a:t>エラー発生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DX</a:t>
                      </a:r>
                      <a:r>
                        <a:rPr kumimoji="1" lang="ja-JP" altLang="en-US" dirty="0" smtClean="0"/>
                        <a:t>ライブラリを使用する際、はじめに呼び出す関数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971600" y="4725144"/>
            <a:ext cx="7528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☑エラーが発生した際、プログラムを終了するように</a:t>
            </a:r>
            <a:endParaRPr kumimoji="1" lang="en-US" altLang="ja-JP" sz="2400" dirty="0" smtClean="0"/>
          </a:p>
          <a:p>
            <a:r>
              <a:rPr lang="ja-JP" altLang="en-US" sz="2400" dirty="0"/>
              <a:t>　してみる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14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WaitKey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83467"/>
              </p:ext>
            </p:extLst>
          </p:nvPr>
        </p:nvGraphicFramePr>
        <p:xfrm>
          <a:off x="1151620" y="1700808"/>
          <a:ext cx="6840760" cy="1886604"/>
        </p:xfrm>
        <a:graphic>
          <a:graphicData uri="http://schemas.openxmlformats.org/drawingml/2006/table">
            <a:tbl>
              <a:tblPr bandRow="1" bandCol="1">
                <a:tableStyleId>{F2DE63D5-997A-4646-A377-4702673A728D}</a:tableStyleId>
              </a:tblPr>
              <a:tblGrid>
                <a:gridCol w="1224136"/>
                <a:gridCol w="5616624"/>
              </a:tblGrid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宣言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WaitKey</a:t>
                      </a:r>
                      <a:r>
                        <a:rPr kumimoji="1" lang="en-US" altLang="ja-JP" baseline="0" dirty="0" smtClean="0"/>
                        <a:t>();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キーの入力待ち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戻り値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入力されたキーのコード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リファレンス参照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何かのキーが入力されるまで待つ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971600" y="4725144"/>
            <a:ext cx="7270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☑</a:t>
            </a:r>
            <a:r>
              <a:rPr kumimoji="1" lang="en-US" altLang="ja-JP" sz="2400" dirty="0" err="1" smtClean="0"/>
              <a:t>WaitKey</a:t>
            </a:r>
            <a:r>
              <a:rPr kumimoji="1" lang="en-US" altLang="ja-JP" sz="2400" dirty="0" smtClean="0"/>
              <a:t>()</a:t>
            </a:r>
            <a:r>
              <a:rPr kumimoji="1" lang="ja-JP" altLang="en-US" sz="2400" dirty="0" smtClean="0"/>
              <a:t>をコメントアウトしてプログラムを実行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してみる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39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DxLib_End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27417"/>
              </p:ext>
            </p:extLst>
          </p:nvPr>
        </p:nvGraphicFramePr>
        <p:xfrm>
          <a:off x="1151620" y="1700808"/>
          <a:ext cx="6840760" cy="1886604"/>
        </p:xfrm>
        <a:graphic>
          <a:graphicData uri="http://schemas.openxmlformats.org/drawingml/2006/table">
            <a:tbl>
              <a:tblPr bandRow="1" bandCol="1">
                <a:tableStyleId>{F2DE63D5-997A-4646-A377-4702673A728D}</a:tableStyleId>
              </a:tblPr>
              <a:tblGrid>
                <a:gridCol w="1224136"/>
                <a:gridCol w="5616624"/>
              </a:tblGrid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宣言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DxLib_End</a:t>
                      </a:r>
                      <a:r>
                        <a:rPr kumimoji="1" lang="en-US" altLang="ja-JP" baseline="0" dirty="0" smtClean="0"/>
                        <a:t>();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DX</a:t>
                      </a:r>
                      <a:r>
                        <a:rPr kumimoji="1" lang="ja-JP" altLang="en-US" dirty="0" smtClean="0"/>
                        <a:t>ライブラリの終了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戻り値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 : </a:t>
                      </a:r>
                      <a:r>
                        <a:rPr kumimoji="1" lang="ja-JP" altLang="en-US" dirty="0" smtClean="0"/>
                        <a:t>成功 </a:t>
                      </a:r>
                      <a:r>
                        <a:rPr kumimoji="1" lang="en-US" altLang="ja-JP" baseline="0" dirty="0" smtClean="0"/>
                        <a:t>/ -1 : </a:t>
                      </a:r>
                      <a:r>
                        <a:rPr kumimoji="1" lang="ja-JP" altLang="en-US" baseline="0" dirty="0" smtClean="0"/>
                        <a:t>エラー発生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DX</a:t>
                      </a:r>
                      <a:r>
                        <a:rPr kumimoji="1" lang="ja-JP" altLang="en-US" dirty="0" smtClean="0"/>
                        <a:t>ライブラリの使用を終了する関数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3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err="1" smtClean="0"/>
              <a:t>を描</a:t>
            </a:r>
            <a:r>
              <a:rPr kumimoji="1" lang="ja-JP" altLang="en-US" dirty="0" smtClean="0"/>
              <a:t>画してみる！</a:t>
            </a:r>
            <a:endParaRPr kumimoji="1" lang="ja-JP" altLang="en-US" dirty="0"/>
          </a:p>
        </p:txBody>
      </p:sp>
      <p:pic>
        <p:nvPicPr>
          <p:cNvPr id="1026" name="Picture 2" descr="C:\Users\meo\Documents\nmc\DxLib講習\上級01回\キャプチャ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3" y="1340768"/>
            <a:ext cx="3888432" cy="48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325051" y="2492896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ページにアクセス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・「</a:t>
            </a:r>
            <a:r>
              <a:rPr kumimoji="1" lang="en-US" altLang="ja-JP" sz="2400" dirty="0" smtClean="0"/>
              <a:t>DX</a:t>
            </a:r>
            <a:r>
              <a:rPr kumimoji="1" lang="ja-JP" altLang="en-US" sz="2400" dirty="0" smtClean="0"/>
              <a:t>ライブラリの関数リ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kumimoji="1" lang="ja-JP" altLang="en-US" sz="2400" dirty="0" smtClean="0"/>
              <a:t>ファレンス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err="1" smtClean="0"/>
              <a:t>ry</a:t>
            </a:r>
            <a:r>
              <a:rPr kumimoji="1" lang="ja-JP" altLang="en-US" sz="2400" dirty="0" smtClean="0"/>
              <a:t>」を開く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71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関数リファレンスページ</a:t>
            </a:r>
            <a:endParaRPr kumimoji="1" lang="ja-JP" altLang="en-US" dirty="0"/>
          </a:p>
        </p:txBody>
      </p:sp>
      <p:pic>
        <p:nvPicPr>
          <p:cNvPr id="2049" name="Picture 1" descr="C:\Users\meo\Documents\nmc\DxLib講習\上級01回\キャプチャ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3442"/>
            <a:ext cx="3672408" cy="472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211960" y="1420045"/>
            <a:ext cx="44390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DX</a:t>
            </a:r>
            <a:r>
              <a:rPr kumimoji="1" lang="ja-JP" altLang="en-US" sz="2000" dirty="0" smtClean="0"/>
              <a:t>ライブラリで使える関数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機能</a:t>
            </a:r>
            <a:r>
              <a:rPr kumimoji="1" lang="en-US" altLang="ja-JP" sz="2000" dirty="0" smtClean="0"/>
              <a:t>)</a:t>
            </a:r>
          </a:p>
          <a:p>
            <a:r>
              <a:rPr lang="ja-JP" altLang="en-US" sz="2000" dirty="0"/>
              <a:t>　</a:t>
            </a:r>
            <a:r>
              <a:rPr kumimoji="1" lang="ja-JP" altLang="en-US" sz="2000" dirty="0" smtClean="0"/>
              <a:t>が解説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サンプル付きで載っている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・何かあったらここを覗いてみよう。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新しい発見もあるかも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ここに載っていない裏関数も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 </a:t>
            </a:r>
            <a:r>
              <a:rPr kumimoji="1" lang="ja-JP" altLang="en-US" sz="2000" dirty="0" smtClean="0"/>
              <a:t>存在する</a:t>
            </a:r>
            <a:r>
              <a:rPr kumimoji="1" lang="en-US" altLang="ja-JP" sz="2000" dirty="0" smtClean="0"/>
              <a:t>)</a:t>
            </a:r>
          </a:p>
          <a:p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 smtClean="0"/>
              <a:t>・</a:t>
            </a:r>
            <a:r>
              <a:rPr lang="en-US" altLang="ja-JP" sz="2000" u="sng" dirty="0" smtClean="0"/>
              <a:t>Ctrl + F </a:t>
            </a:r>
            <a:r>
              <a:rPr lang="ja-JP" altLang="en-US" sz="2000" u="sng" dirty="0" smtClean="0"/>
              <a:t>から「文字列」で</a:t>
            </a:r>
            <a:endParaRPr lang="en-US" altLang="ja-JP" sz="2000" u="sng" dirty="0" smtClean="0"/>
          </a:p>
          <a:p>
            <a:r>
              <a:rPr lang="ja-JP" altLang="en-US" sz="2000" dirty="0"/>
              <a:t>　</a:t>
            </a:r>
            <a:r>
              <a:rPr lang="ja-JP" altLang="en-US" sz="2000" u="sng" dirty="0" smtClean="0"/>
              <a:t>検索をかける</a:t>
            </a:r>
            <a:endParaRPr lang="en-US" altLang="ja-JP" sz="2000" u="sng" dirty="0"/>
          </a:p>
        </p:txBody>
      </p:sp>
    </p:spTree>
    <p:extLst>
      <p:ext uri="{BB962C8B-B14F-4D97-AF65-F5344CB8AC3E}">
        <p14:creationId xmlns:p14="http://schemas.microsoft.com/office/powerpoint/2010/main" val="412617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ありました</a:t>
            </a:r>
            <a:endParaRPr kumimoji="1" lang="ja-JP" altLang="en-US" dirty="0"/>
          </a:p>
        </p:txBody>
      </p:sp>
      <p:pic>
        <p:nvPicPr>
          <p:cNvPr id="3074" name="Picture 2" descr="C:\Users\meo\Documents\nmc\DxLib講習\上級01回\キャプチャ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9" y="1988840"/>
            <a:ext cx="749776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0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講習資料について</a:t>
            </a:r>
            <a:endParaRPr kumimoji="1" lang="ja-JP" altLang="en-US" dirty="0"/>
          </a:p>
        </p:txBody>
      </p:sp>
      <p:pic>
        <p:nvPicPr>
          <p:cNvPr id="2050" name="Picture 2" descr="C:\Users\meo\Documents\nmc\GameProgrammingAdvancedClass2014\第01回\キャプチャ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40" y="1340768"/>
            <a:ext cx="7354664" cy="47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58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DrawString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45701"/>
              </p:ext>
            </p:extLst>
          </p:nvPr>
        </p:nvGraphicFramePr>
        <p:xfrm>
          <a:off x="1151620" y="1700808"/>
          <a:ext cx="6840760" cy="2801004"/>
        </p:xfrm>
        <a:graphic>
          <a:graphicData uri="http://schemas.openxmlformats.org/drawingml/2006/table">
            <a:tbl>
              <a:tblPr bandRow="1" bandCol="1">
                <a:tableStyleId>{F2DE63D5-997A-4646-A377-4702673A728D}</a:tableStyleId>
              </a:tblPr>
              <a:tblGrid>
                <a:gridCol w="1224136"/>
                <a:gridCol w="5616624"/>
              </a:tblGrid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宣言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DrawString</a:t>
                      </a:r>
                      <a:r>
                        <a:rPr kumimoji="1" lang="en-US" altLang="ja-JP" baseline="0" dirty="0" smtClean="0"/>
                        <a:t>(</a:t>
                      </a:r>
                      <a:r>
                        <a:rPr kumimoji="1" lang="en-US" altLang="ja-JP" baseline="0" dirty="0" err="1" smtClean="0"/>
                        <a:t>int</a:t>
                      </a:r>
                      <a:r>
                        <a:rPr kumimoji="1" lang="en-US" altLang="ja-JP" baseline="0" dirty="0" smtClean="0"/>
                        <a:t> x, </a:t>
                      </a:r>
                      <a:r>
                        <a:rPr kumimoji="1" lang="en-US" altLang="ja-JP" baseline="0" dirty="0" err="1" smtClean="0"/>
                        <a:t>int</a:t>
                      </a:r>
                      <a:r>
                        <a:rPr kumimoji="1" lang="en-US" altLang="ja-JP" baseline="0" dirty="0" smtClean="0"/>
                        <a:t> y, char *String, </a:t>
                      </a:r>
                      <a:r>
                        <a:rPr kumimoji="1" lang="en-US" altLang="ja-JP" baseline="0" dirty="0" err="1" smtClean="0"/>
                        <a:t>int</a:t>
                      </a:r>
                      <a:r>
                        <a:rPr kumimoji="1" lang="en-US" altLang="ja-JP" baseline="0" dirty="0" smtClean="0"/>
                        <a:t> Color);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文字列を描画する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x, y – </a:t>
                      </a:r>
                      <a:r>
                        <a:rPr kumimoji="1" lang="ja-JP" altLang="en-US" dirty="0" smtClean="0"/>
                        <a:t>文字列を描画する座標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String</a:t>
                      </a:r>
                      <a:r>
                        <a:rPr kumimoji="1" lang="en-US" altLang="ja-JP" baseline="0" dirty="0" smtClean="0"/>
                        <a:t> – </a:t>
                      </a:r>
                      <a:r>
                        <a:rPr kumimoji="1" lang="ja-JP" altLang="en-US" baseline="0" dirty="0" smtClean="0"/>
                        <a:t>描画する文字列のポインタ</a:t>
                      </a:r>
                      <a:endParaRPr kumimoji="1" lang="en-US" altLang="ja-JP" baseline="0" dirty="0" smtClean="0"/>
                    </a:p>
                    <a:p>
                      <a:r>
                        <a:rPr kumimoji="1" lang="en-US" altLang="ja-JP" baseline="0" dirty="0" smtClean="0"/>
                        <a:t>Color – </a:t>
                      </a:r>
                      <a:r>
                        <a:rPr kumimoji="1" lang="ja-JP" altLang="en-US" baseline="0" dirty="0" smtClean="0"/>
                        <a:t>描画する文字列の色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戻り値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リファレンス参照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char *String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ja-JP" altLang="en-US" baseline="0" dirty="0" smtClean="0"/>
                        <a:t>は</a:t>
                      </a:r>
                      <a:r>
                        <a:rPr kumimoji="1" lang="en-US" altLang="ja-JP" baseline="0" dirty="0" smtClean="0"/>
                        <a:t>string</a:t>
                      </a:r>
                      <a:r>
                        <a:rPr kumimoji="1" lang="ja-JP" altLang="en-US" baseline="0" dirty="0" smtClean="0"/>
                        <a:t>型という認識で</a:t>
                      </a:r>
                      <a:r>
                        <a:rPr kumimoji="1" lang="en-US" altLang="ja-JP" baseline="0" dirty="0" smtClean="0"/>
                        <a:t>OK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971495" y="4820959"/>
            <a:ext cx="7201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☑サンプルを見たところ、</a:t>
            </a:r>
            <a:r>
              <a:rPr kumimoji="1" lang="en-US" altLang="ja-JP" sz="2400" dirty="0" err="1" smtClean="0"/>
              <a:t>GetColor</a:t>
            </a:r>
            <a:r>
              <a:rPr kumimoji="1" lang="ja-JP" altLang="en-US" sz="2400" dirty="0" smtClean="0"/>
              <a:t>関数なるもので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色を取得しなければならないらしい。</a:t>
            </a:r>
            <a:endParaRPr lang="en-US" altLang="ja-JP" sz="2400" dirty="0"/>
          </a:p>
          <a:p>
            <a:r>
              <a:rPr kumimoji="1" lang="ja-JP" altLang="en-US" sz="2400" dirty="0" smtClean="0"/>
              <a:t>☑</a:t>
            </a:r>
            <a:r>
              <a:rPr kumimoji="1" lang="en-US" altLang="ja-JP" sz="2400" dirty="0" err="1" smtClean="0"/>
              <a:t>GetColor</a:t>
            </a:r>
            <a:r>
              <a:rPr kumimoji="1" lang="ja-JP" altLang="en-US" sz="2400" dirty="0" smtClean="0"/>
              <a:t>関数を調べる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94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GetColor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28534"/>
              </p:ext>
            </p:extLst>
          </p:nvPr>
        </p:nvGraphicFramePr>
        <p:xfrm>
          <a:off x="1151620" y="1700808"/>
          <a:ext cx="6840760" cy="2526684"/>
        </p:xfrm>
        <a:graphic>
          <a:graphicData uri="http://schemas.openxmlformats.org/drawingml/2006/table">
            <a:tbl>
              <a:tblPr bandRow="1" bandCol="1">
                <a:tableStyleId>{F2DE63D5-997A-4646-A377-4702673A728D}</a:tableStyleId>
              </a:tblPr>
              <a:tblGrid>
                <a:gridCol w="1224136"/>
                <a:gridCol w="5616624"/>
              </a:tblGrid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宣言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GetColor</a:t>
                      </a:r>
                      <a:r>
                        <a:rPr kumimoji="1" lang="en-US" altLang="ja-JP" baseline="0" dirty="0" smtClean="0"/>
                        <a:t>(</a:t>
                      </a:r>
                      <a:r>
                        <a:rPr kumimoji="1" lang="en-US" altLang="ja-JP" baseline="0" dirty="0" err="1" smtClean="0"/>
                        <a:t>int</a:t>
                      </a:r>
                      <a:r>
                        <a:rPr kumimoji="1" lang="en-US" altLang="ja-JP" baseline="0" dirty="0" smtClean="0"/>
                        <a:t> Red, </a:t>
                      </a:r>
                      <a:r>
                        <a:rPr kumimoji="1" lang="en-US" altLang="ja-JP" baseline="0" dirty="0" err="1" smtClean="0"/>
                        <a:t>int</a:t>
                      </a:r>
                      <a:r>
                        <a:rPr kumimoji="1" lang="en-US" altLang="ja-JP" baseline="0" dirty="0" smtClean="0"/>
                        <a:t> Green, </a:t>
                      </a:r>
                      <a:r>
                        <a:rPr kumimoji="1" lang="en-US" altLang="ja-JP" baseline="0" dirty="0" err="1" smtClean="0"/>
                        <a:t>int</a:t>
                      </a:r>
                      <a:r>
                        <a:rPr kumimoji="1" lang="en-US" altLang="ja-JP" baseline="0" dirty="0" smtClean="0"/>
                        <a:t> Blue)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色コードを取得する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Red,</a:t>
                      </a:r>
                      <a:r>
                        <a:rPr kumimoji="1" lang="en-US" altLang="ja-JP" baseline="0" dirty="0" smtClean="0"/>
                        <a:t> Green, Blue – </a:t>
                      </a:r>
                      <a:r>
                        <a:rPr kumimoji="1" lang="ja-JP" altLang="en-US" baseline="0" dirty="0" smtClean="0"/>
                        <a:t>取得したい色の各輝度値</a:t>
                      </a:r>
                      <a:r>
                        <a:rPr kumimoji="1" lang="en-US" altLang="ja-JP" baseline="0" dirty="0" smtClean="0"/>
                        <a:t>(0~255)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戻り値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カラーコード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aseline="0" dirty="0" smtClean="0"/>
                        <a:t>単体で使うことはまずなく、何か描画したいとき、その色を指定するのに使う</a:t>
                      </a:r>
                      <a:endParaRPr kumimoji="1" lang="en-US" altLang="ja-JP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4098" name="Picture 2" descr="C:\Users\meo\Documents\nmc\DxLib講習\上級01回\キャプチャ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81" y="1268760"/>
            <a:ext cx="6726238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が書ければ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の基本文法も</a:t>
            </a:r>
            <a:r>
              <a:rPr lang="en-US" altLang="ja-JP" dirty="0" smtClean="0"/>
              <a:t>OK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(C++</a:t>
            </a:r>
            <a:r>
              <a:rPr lang="ja-JP" altLang="en-US" dirty="0" smtClean="0"/>
              <a:t>と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の違いも説明していきます</a:t>
            </a:r>
            <a:r>
              <a:rPr lang="en-US" altLang="ja-JP" dirty="0" smtClean="0"/>
              <a:t>)</a:t>
            </a:r>
          </a:p>
          <a:p>
            <a:endParaRPr kumimoji="1" lang="en-US" altLang="ja-JP" dirty="0"/>
          </a:p>
          <a:p>
            <a:r>
              <a:rPr lang="en-US" altLang="ja-JP" dirty="0" err="1" smtClean="0"/>
              <a:t>DxLib</a:t>
            </a:r>
            <a:r>
              <a:rPr lang="ja-JP" altLang="en-US" dirty="0" smtClean="0"/>
              <a:t>はリファレンスとにらめっこしてみよう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42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参考になりそうな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610" y="1582921"/>
            <a:ext cx="84707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DX</a:t>
            </a:r>
            <a:r>
              <a:rPr kumimoji="1" lang="ja-JP" altLang="en-US" sz="2800" dirty="0" smtClean="0"/>
              <a:t>ライブラリ置き場 </a:t>
            </a:r>
            <a:r>
              <a:rPr lang="en-US" altLang="ja-JP" dirty="0">
                <a:hlinkClick r:id="rId2"/>
              </a:rPr>
              <a:t>http://homepage2.nifty.com/natupaji/DxLib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kumimoji="1" lang="ja-JP" altLang="en-US" dirty="0" smtClean="0"/>
              <a:t>　本家。環境構築、リファレンス、サンプルなど多数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sz="2800" dirty="0" smtClean="0"/>
              <a:t>・新・ゲームプログラミングの館 </a:t>
            </a:r>
            <a:r>
              <a:rPr lang="en-US" altLang="ja-JP" dirty="0">
                <a:hlinkClick r:id="rId3"/>
              </a:rPr>
              <a:t>http://dixq.net/g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err="1" smtClean="0"/>
              <a:t>DxLib</a:t>
            </a:r>
            <a:r>
              <a:rPr lang="ja-JP" altLang="en-US" dirty="0" smtClean="0"/>
              <a:t>の解説。ゲームプログラミング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2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文字の色を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赤</a:t>
            </a:r>
            <a:r>
              <a:rPr kumimoji="1" lang="ja-JP" altLang="en-US" dirty="0" smtClean="0"/>
              <a:t>に変えて、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Tokuyama College of Technology</a:t>
            </a:r>
            <a:r>
              <a:rPr kumimoji="1" lang="ja-JP" altLang="en-US" dirty="0" smtClean="0"/>
              <a:t>」を出力する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リファレンスを調べながら、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ウィンドウのタイトルを変更する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家に帰ってから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自分のパソコンに</a:t>
            </a:r>
            <a:r>
              <a:rPr lang="en-US" altLang="ja-JP" dirty="0" err="1" smtClean="0"/>
              <a:t>VisualStudio</a:t>
            </a:r>
            <a:r>
              <a:rPr lang="ja-JP" altLang="en-US" dirty="0" smtClean="0"/>
              <a:t>をインストール</a:t>
            </a:r>
            <a:endParaRPr lang="en-US" altLang="ja-JP" dirty="0" smtClean="0"/>
          </a:p>
          <a:p>
            <a:r>
              <a:rPr lang="en-US" altLang="ja-JP" dirty="0" smtClean="0"/>
              <a:t>DX</a:t>
            </a:r>
            <a:r>
              <a:rPr lang="ja-JP" altLang="en-US" dirty="0" smtClean="0"/>
              <a:t>ライブラリの環境を構築する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err="1" smtClean="0"/>
              <a:t>Github</a:t>
            </a:r>
            <a:r>
              <a:rPr kumimoji="1" lang="ja-JP" altLang="en-US" sz="2800" dirty="0" smtClean="0"/>
              <a:t>公開用のリポジトリを作り直したため、「講習資料について」のスライドに記載されているリポジトリにはアクセスできません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612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講習資料について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cygwin</a:t>
            </a:r>
            <a:r>
              <a:rPr kumimoji="1" lang="ja-JP" altLang="en-US" dirty="0" smtClean="0"/>
              <a:t>を起動する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sz="1800" dirty="0" err="1"/>
              <a:t>git</a:t>
            </a:r>
            <a:r>
              <a:rPr lang="en-US" altLang="ja-JP" sz="1800" dirty="0"/>
              <a:t> clone </a:t>
            </a:r>
            <a:r>
              <a:rPr lang="en-US" altLang="ja-JP" sz="1800" dirty="0" smtClean="0">
                <a:solidFill>
                  <a:srgbClr val="00FFFF"/>
                </a:solidFill>
                <a:hlinkClick r:id="rId2"/>
              </a:rPr>
              <a:t>git</a:t>
            </a:r>
            <a:r>
              <a:rPr lang="en-US" altLang="ja-JP" sz="1800" dirty="0">
                <a:solidFill>
                  <a:srgbClr val="00FFFF"/>
                </a:solidFill>
                <a:hlinkClick r:id="rId2"/>
              </a:rPr>
              <a:t>://</a:t>
            </a:r>
            <a:r>
              <a:rPr lang="en-US" altLang="ja-JP" sz="1800" dirty="0" smtClean="0">
                <a:solidFill>
                  <a:srgbClr val="00FFFF"/>
                </a:solidFill>
                <a:hlinkClick r:id="rId2"/>
              </a:rPr>
              <a:t>github.com/GameProgrammingAdvancedClass2014.git</a:t>
            </a:r>
            <a:endParaRPr lang="en-US" altLang="ja-JP" sz="1800" dirty="0" smtClean="0">
              <a:solidFill>
                <a:srgbClr val="00FFFF"/>
              </a:solidFill>
            </a:endParaRPr>
          </a:p>
          <a:p>
            <a:endParaRPr lang="en-US" altLang="ja-JP" sz="1800" dirty="0" smtClean="0">
              <a:solidFill>
                <a:srgbClr val="00FFFF"/>
              </a:solidFill>
            </a:endParaRPr>
          </a:p>
          <a:p>
            <a:r>
              <a:rPr kumimoji="1" lang="en-US" altLang="ja-JP" sz="1800" dirty="0" err="1" smtClean="0"/>
              <a:t>git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clone </a:t>
            </a:r>
            <a:r>
              <a:rPr lang="en-US" altLang="ja-JP" sz="1800" dirty="0" err="1" smtClean="0">
                <a:hlinkClick r:id="rId3"/>
              </a:rPr>
              <a:t>git@github.com:meokz</a:t>
            </a:r>
            <a:r>
              <a:rPr lang="en-US" altLang="ja-JP" sz="1800" dirty="0" smtClean="0">
                <a:hlinkClick r:id="rId3"/>
              </a:rPr>
              <a:t>/GameProgrammingAdvancedClass2014.git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情処じゃできないかも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回目以降は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pull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25021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講習の趣旨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ja-JP" altLang="en-US" dirty="0" smtClean="0"/>
              <a:t>プログラミング言語</a:t>
            </a:r>
            <a:r>
              <a:rPr kumimoji="1" lang="en-US" altLang="ja-JP" dirty="0" smtClean="0">
                <a:solidFill>
                  <a:srgbClr val="0183B4"/>
                </a:solidFill>
              </a:rPr>
              <a:t>C++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>
                <a:solidFill>
                  <a:srgbClr val="0183B4"/>
                </a:solidFill>
              </a:rPr>
              <a:t>DxLib</a:t>
            </a:r>
            <a:r>
              <a:rPr kumimoji="1" lang="ja-JP" altLang="en-US" dirty="0" smtClean="0"/>
              <a:t>を用いた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用ゲームアプリケーションの作り方を学ぶ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u="sng" dirty="0" smtClean="0"/>
              <a:t>リファレンスを読みながらプログラミングを</a:t>
            </a:r>
            <a:r>
              <a:rPr lang="ja-JP" altLang="en-US" u="sng" dirty="0" smtClean="0"/>
              <a:t>する</a:t>
            </a:r>
            <a:endParaRPr lang="en-US" altLang="ja-JP" u="sng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ことを学ぶ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オブジェクト指向プログラミングを学ぶ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99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183B4"/>
                </a:solidFill>
              </a:rPr>
              <a:t>C</a:t>
            </a:r>
            <a:r>
              <a:rPr kumimoji="1" lang="ja-JP" altLang="en-US" dirty="0" smtClean="0">
                <a:solidFill>
                  <a:srgbClr val="0183B4"/>
                </a:solidFill>
              </a:rPr>
              <a:t>言語</a:t>
            </a:r>
            <a:r>
              <a:rPr kumimoji="1" lang="ja-JP" altLang="en-US" dirty="0" smtClean="0"/>
              <a:t>の拡張として開発された言語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/>
              <a:t>語弊</a:t>
            </a:r>
            <a:r>
              <a:rPr lang="ja-JP" altLang="en-US" dirty="0" smtClean="0"/>
              <a:t>はあるが簡単に言うと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en-US" altLang="ja-JP" b="1" u="sng" dirty="0" smtClean="0"/>
              <a:t>C</a:t>
            </a:r>
            <a:r>
              <a:rPr lang="ja-JP" altLang="en-US" b="1" u="sng" dirty="0" smtClean="0"/>
              <a:t>言語にクラスを追加したもの</a:t>
            </a:r>
            <a:endParaRPr kumimoji="1" lang="en-US" altLang="ja-JP" b="1" u="sng" dirty="0" smtClean="0"/>
          </a:p>
          <a:p>
            <a:endParaRPr lang="en-US" altLang="ja-JP" dirty="0" smtClean="0"/>
          </a:p>
          <a:p>
            <a:r>
              <a:rPr lang="en-US" altLang="ja-JP" dirty="0"/>
              <a:t>C</a:t>
            </a:r>
            <a:r>
              <a:rPr lang="en-US" altLang="ja-JP" dirty="0" smtClean="0"/>
              <a:t>++</a:t>
            </a:r>
            <a:r>
              <a:rPr lang="ja-JP" altLang="en-US" dirty="0" smtClean="0"/>
              <a:t>のコンパイラで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言語がコンパイルできるため、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mtClean="0"/>
              <a:t>　</a:t>
            </a:r>
            <a:r>
              <a:rPr lang="en-US" altLang="ja-JP" smtClean="0"/>
              <a:t>C</a:t>
            </a:r>
            <a:r>
              <a:rPr lang="ja-JP" altLang="en-US" dirty="0" smtClean="0"/>
              <a:t>言語の記述で書くことも可能</a:t>
            </a:r>
          </a:p>
        </p:txBody>
      </p:sp>
    </p:spTree>
    <p:extLst>
      <p:ext uri="{BB962C8B-B14F-4D97-AF65-F5344CB8AC3E}">
        <p14:creationId xmlns:p14="http://schemas.microsoft.com/office/powerpoint/2010/main" val="28223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97265" y="1843951"/>
            <a:ext cx="27494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0" dirty="0" smtClean="0">
                <a:solidFill>
                  <a:srgbClr val="261036"/>
                </a:solidFill>
              </a:rPr>
              <a:t>闇</a:t>
            </a:r>
            <a:endParaRPr kumimoji="1" lang="ja-JP" altLang="en-US" sz="20000" dirty="0">
              <a:solidFill>
                <a:srgbClr val="261036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457200" y="217240"/>
            <a:ext cx="8229600" cy="907504"/>
          </a:xfrm>
        </p:spPr>
        <p:txBody>
          <a:bodyPr/>
          <a:lstStyle/>
          <a:p>
            <a:r>
              <a:rPr lang="ja-JP" altLang="en-US" dirty="0"/>
              <a:t>一言</a:t>
            </a:r>
            <a:r>
              <a:rPr lang="ja-JP" altLang="en-US" dirty="0" smtClean="0"/>
              <a:t>でいう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74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Hello World(C</a:t>
            </a:r>
            <a:r>
              <a:rPr kumimoji="1" lang="ja-JP" altLang="en-US" dirty="0" smtClean="0"/>
              <a:t>言語風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1026" name="Picture 2" descr="F:\DxLib講習\キャプチャ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528774" cy="345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3635896" y="1412776"/>
            <a:ext cx="2664296" cy="473117"/>
          </a:xfrm>
          <a:prstGeom prst="wedgeRoundRectCallout">
            <a:avLst>
              <a:gd name="adj1" fmla="val -77431"/>
              <a:gd name="adj2" fmla="val 136448"/>
              <a:gd name="adj3" fmla="val 16667"/>
            </a:avLst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C000"/>
                </a:solidFill>
              </a:rPr>
              <a:t>St</a:t>
            </a:r>
            <a:r>
              <a:rPr kumimoji="1" lang="en-US" altLang="ja-JP" dirty="0" smtClean="0">
                <a:solidFill>
                  <a:srgbClr val="0183B4"/>
                </a:solidFill>
              </a:rPr>
              <a:t>andard</a:t>
            </a:r>
            <a:r>
              <a:rPr lang="ja-JP" altLang="en-US" dirty="0">
                <a:solidFill>
                  <a:srgbClr val="0183B4"/>
                </a:solidFill>
              </a:rPr>
              <a:t> </a:t>
            </a:r>
            <a:r>
              <a:rPr lang="en-US" altLang="ja-JP" dirty="0" smtClean="0">
                <a:solidFill>
                  <a:srgbClr val="FFC000"/>
                </a:solidFill>
              </a:rPr>
              <a:t>I</a:t>
            </a:r>
            <a:r>
              <a:rPr lang="en-US" altLang="ja-JP" dirty="0" smtClean="0">
                <a:solidFill>
                  <a:srgbClr val="0183B4"/>
                </a:solidFill>
              </a:rPr>
              <a:t>nput </a:t>
            </a:r>
            <a:r>
              <a:rPr lang="en-US" altLang="ja-JP" dirty="0" smtClean="0">
                <a:solidFill>
                  <a:srgbClr val="FFC000"/>
                </a:solidFill>
              </a:rPr>
              <a:t>O</a:t>
            </a:r>
            <a:r>
              <a:rPr lang="en-US" altLang="ja-JP" dirty="0" smtClean="0">
                <a:solidFill>
                  <a:srgbClr val="0183B4"/>
                </a:solidFill>
              </a:rPr>
              <a:t>utput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09353" y="1340768"/>
            <a:ext cx="218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・標準出力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</a:t>
            </a:r>
            <a:r>
              <a:rPr lang="en-US" altLang="ja-JP" sz="1600" dirty="0" smtClean="0"/>
              <a:t>”</a:t>
            </a:r>
            <a:r>
              <a:rPr lang="ja-JP" altLang="en-US" sz="1600" dirty="0" smtClean="0"/>
              <a:t>スタジオ</a:t>
            </a:r>
            <a:r>
              <a:rPr lang="en-US" altLang="ja-JP" sz="1600" dirty="0" smtClean="0"/>
              <a:t>”</a:t>
            </a:r>
            <a:r>
              <a:rPr lang="ja-JP" altLang="en-US" sz="1600" dirty="0" smtClean="0"/>
              <a:t>ではない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983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Hello World(C++</a:t>
            </a:r>
            <a:r>
              <a:rPr kumimoji="1" lang="ja-JP" altLang="en-US" dirty="0" smtClean="0"/>
              <a:t>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050" name="Picture 2" descr="F:\DxLib講習\キャプチャ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8" y="2137642"/>
            <a:ext cx="7031204" cy="36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3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メイリオ + Segoe UI">
      <a:majorFont>
        <a:latin typeface="Segoe UI"/>
        <a:ea typeface="小塚ゴシック Pro M"/>
        <a:cs typeface=""/>
      </a:majorFont>
      <a:minorFont>
        <a:latin typeface="Segoe UI"/>
        <a:ea typeface="メイリオ"/>
        <a:cs typeface="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675</TotalTime>
  <Words>843</Words>
  <Application>Microsoft Office PowerPoint</Application>
  <PresentationFormat>画面に合わせる (4:3)</PresentationFormat>
  <Paragraphs>293</Paragraphs>
  <Slides>36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エグゼクティブ</vt:lpstr>
      <vt:lpstr>C++ゲームプログラミング講習 上級 第1回</vt:lpstr>
      <vt:lpstr>講習資料について</vt:lpstr>
      <vt:lpstr>講習資料について</vt:lpstr>
      <vt:lpstr>講習資料について</vt:lpstr>
      <vt:lpstr>講習の趣旨</vt:lpstr>
      <vt:lpstr>C++</vt:lpstr>
      <vt:lpstr>一言でいうと</vt:lpstr>
      <vt:lpstr>Hello World(C言語風)</vt:lpstr>
      <vt:lpstr>Hello World(C++風)</vt:lpstr>
      <vt:lpstr>C++とJavaの違い</vt:lpstr>
      <vt:lpstr>コンパイル&amp;実行形式</vt:lpstr>
      <vt:lpstr>コンパイル&amp;実行形式</vt:lpstr>
      <vt:lpstr>ガーベジコレクション(GC)</vt:lpstr>
      <vt:lpstr>まとめ</vt:lpstr>
      <vt:lpstr>DXライブラリとは</vt:lpstr>
      <vt:lpstr>開発環境</vt:lpstr>
      <vt:lpstr>プロジェクトを作る</vt:lpstr>
      <vt:lpstr>Let’s Programming</vt:lpstr>
      <vt:lpstr>ウィンドウを作る</vt:lpstr>
      <vt:lpstr>メイン関数</vt:lpstr>
      <vt:lpstr>読み流してよい</vt:lpstr>
      <vt:lpstr>つまり</vt:lpstr>
      <vt:lpstr>ChangeWindowMode関数</vt:lpstr>
      <vt:lpstr>DxLib_Init関数</vt:lpstr>
      <vt:lpstr>WaitKey関数</vt:lpstr>
      <vt:lpstr>DxLib_End関数</vt:lpstr>
      <vt:lpstr>HelloWorldを描画してみる！</vt:lpstr>
      <vt:lpstr>関数リファレンスページ</vt:lpstr>
      <vt:lpstr>ありました</vt:lpstr>
      <vt:lpstr>DrawString</vt:lpstr>
      <vt:lpstr>GetColor</vt:lpstr>
      <vt:lpstr>ソース&amp;実行結果</vt:lpstr>
      <vt:lpstr>まとめ</vt:lpstr>
      <vt:lpstr>参考になりそうなwebページ</vt:lpstr>
      <vt:lpstr>課題</vt:lpstr>
      <vt:lpstr>追記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meo</dc:creator>
  <cp:lastModifiedBy>meo</cp:lastModifiedBy>
  <cp:revision>87</cp:revision>
  <dcterms:created xsi:type="dcterms:W3CDTF">2014-04-27T01:39:20Z</dcterms:created>
  <dcterms:modified xsi:type="dcterms:W3CDTF">2014-05-16T12:30:23Z</dcterms:modified>
</cp:coreProperties>
</file>