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9" r:id="rId3"/>
    <p:sldId id="300" r:id="rId4"/>
    <p:sldId id="301" r:id="rId5"/>
    <p:sldId id="302" r:id="rId6"/>
    <p:sldId id="303" r:id="rId7"/>
    <p:sldId id="304" r:id="rId8"/>
    <p:sldId id="305" r:id="rId9"/>
    <p:sldId id="273" r:id="rId10"/>
    <p:sldId id="306" r:id="rId11"/>
    <p:sldId id="308" r:id="rId12"/>
    <p:sldId id="309" r:id="rId13"/>
    <p:sldId id="310" r:id="rId14"/>
    <p:sldId id="318" r:id="rId15"/>
    <p:sldId id="311" r:id="rId16"/>
    <p:sldId id="312" r:id="rId17"/>
    <p:sldId id="313" r:id="rId18"/>
    <p:sldId id="314" r:id="rId19"/>
    <p:sldId id="315" r:id="rId20"/>
    <p:sldId id="317" r:id="rId21"/>
    <p:sldId id="316" r:id="rId22"/>
    <p:sldId id="319" r:id="rId23"/>
    <p:sldId id="320" r:id="rId24"/>
    <p:sldId id="321" r:id="rId25"/>
    <p:sldId id="322" r:id="rId26"/>
    <p:sldId id="323" r:id="rId27"/>
    <p:sldId id="325" r:id="rId28"/>
    <p:sldId id="326" r:id="rId29"/>
    <p:sldId id="327" r:id="rId30"/>
    <p:sldId id="329" r:id="rId31"/>
    <p:sldId id="330" r:id="rId32"/>
    <p:sldId id="332" r:id="rId33"/>
    <p:sldId id="333" r:id="rId34"/>
    <p:sldId id="331" r:id="rId35"/>
    <p:sldId id="334" r:id="rId36"/>
    <p:sldId id="335" r:id="rId37"/>
    <p:sldId id="336" r:id="rId38"/>
    <p:sldId id="339" r:id="rId39"/>
    <p:sldId id="337" r:id="rId40"/>
    <p:sldId id="338" r:id="rId41"/>
    <p:sldId id="340"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3B4"/>
    <a:srgbClr val="FFC000"/>
    <a:srgbClr val="00FFFF"/>
    <a:srgbClr val="FFC0B4"/>
    <a:srgbClr val="261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22" y="-3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7" name="Date Placeholder 6"/>
          <p:cNvSpPr>
            <a:spLocks noGrp="1"/>
          </p:cNvSpPr>
          <p:nvPr>
            <p:ph type="dt" sz="half" idx="10"/>
          </p:nvPr>
        </p:nvSpPr>
        <p:spPr/>
        <p:txBody>
          <a:bodyPr/>
          <a:lstStyle/>
          <a:p>
            <a:fld id="{E228AE48-D4CE-45FE-9EE6-4F96DB374D3F}" type="datetimeFigureOut">
              <a:rPr kumimoji="1" lang="ja-JP" altLang="en-US" smtClean="0"/>
              <a:t>2014/5/16</a:t>
            </a:fld>
            <a:endParaRPr kumimoji="1" lang="ja-JP" altLang="en-US"/>
          </a:p>
        </p:txBody>
      </p:sp>
      <p:sp>
        <p:nvSpPr>
          <p:cNvPr id="8" name="Slide Number Placeholder 7"/>
          <p:cNvSpPr>
            <a:spLocks noGrp="1"/>
          </p:cNvSpPr>
          <p:nvPr>
            <p:ph type="sldNum" sz="quarter" idx="11"/>
          </p:nvPr>
        </p:nvSpPr>
        <p:spPr/>
        <p:txBody>
          <a:bodyPr/>
          <a:lstStyle/>
          <a:p>
            <a:fld id="{D3B37470-9661-40FC-B8E1-60747F0A3A6B}" type="slidenum">
              <a:rPr kumimoji="1" lang="ja-JP" altLang="en-US" smtClean="0"/>
              <a:t>‹#›</a:t>
            </a:fld>
            <a:endParaRPr kumimoji="1" lang="ja-JP" altLang="en-US"/>
          </a:p>
        </p:txBody>
      </p:sp>
      <p:sp>
        <p:nvSpPr>
          <p:cNvPr id="9" name="Footer Placeholder 8"/>
          <p:cNvSpPr>
            <a:spLocks noGrp="1"/>
          </p:cNvSpPr>
          <p:nvPr>
            <p:ph type="ftr" sz="quarter" idx="12"/>
          </p:nvPr>
        </p:nvSpPr>
        <p:spPr>
          <a:xfrm>
            <a:off x="659165" y="6356350"/>
            <a:ext cx="2847975" cy="365125"/>
          </a:xfrm>
          <a:prstGeom prst="rect">
            <a:avLst/>
          </a:prstGeom>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228AE48-D4CE-45FE-9EE6-4F96DB374D3F}" type="datetimeFigureOut">
              <a:rPr kumimoji="1" lang="ja-JP" altLang="en-US" smtClean="0"/>
              <a:t>2014/5/16</a:t>
            </a:fld>
            <a:endParaRPr kumimoji="1" lang="ja-JP" alt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D3B37470-9661-40FC-B8E1-60747F0A3A6B}"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228AE48-D4CE-45FE-9EE6-4F96DB374D3F}" type="datetimeFigureOut">
              <a:rPr kumimoji="1" lang="ja-JP" altLang="en-US" smtClean="0"/>
              <a:t>2014/5/16</a:t>
            </a:fld>
            <a:endParaRPr kumimoji="1" lang="ja-JP" alt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D3B37470-9661-40FC-B8E1-60747F0A3A6B}"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vl7pPr>
              <a:defRPr/>
            </a:lvl7pPr>
            <a:lvl8pPr>
              <a:defRPr/>
            </a:lvl8pPr>
            <a:lvl9pPr>
              <a:buFont typeface="Arial" pitchFamily="34" charset="0"/>
              <a:buChar char="•"/>
              <a:defRPr/>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10"/>
          </p:nvPr>
        </p:nvSpPr>
        <p:spPr/>
        <p:txBody>
          <a:bodyPr/>
          <a:lstStyle/>
          <a:p>
            <a:fld id="{E228AE48-D4CE-45FE-9EE6-4F96DB374D3F}" type="datetimeFigureOut">
              <a:rPr kumimoji="1" lang="ja-JP" altLang="en-US" smtClean="0"/>
              <a:t>2014/5/16</a:t>
            </a:fld>
            <a:endParaRPr kumimoji="1" lang="ja-JP" altLang="en-US"/>
          </a:p>
        </p:txBody>
      </p:sp>
      <p:sp>
        <p:nvSpPr>
          <p:cNvPr id="6" name="Slide Number Placeholder 5"/>
          <p:cNvSpPr>
            <a:spLocks noGrp="1"/>
          </p:cNvSpPr>
          <p:nvPr>
            <p:ph type="sldNum" sz="quarter" idx="12"/>
          </p:nvPr>
        </p:nvSpPr>
        <p:spPr/>
        <p:txBody>
          <a:bodyPr/>
          <a:lstStyle/>
          <a:p>
            <a:fld id="{D3B37470-9661-40FC-B8E1-60747F0A3A6B}"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28AE48-D4CE-45FE-9EE6-4F96DB374D3F}" type="datetimeFigureOut">
              <a:rPr kumimoji="1" lang="ja-JP" altLang="en-US" smtClean="0"/>
              <a:t>2014/5/16</a:t>
            </a:fld>
            <a:endParaRPr kumimoji="1" lang="ja-JP" altLang="en-US"/>
          </a:p>
        </p:txBody>
      </p:sp>
      <p:sp>
        <p:nvSpPr>
          <p:cNvPr id="5" name="Footer Placeholder 4"/>
          <p:cNvSpPr>
            <a:spLocks noGrp="1"/>
          </p:cNvSpPr>
          <p:nvPr>
            <p:ph type="ftr" sz="quarter" idx="11"/>
          </p:nvPr>
        </p:nvSpPr>
        <p:spPr>
          <a:xfrm>
            <a:off x="659165" y="6356350"/>
            <a:ext cx="2847975"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D3B37470-9661-40FC-B8E1-60747F0A3A6B}" type="slidenum">
              <a:rPr kumimoji="1" lang="ja-JP" altLang="en-US" smtClean="0"/>
              <a:t>‹#›</a:t>
            </a:fld>
            <a:endParaRPr kumimoji="1" lang="ja-JP"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5" name="Date Placeholder 4"/>
          <p:cNvSpPr>
            <a:spLocks noGrp="1"/>
          </p:cNvSpPr>
          <p:nvPr>
            <p:ph type="dt" sz="half" idx="10"/>
          </p:nvPr>
        </p:nvSpPr>
        <p:spPr/>
        <p:txBody>
          <a:bodyPr/>
          <a:lstStyle/>
          <a:p>
            <a:fld id="{E228AE48-D4CE-45FE-9EE6-4F96DB374D3F}" type="datetimeFigureOut">
              <a:rPr kumimoji="1" lang="ja-JP" altLang="en-US" smtClean="0"/>
              <a:t>2014/5/16</a:t>
            </a:fld>
            <a:endParaRPr kumimoji="1" lang="ja-JP" alt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D3B37470-9661-40FC-B8E1-60747F0A3A6B}" type="slidenum">
              <a:rPr kumimoji="1" lang="ja-JP" altLang="en-US" smtClean="0"/>
              <a:t>‹#›</a:t>
            </a:fld>
            <a:endParaRPr kumimoji="1" lang="ja-JP" altLang="en-US"/>
          </a:p>
        </p:txBody>
      </p:sp>
      <p:sp>
        <p:nvSpPr>
          <p:cNvPr id="9" name="Content Placeholder 8"/>
          <p:cNvSpPr>
            <a:spLocks noGrp="1"/>
          </p:cNvSpPr>
          <p:nvPr>
            <p:ph sz="quarter" idx="13"/>
          </p:nvPr>
        </p:nvSpPr>
        <p:spPr>
          <a:xfrm>
            <a:off x="365760" y="1600200"/>
            <a:ext cx="4041648" cy="45262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E228AE48-D4CE-45FE-9EE6-4F96DB374D3F}" type="datetimeFigureOut">
              <a:rPr kumimoji="1" lang="ja-JP" altLang="en-US" smtClean="0"/>
              <a:t>2014/5/16</a:t>
            </a:fld>
            <a:endParaRPr kumimoji="1" lang="ja-JP" altLang="en-US"/>
          </a:p>
        </p:txBody>
      </p:sp>
      <p:sp>
        <p:nvSpPr>
          <p:cNvPr id="8" name="Footer Placeholder 7"/>
          <p:cNvSpPr>
            <a:spLocks noGrp="1"/>
          </p:cNvSpPr>
          <p:nvPr>
            <p:ph type="ftr" sz="quarter" idx="11"/>
          </p:nvPr>
        </p:nvSpPr>
        <p:spPr>
          <a:xfrm>
            <a:off x="659165" y="6356350"/>
            <a:ext cx="2847975"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D3B37470-9661-40FC-B8E1-60747F0A3A6B}" type="slidenum">
              <a:rPr kumimoji="1" lang="ja-JP" altLang="en-US" smtClean="0"/>
              <a:t>‹#›</a:t>
            </a:fld>
            <a:endParaRPr kumimoji="1" lang="ja-JP" altLang="en-US"/>
          </a:p>
        </p:txBody>
      </p:sp>
      <p:sp>
        <p:nvSpPr>
          <p:cNvPr id="11" name="Content Placeholder 10"/>
          <p:cNvSpPr>
            <a:spLocks noGrp="1"/>
          </p:cNvSpPr>
          <p:nvPr>
            <p:ph sz="quarter" idx="13"/>
          </p:nvPr>
        </p:nvSpPr>
        <p:spPr>
          <a:xfrm>
            <a:off x="457200" y="2212848"/>
            <a:ext cx="4041648" cy="39136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228AE48-D4CE-45FE-9EE6-4F96DB374D3F}" type="datetimeFigureOut">
              <a:rPr kumimoji="1" lang="ja-JP" altLang="en-US" smtClean="0"/>
              <a:t>2014/5/16</a:t>
            </a:fld>
            <a:endParaRPr kumimoji="1" lang="ja-JP" altLang="en-US"/>
          </a:p>
        </p:txBody>
      </p:sp>
      <p:sp>
        <p:nvSpPr>
          <p:cNvPr id="5" name="Slide Number Placeholder 4"/>
          <p:cNvSpPr>
            <a:spLocks noGrp="1"/>
          </p:cNvSpPr>
          <p:nvPr>
            <p:ph type="sldNum" sz="quarter" idx="12"/>
          </p:nvPr>
        </p:nvSpPr>
        <p:spPr/>
        <p:txBody>
          <a:bodyPr/>
          <a:lstStyle/>
          <a:p>
            <a:fld id="{D3B37470-9661-40FC-B8E1-60747F0A3A6B}"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8AE48-D4CE-45FE-9EE6-4F96DB374D3F}" type="datetimeFigureOut">
              <a:rPr kumimoji="1" lang="ja-JP" altLang="en-US" smtClean="0"/>
              <a:t>2014/5/16</a:t>
            </a:fld>
            <a:endParaRPr kumimoji="1" lang="ja-JP" altLang="en-US"/>
          </a:p>
        </p:txBody>
      </p:sp>
      <p:sp>
        <p:nvSpPr>
          <p:cNvPr id="4" name="Slide Number Placeholder 3"/>
          <p:cNvSpPr>
            <a:spLocks noGrp="1"/>
          </p:cNvSpPr>
          <p:nvPr>
            <p:ph type="sldNum" sz="quarter" idx="12"/>
          </p:nvPr>
        </p:nvSpPr>
        <p:spPr/>
        <p:txBody>
          <a:bodyPr/>
          <a:lstStyle/>
          <a:p>
            <a:fld id="{D3B37470-9661-40FC-B8E1-60747F0A3A6B}"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228AE48-D4CE-45FE-9EE6-4F96DB374D3F}" type="datetimeFigureOut">
              <a:rPr kumimoji="1" lang="ja-JP" altLang="en-US" smtClean="0"/>
              <a:t>2014/5/16</a:t>
            </a:fld>
            <a:endParaRPr kumimoji="1" lang="ja-JP" alt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D3B37470-9661-40FC-B8E1-60747F0A3A6B}"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228AE48-D4CE-45FE-9EE6-4F96DB374D3F}" type="datetimeFigureOut">
              <a:rPr kumimoji="1" lang="ja-JP" altLang="en-US" smtClean="0"/>
              <a:t>2014/5/16</a:t>
            </a:fld>
            <a:endParaRPr kumimoji="1" lang="ja-JP" altLang="en-US"/>
          </a:p>
        </p:txBody>
      </p:sp>
      <p:sp>
        <p:nvSpPr>
          <p:cNvPr id="6" name="Footer Placeholder 5"/>
          <p:cNvSpPr>
            <a:spLocks noGrp="1"/>
          </p:cNvSpPr>
          <p:nvPr>
            <p:ph type="ftr" sz="quarter" idx="11"/>
          </p:nvPr>
        </p:nvSpPr>
        <p:spPr>
          <a:xfrm>
            <a:off x="659165" y="6356350"/>
            <a:ext cx="2847975"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D3B37470-9661-40FC-B8E1-60747F0A3A6B}"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7240"/>
            <a:ext cx="8229600" cy="907504"/>
          </a:xfrm>
          <a:prstGeom prst="rect">
            <a:avLst/>
          </a:prstGeom>
        </p:spPr>
        <p:txBody>
          <a:bodyPr vert="horz" lIns="91440" tIns="45720" rIns="91440" bIns="45720" rtlCol="0" anchor="b">
            <a:no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228AE48-D4CE-45FE-9EE6-4F96DB374D3F}" type="datetimeFigureOut">
              <a:rPr kumimoji="1" lang="ja-JP" altLang="en-US" smtClean="0"/>
              <a:t>2014/5/16</a:t>
            </a:fld>
            <a:endParaRPr kumimoji="1" lang="ja-JP"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3B37470-9661-40FC-B8E1-60747F0A3A6B}" type="slidenum">
              <a:rPr kumimoji="1" lang="ja-JP" altLang="en-US" smtClean="0"/>
              <a:t>‹#›</a:t>
            </a:fld>
            <a:endParaRPr kumimoji="1" lang="ja-JP"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テキスト ボックス 8"/>
          <p:cNvSpPr txBox="1"/>
          <p:nvPr userDrawn="1"/>
        </p:nvSpPr>
        <p:spPr>
          <a:xfrm>
            <a:off x="3347864" y="6403270"/>
            <a:ext cx="2101857"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solidFill>
                  <a:schemeClr val="tx1">
                    <a:lumMod val="65000"/>
                    <a:lumOff val="35000"/>
                  </a:schemeClr>
                </a:solidFill>
                <a:latin typeface="Century Gothic" panose="020B0502020202020204" pitchFamily="34" charset="0"/>
              </a:rPr>
              <a:t>Copyright © 2014 @0MeO</a:t>
            </a:r>
            <a:endParaRPr lang="ja-JP" altLang="en-US" sz="1200" dirty="0" smtClean="0">
              <a:solidFill>
                <a:schemeClr val="tx1">
                  <a:lumMod val="65000"/>
                  <a:lumOff val="35000"/>
                </a:schemeClr>
              </a:solidFill>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lnSpc>
          <a:spcPts val="5800"/>
        </a:lnSpc>
        <a:spcBef>
          <a:spcPct val="0"/>
        </a:spcBef>
        <a:buNone/>
        <a:defRPr kumimoji="1" sz="4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2400" kern="1200">
          <a:solidFill>
            <a:schemeClr val="tx1"/>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kumimoji="1" sz="16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kumimoji="1" sz="16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2381064"/>
            <a:ext cx="7772400" cy="2095873"/>
          </a:xfrm>
        </p:spPr>
        <p:txBody>
          <a:bodyPr anchor="ctr"/>
          <a:lstStyle/>
          <a:p>
            <a:r>
              <a:rPr kumimoji="1" lang="en-US" altLang="ja-JP" sz="4000" dirty="0" smtClean="0"/>
              <a:t>C++</a:t>
            </a:r>
            <a:r>
              <a:rPr kumimoji="1" lang="ja-JP" altLang="en-US" sz="4000" dirty="0" smtClean="0"/>
              <a:t>ゲームプログラミング講習</a:t>
            </a:r>
            <a:r>
              <a:rPr kumimoji="1" lang="en-US" altLang="ja-JP" sz="4000" dirty="0" smtClean="0"/>
              <a:t/>
            </a:r>
            <a:br>
              <a:rPr kumimoji="1" lang="en-US" altLang="ja-JP" sz="4000" dirty="0" smtClean="0"/>
            </a:br>
            <a:r>
              <a:rPr kumimoji="1" lang="ja-JP" altLang="en-US" sz="4000" dirty="0" smtClean="0"/>
              <a:t>上級 第</a:t>
            </a:r>
            <a:r>
              <a:rPr kumimoji="1" lang="en-US" altLang="ja-JP" sz="4000" dirty="0" smtClean="0"/>
              <a:t>2</a:t>
            </a:r>
            <a:r>
              <a:rPr lang="ja-JP" altLang="en-US" sz="4000" dirty="0" smtClean="0"/>
              <a:t>回</a:t>
            </a:r>
            <a:endParaRPr kumimoji="1" lang="ja-JP" altLang="en-US" sz="4000" dirty="0"/>
          </a:p>
        </p:txBody>
      </p:sp>
      <p:sp>
        <p:nvSpPr>
          <p:cNvPr id="3" name="サブタイトル 2"/>
          <p:cNvSpPr>
            <a:spLocks noGrp="1"/>
          </p:cNvSpPr>
          <p:nvPr>
            <p:ph type="subTitle" idx="1"/>
          </p:nvPr>
        </p:nvSpPr>
        <p:spPr/>
        <p:txBody>
          <a:bodyPr>
            <a:normAutofit/>
          </a:bodyPr>
          <a:lstStyle/>
          <a:p>
            <a:r>
              <a:rPr kumimoji="1" lang="ja-JP" altLang="en-US" sz="3200" dirty="0" smtClean="0"/>
              <a:t>画像描画</a:t>
            </a:r>
            <a:endParaRPr kumimoji="1" lang="ja-JP" altLang="en-US" sz="3200" dirty="0"/>
          </a:p>
        </p:txBody>
      </p:sp>
    </p:spTree>
    <p:extLst>
      <p:ext uri="{BB962C8B-B14F-4D97-AF65-F5344CB8AC3E}">
        <p14:creationId xmlns:p14="http://schemas.microsoft.com/office/powerpoint/2010/main" val="2525381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直接画像を読み込んで</a:t>
            </a:r>
            <a:r>
              <a:rPr lang="ja-JP" altLang="en-US" dirty="0" smtClean="0"/>
              <a:t>いては効率が悪い</a:t>
            </a:r>
            <a:endParaRPr lang="en-US" altLang="ja-JP" dirty="0" smtClean="0"/>
          </a:p>
          <a:p>
            <a:pPr marL="0" indent="0">
              <a:buNone/>
            </a:pPr>
            <a:r>
              <a:rPr lang="ja-JP" altLang="en-US" dirty="0"/>
              <a:t>　</a:t>
            </a:r>
            <a:r>
              <a:rPr lang="en-US" altLang="ja-JP" dirty="0" smtClean="0"/>
              <a:t>(</a:t>
            </a:r>
            <a:r>
              <a:rPr lang="ja-JP" altLang="en-US" dirty="0" smtClean="0"/>
              <a:t>複数回描画すると、その都度ハードディスクから読み込</a:t>
            </a:r>
            <a:endParaRPr lang="en-US" altLang="ja-JP" dirty="0" smtClean="0"/>
          </a:p>
          <a:p>
            <a:pPr marL="0" indent="0">
              <a:buNone/>
            </a:pPr>
            <a:r>
              <a:rPr lang="ja-JP" altLang="en-US" dirty="0" smtClean="0"/>
              <a:t>　 </a:t>
            </a:r>
            <a:r>
              <a:rPr lang="ja-JP" altLang="en-US" dirty="0" err="1" smtClean="0"/>
              <a:t>む</a:t>
            </a:r>
            <a:r>
              <a:rPr lang="ja-JP" altLang="en-US" dirty="0" smtClean="0"/>
              <a:t>ことになる</a:t>
            </a:r>
            <a:r>
              <a:rPr lang="en-US" altLang="ja-JP" dirty="0" smtClean="0"/>
              <a:t>)</a:t>
            </a:r>
          </a:p>
          <a:p>
            <a:pPr marL="0" indent="0">
              <a:buNone/>
            </a:pPr>
            <a:endParaRPr kumimoji="1" lang="en-US" altLang="ja-JP" dirty="0"/>
          </a:p>
          <a:p>
            <a:r>
              <a:rPr lang="ja-JP" altLang="en-US" dirty="0" smtClean="0"/>
              <a:t>一度、画像をメモリにロードして、ロードした画像を描画することで高速化が図れる</a:t>
            </a:r>
            <a:endParaRPr kumimoji="1" lang="ja-JP" altLang="en-US" dirty="0"/>
          </a:p>
        </p:txBody>
      </p:sp>
    </p:spTree>
    <p:extLst>
      <p:ext uri="{BB962C8B-B14F-4D97-AF65-F5344CB8AC3E}">
        <p14:creationId xmlns:p14="http://schemas.microsoft.com/office/powerpoint/2010/main" val="18758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LoadGraph</a:t>
            </a:r>
            <a:r>
              <a:rPr kumimoji="1" lang="ja-JP" altLang="en-US" dirty="0" smtClean="0"/>
              <a:t>関数</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957296221"/>
              </p:ext>
            </p:extLst>
          </p:nvPr>
        </p:nvGraphicFramePr>
        <p:xfrm>
          <a:off x="1151620" y="1700808"/>
          <a:ext cx="6840760" cy="2526684"/>
        </p:xfrm>
        <a:graphic>
          <a:graphicData uri="http://schemas.openxmlformats.org/drawingml/2006/table">
            <a:tbl>
              <a:tblPr bandRow="1" bandCol="1">
                <a:tableStyleId>{F2DE63D5-997A-4646-A377-4702673A728D}</a:tableStyleId>
              </a:tblPr>
              <a:tblGrid>
                <a:gridCol w="1224136"/>
                <a:gridCol w="5616624"/>
              </a:tblGrid>
              <a:tr h="471651">
                <a:tc>
                  <a:txBody>
                    <a:bodyPr/>
                    <a:lstStyle/>
                    <a:p>
                      <a:r>
                        <a:rPr kumimoji="1" lang="ja-JP" altLang="en-US" dirty="0" smtClean="0"/>
                        <a:t>宣言</a:t>
                      </a:r>
                      <a:endParaRPr kumimoji="1" lang="ja-JP" altLang="en-US" dirty="0"/>
                    </a:p>
                  </a:txBody>
                  <a:tcPr/>
                </a:tc>
                <a:tc>
                  <a:txBody>
                    <a:bodyPr/>
                    <a:lstStyle/>
                    <a:p>
                      <a:r>
                        <a:rPr kumimoji="1" lang="en-US" altLang="ja-JP" dirty="0" err="1" smtClean="0"/>
                        <a:t>int</a:t>
                      </a:r>
                      <a:r>
                        <a:rPr kumimoji="1" lang="en-US" altLang="ja-JP" baseline="0" dirty="0" smtClean="0"/>
                        <a:t> </a:t>
                      </a:r>
                      <a:r>
                        <a:rPr kumimoji="1" lang="en-US" altLang="ja-JP" baseline="0" dirty="0" err="1" smtClean="0"/>
                        <a:t>LoadGraph</a:t>
                      </a:r>
                      <a:r>
                        <a:rPr kumimoji="1" lang="en-US" altLang="ja-JP" baseline="0" dirty="0" smtClean="0"/>
                        <a:t>(char *</a:t>
                      </a:r>
                      <a:r>
                        <a:rPr kumimoji="1" lang="en-US" altLang="ja-JP" baseline="0" dirty="0" err="1" smtClean="0"/>
                        <a:t>FileName</a:t>
                      </a:r>
                      <a:r>
                        <a:rPr kumimoji="1" lang="en-US" altLang="ja-JP" baseline="0" dirty="0" smtClean="0"/>
                        <a:t>);</a:t>
                      </a:r>
                      <a:endParaRPr kumimoji="1" lang="ja-JP" altLang="en-US" dirty="0"/>
                    </a:p>
                  </a:txBody>
                  <a:tcPr/>
                </a:tc>
              </a:tr>
              <a:tr h="471651">
                <a:tc>
                  <a:txBody>
                    <a:bodyPr/>
                    <a:lstStyle/>
                    <a:p>
                      <a:r>
                        <a:rPr kumimoji="1" lang="ja-JP" altLang="en-US" dirty="0" smtClean="0"/>
                        <a:t>概略</a:t>
                      </a:r>
                      <a:endParaRPr kumimoji="1" lang="ja-JP" altLang="en-US" dirty="0"/>
                    </a:p>
                  </a:txBody>
                  <a:tcPr/>
                </a:tc>
                <a:tc>
                  <a:txBody>
                    <a:bodyPr/>
                    <a:lstStyle/>
                    <a:p>
                      <a:r>
                        <a:rPr kumimoji="1" lang="ja-JP" altLang="en-US" dirty="0" smtClean="0"/>
                        <a:t>画像ファイルをメモリに読み込む</a:t>
                      </a:r>
                      <a:endParaRPr kumimoji="1" lang="ja-JP" altLang="en-US" dirty="0"/>
                    </a:p>
                  </a:txBody>
                  <a:tcPr/>
                </a:tc>
              </a:tr>
              <a:tr h="471651">
                <a:tc>
                  <a:txBody>
                    <a:bodyPr/>
                    <a:lstStyle/>
                    <a:p>
                      <a:r>
                        <a:rPr kumimoji="1" lang="ja-JP" altLang="en-US" dirty="0" smtClean="0"/>
                        <a:t>引数</a:t>
                      </a:r>
                      <a:endParaRPr kumimoji="1" lang="ja-JP" altLang="en-US" dirty="0"/>
                    </a:p>
                  </a:txBody>
                  <a:tcPr/>
                </a:tc>
                <a:tc>
                  <a:txBody>
                    <a:bodyPr/>
                    <a:lstStyle/>
                    <a:p>
                      <a:r>
                        <a:rPr kumimoji="1" lang="en-US" altLang="ja-JP" dirty="0" err="1" smtClean="0"/>
                        <a:t>FileName</a:t>
                      </a:r>
                      <a:r>
                        <a:rPr kumimoji="1" lang="en-US" altLang="ja-JP" baseline="0" dirty="0" smtClean="0"/>
                        <a:t> – </a:t>
                      </a:r>
                      <a:r>
                        <a:rPr kumimoji="1" lang="ja-JP" altLang="en-US" baseline="0" dirty="0" smtClean="0"/>
                        <a:t>ロードする画像のファイルパス</a:t>
                      </a:r>
                      <a:endParaRPr kumimoji="1" lang="en-US" altLang="ja-JP" baseline="0" dirty="0" smtClean="0"/>
                    </a:p>
                  </a:txBody>
                  <a:tcPr/>
                </a:tc>
              </a:tr>
              <a:tr h="471651">
                <a:tc>
                  <a:txBody>
                    <a:bodyPr/>
                    <a:lstStyle/>
                    <a:p>
                      <a:r>
                        <a:rPr kumimoji="1" lang="ja-JP" altLang="en-US" dirty="0" smtClean="0"/>
                        <a:t>戻り値</a:t>
                      </a:r>
                      <a:endParaRPr kumimoji="1" lang="ja-JP" altLang="en-US" dirty="0"/>
                    </a:p>
                  </a:txBody>
                  <a:tcPr/>
                </a:tc>
                <a:tc>
                  <a:txBody>
                    <a:bodyPr/>
                    <a:lstStyle/>
                    <a:p>
                      <a:r>
                        <a:rPr kumimoji="1" lang="ja-JP" altLang="en-US" dirty="0" smtClean="0"/>
                        <a:t>画像のデータハンドル</a:t>
                      </a:r>
                      <a:endParaRPr kumimoji="1" lang="ja-JP" altLang="en-US" dirty="0"/>
                    </a:p>
                  </a:txBody>
                  <a:tcPr/>
                </a:tc>
              </a:tr>
              <a:tr h="471651">
                <a:tc>
                  <a:txBody>
                    <a:bodyPr/>
                    <a:lstStyle/>
                    <a:p>
                      <a:r>
                        <a:rPr kumimoji="1" lang="ja-JP" altLang="en-US" dirty="0" smtClean="0"/>
                        <a:t>解説</a:t>
                      </a:r>
                      <a:endParaRPr kumimoji="1" lang="ja-JP" altLang="en-US" dirty="0"/>
                    </a:p>
                  </a:txBody>
                  <a:tcPr/>
                </a:tc>
                <a:tc>
                  <a:txBody>
                    <a:bodyPr/>
                    <a:lstStyle/>
                    <a:p>
                      <a:r>
                        <a:rPr kumimoji="1" lang="en-US" altLang="ja-JP" dirty="0" smtClean="0"/>
                        <a:t>char *</a:t>
                      </a:r>
                      <a:r>
                        <a:rPr kumimoji="1" lang="en-US" altLang="ja-JP" dirty="0" err="1" smtClean="0"/>
                        <a:t>FileName</a:t>
                      </a:r>
                      <a:r>
                        <a:rPr kumimoji="1" lang="ja-JP" altLang="en-US" baseline="0" dirty="0" smtClean="0"/>
                        <a:t> は画像のファイルパスを</a:t>
                      </a:r>
                      <a:r>
                        <a:rPr kumimoji="1" lang="en-US" altLang="ja-JP" baseline="0" dirty="0" smtClean="0"/>
                        <a:t>string</a:t>
                      </a:r>
                      <a:r>
                        <a:rPr kumimoji="1" lang="ja-JP" altLang="en-US" baseline="0" dirty="0" smtClean="0"/>
                        <a:t>型で指定する</a:t>
                      </a:r>
                      <a:endParaRPr kumimoji="1" lang="en-US" altLang="ja-JP" baseline="0" dirty="0" smtClean="0"/>
                    </a:p>
                  </a:txBody>
                  <a:tcPr/>
                </a:tc>
              </a:tr>
            </a:tbl>
          </a:graphicData>
        </a:graphic>
      </p:graphicFrame>
      <p:sp>
        <p:nvSpPr>
          <p:cNvPr id="3" name="テキスト ボックス 2"/>
          <p:cNvSpPr txBox="1"/>
          <p:nvPr/>
        </p:nvSpPr>
        <p:spPr>
          <a:xfrm>
            <a:off x="1363429" y="4797152"/>
            <a:ext cx="6417141" cy="923330"/>
          </a:xfrm>
          <a:prstGeom prst="rect">
            <a:avLst/>
          </a:prstGeom>
          <a:noFill/>
        </p:spPr>
        <p:txBody>
          <a:bodyPr wrap="none" rtlCol="0">
            <a:spAutoFit/>
          </a:bodyPr>
          <a:lstStyle/>
          <a:p>
            <a:r>
              <a:rPr kumimoji="1" lang="ja-JP" altLang="en-US" dirty="0" smtClean="0"/>
              <a:t>戻り値で画像のデータハンドルが</a:t>
            </a:r>
            <a:r>
              <a:rPr kumimoji="1" lang="en-US" altLang="ja-JP" dirty="0" err="1" smtClean="0"/>
              <a:t>int</a:t>
            </a:r>
            <a:r>
              <a:rPr kumimoji="1" lang="ja-JP" altLang="en-US" dirty="0" smtClean="0"/>
              <a:t>型で返ってくる。</a:t>
            </a:r>
            <a:endParaRPr kumimoji="1" lang="en-US" altLang="ja-JP" dirty="0" smtClean="0"/>
          </a:p>
          <a:p>
            <a:r>
              <a:rPr lang="ja-JP" altLang="en-US" dirty="0" smtClean="0"/>
              <a:t>描画するときに、このデータハンドルを描画関数に渡すと、</a:t>
            </a:r>
            <a:endParaRPr lang="en-US" altLang="ja-JP" dirty="0" smtClean="0"/>
          </a:p>
          <a:p>
            <a:r>
              <a:rPr kumimoji="1" lang="ja-JP" altLang="en-US" dirty="0"/>
              <a:t>ロード</a:t>
            </a:r>
            <a:r>
              <a:rPr kumimoji="1" lang="ja-JP" altLang="en-US" dirty="0" smtClean="0"/>
              <a:t>した画像を描画してくれる</a:t>
            </a:r>
            <a:endParaRPr kumimoji="1" lang="ja-JP" altLang="en-US" dirty="0"/>
          </a:p>
        </p:txBody>
      </p:sp>
    </p:spTree>
    <p:extLst>
      <p:ext uri="{BB962C8B-B14F-4D97-AF65-F5344CB8AC3E}">
        <p14:creationId xmlns:p14="http://schemas.microsoft.com/office/powerpoint/2010/main" val="115644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DrawGrap</a:t>
            </a:r>
            <a:r>
              <a:rPr lang="en-US" altLang="ja-JP" dirty="0" err="1"/>
              <a:t>h</a:t>
            </a:r>
            <a:r>
              <a:rPr kumimoji="1" lang="ja-JP" altLang="en-US" dirty="0" smtClean="0"/>
              <a:t>関数</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501622840"/>
              </p:ext>
            </p:extLst>
          </p:nvPr>
        </p:nvGraphicFramePr>
        <p:xfrm>
          <a:off x="1151620" y="1700808"/>
          <a:ext cx="6840760" cy="2969433"/>
        </p:xfrm>
        <a:graphic>
          <a:graphicData uri="http://schemas.openxmlformats.org/drawingml/2006/table">
            <a:tbl>
              <a:tblPr bandRow="1" bandCol="1">
                <a:tableStyleId>{F2DE63D5-997A-4646-A377-4702673A728D}</a:tableStyleId>
              </a:tblPr>
              <a:tblGrid>
                <a:gridCol w="1224136"/>
                <a:gridCol w="5616624"/>
              </a:tblGrid>
              <a:tr h="471651">
                <a:tc>
                  <a:txBody>
                    <a:bodyPr/>
                    <a:lstStyle/>
                    <a:p>
                      <a:r>
                        <a:rPr kumimoji="1" lang="ja-JP" altLang="en-US" dirty="0" smtClean="0"/>
                        <a:t>宣言</a:t>
                      </a:r>
                      <a:endParaRPr kumimoji="1" lang="ja-JP" altLang="en-US" dirty="0"/>
                    </a:p>
                  </a:txBody>
                  <a:tcPr/>
                </a:tc>
                <a:tc>
                  <a:txBody>
                    <a:bodyPr/>
                    <a:lstStyle/>
                    <a:p>
                      <a:r>
                        <a:rPr kumimoji="1" lang="en-US" altLang="ja-JP" dirty="0" err="1" smtClean="0"/>
                        <a:t>int</a:t>
                      </a:r>
                      <a:r>
                        <a:rPr kumimoji="1" lang="en-US" altLang="ja-JP" baseline="0" dirty="0" smtClean="0"/>
                        <a:t> </a:t>
                      </a:r>
                      <a:r>
                        <a:rPr kumimoji="1" lang="en-US" altLang="ja-JP" baseline="0" dirty="0" err="1" smtClean="0"/>
                        <a:t>DrawGraph</a:t>
                      </a:r>
                      <a:r>
                        <a:rPr kumimoji="1" lang="en-US" altLang="ja-JP" baseline="0" dirty="0" smtClean="0"/>
                        <a:t>(</a:t>
                      </a:r>
                      <a:r>
                        <a:rPr kumimoji="1" lang="en-US" altLang="ja-JP" baseline="0" dirty="0" err="1" smtClean="0"/>
                        <a:t>int</a:t>
                      </a:r>
                      <a:r>
                        <a:rPr kumimoji="1" lang="en-US" altLang="ja-JP" baseline="0" dirty="0" smtClean="0"/>
                        <a:t> x, </a:t>
                      </a:r>
                      <a:r>
                        <a:rPr kumimoji="1" lang="en-US" altLang="ja-JP" baseline="0" dirty="0" err="1" smtClean="0"/>
                        <a:t>int</a:t>
                      </a:r>
                      <a:r>
                        <a:rPr kumimoji="1" lang="en-US" altLang="ja-JP" baseline="0" dirty="0" smtClean="0"/>
                        <a:t> y, </a:t>
                      </a:r>
                      <a:r>
                        <a:rPr kumimoji="1" lang="en-US" altLang="ja-JP" baseline="0" dirty="0" err="1" smtClean="0"/>
                        <a:t>int</a:t>
                      </a:r>
                      <a:r>
                        <a:rPr kumimoji="1" lang="en-US" altLang="ja-JP" baseline="0" dirty="0" smtClean="0"/>
                        <a:t> </a:t>
                      </a:r>
                      <a:r>
                        <a:rPr kumimoji="1" lang="en-US" altLang="ja-JP" baseline="0" dirty="0" err="1" smtClean="0"/>
                        <a:t>GrHandle</a:t>
                      </a:r>
                      <a:r>
                        <a:rPr kumimoji="1" lang="en-US" altLang="ja-JP" baseline="0" dirty="0" smtClean="0"/>
                        <a:t>, </a:t>
                      </a:r>
                      <a:r>
                        <a:rPr kumimoji="1" lang="en-US" altLang="ja-JP" baseline="0" dirty="0" err="1" smtClean="0"/>
                        <a:t>int</a:t>
                      </a:r>
                      <a:r>
                        <a:rPr kumimoji="1" lang="en-US" altLang="ja-JP" baseline="0" dirty="0" smtClean="0"/>
                        <a:t> </a:t>
                      </a:r>
                      <a:r>
                        <a:rPr kumimoji="1" lang="en-US" altLang="ja-JP" baseline="0" dirty="0" err="1" smtClean="0"/>
                        <a:t>TransFlag</a:t>
                      </a:r>
                      <a:r>
                        <a:rPr kumimoji="1" lang="en-US" altLang="ja-JP" baseline="0" dirty="0" smtClean="0"/>
                        <a:t>);</a:t>
                      </a:r>
                      <a:endParaRPr kumimoji="1" lang="ja-JP" altLang="en-US" dirty="0"/>
                    </a:p>
                  </a:txBody>
                  <a:tcPr/>
                </a:tc>
              </a:tr>
              <a:tr h="471651">
                <a:tc>
                  <a:txBody>
                    <a:bodyPr/>
                    <a:lstStyle/>
                    <a:p>
                      <a:r>
                        <a:rPr kumimoji="1" lang="ja-JP" altLang="en-US" dirty="0" smtClean="0"/>
                        <a:t>概略</a:t>
                      </a:r>
                      <a:endParaRPr kumimoji="1" lang="ja-JP" altLang="en-US" dirty="0"/>
                    </a:p>
                  </a:txBody>
                  <a:tcPr/>
                </a:tc>
                <a:tc>
                  <a:txBody>
                    <a:bodyPr/>
                    <a:lstStyle/>
                    <a:p>
                      <a:r>
                        <a:rPr kumimoji="1" lang="ja-JP" altLang="en-US" dirty="0" smtClean="0"/>
                        <a:t>画像ファイルを読み込み描画する</a:t>
                      </a:r>
                      <a:endParaRPr kumimoji="1" lang="ja-JP" altLang="en-US" dirty="0"/>
                    </a:p>
                  </a:txBody>
                  <a:tcPr/>
                </a:tc>
              </a:tr>
              <a:tr h="471651">
                <a:tc>
                  <a:txBody>
                    <a:bodyPr/>
                    <a:lstStyle/>
                    <a:p>
                      <a:r>
                        <a:rPr kumimoji="1" lang="ja-JP" altLang="en-US" dirty="0" smtClean="0"/>
                        <a:t>引数</a:t>
                      </a:r>
                      <a:endParaRPr kumimoji="1" lang="ja-JP" altLang="en-US" dirty="0"/>
                    </a:p>
                  </a:txBody>
                  <a:tcPr/>
                </a:tc>
                <a:tc>
                  <a:txBody>
                    <a:bodyPr/>
                    <a:lstStyle/>
                    <a:p>
                      <a:r>
                        <a:rPr kumimoji="1" lang="en-US" altLang="ja-JP" dirty="0" smtClean="0"/>
                        <a:t>x, y – </a:t>
                      </a:r>
                      <a:r>
                        <a:rPr kumimoji="1" lang="ja-JP" altLang="en-US" dirty="0" smtClean="0"/>
                        <a:t>画像を描画する座標</a:t>
                      </a:r>
                      <a:endParaRPr kumimoji="1" lang="en-US" altLang="ja-JP" dirty="0" smtClean="0"/>
                    </a:p>
                    <a:p>
                      <a:r>
                        <a:rPr kumimoji="1" lang="en-US" altLang="ja-JP" dirty="0" err="1" smtClean="0"/>
                        <a:t>GrHandle</a:t>
                      </a:r>
                      <a:r>
                        <a:rPr kumimoji="1" lang="en-US" altLang="ja-JP" baseline="0" dirty="0" smtClean="0"/>
                        <a:t> – </a:t>
                      </a:r>
                      <a:r>
                        <a:rPr kumimoji="1" lang="ja-JP" altLang="en-US" baseline="0" dirty="0" smtClean="0"/>
                        <a:t>描画する画像のデータハンドル</a:t>
                      </a:r>
                      <a:endParaRPr kumimoji="1" lang="en-US" altLang="ja-JP" baseline="0" dirty="0" smtClean="0"/>
                    </a:p>
                    <a:p>
                      <a:r>
                        <a:rPr kumimoji="1" lang="en-US" altLang="ja-JP" baseline="0" dirty="0" err="1" smtClean="0"/>
                        <a:t>TransFlag</a:t>
                      </a:r>
                      <a:r>
                        <a:rPr kumimoji="1" lang="en-US" altLang="ja-JP" baseline="0" dirty="0" smtClean="0"/>
                        <a:t> – </a:t>
                      </a:r>
                      <a:r>
                        <a:rPr kumimoji="1" lang="ja-JP" altLang="en-US" baseline="0" dirty="0" smtClean="0"/>
                        <a:t>透過色を入れるかどうか</a:t>
                      </a:r>
                      <a:endParaRPr kumimoji="1" lang="ja-JP" altLang="en-US" dirty="0"/>
                    </a:p>
                  </a:txBody>
                  <a:tcPr/>
                </a:tc>
              </a:tr>
              <a:tr h="471651">
                <a:tc>
                  <a:txBody>
                    <a:bodyPr/>
                    <a:lstStyle/>
                    <a:p>
                      <a:r>
                        <a:rPr kumimoji="1" lang="ja-JP" altLang="en-US" dirty="0" smtClean="0"/>
                        <a:t>戻り値</a:t>
                      </a:r>
                      <a:endParaRPr kumimoji="1" lang="ja-JP" altLang="en-US" dirty="0"/>
                    </a:p>
                  </a:txBody>
                  <a:tcPr/>
                </a:tc>
                <a:tc>
                  <a:txBody>
                    <a:bodyPr/>
                    <a:lstStyle/>
                    <a:p>
                      <a:r>
                        <a:rPr kumimoji="1" lang="ja-JP" altLang="en-US" dirty="0" smtClean="0"/>
                        <a:t>リファレンス参照</a:t>
                      </a:r>
                      <a:endParaRPr kumimoji="1" lang="ja-JP" altLang="en-US" dirty="0"/>
                    </a:p>
                  </a:txBody>
                  <a:tcPr/>
                </a:tc>
              </a:tr>
              <a:tr h="471651">
                <a:tc>
                  <a:txBody>
                    <a:bodyPr/>
                    <a:lstStyle/>
                    <a:p>
                      <a:r>
                        <a:rPr kumimoji="1" lang="ja-JP" altLang="en-US" dirty="0" smtClean="0"/>
                        <a:t>解説</a:t>
                      </a:r>
                      <a:endParaRPr kumimoji="1" lang="ja-JP" altLang="en-US" dirty="0"/>
                    </a:p>
                  </a:txBody>
                  <a:tcPr/>
                </a:tc>
                <a:tc>
                  <a:txBody>
                    <a:bodyPr/>
                    <a:lstStyle/>
                    <a:p>
                      <a:r>
                        <a:rPr kumimoji="1" lang="en-US" altLang="ja-JP" baseline="0" dirty="0" err="1" smtClean="0"/>
                        <a:t>LoadGraph</a:t>
                      </a:r>
                      <a:r>
                        <a:rPr kumimoji="1" lang="ja-JP" altLang="en-US" baseline="0" dirty="0" smtClean="0"/>
                        <a:t>で画像を読み込み、その戻り値を指定すると読み込んだ画像を描画する</a:t>
                      </a:r>
                      <a:endParaRPr kumimoji="1" lang="en-US" altLang="ja-JP" baseline="0" dirty="0" smtClean="0"/>
                    </a:p>
                  </a:txBody>
                  <a:tcPr/>
                </a:tc>
              </a:tr>
            </a:tbl>
          </a:graphicData>
        </a:graphic>
      </p:graphicFrame>
    </p:spTree>
    <p:extLst>
      <p:ext uri="{BB962C8B-B14F-4D97-AF65-F5344CB8AC3E}">
        <p14:creationId xmlns:p14="http://schemas.microsoft.com/office/powerpoint/2010/main" val="1535407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画像描画</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432" y="1412776"/>
            <a:ext cx="7139136" cy="4762913"/>
          </a:xfrm>
          <a:prstGeom prst="rect">
            <a:avLst/>
          </a:prstGeom>
        </p:spPr>
      </p:pic>
    </p:spTree>
    <p:extLst>
      <p:ext uri="{BB962C8B-B14F-4D97-AF65-F5344CB8AC3E}">
        <p14:creationId xmlns:p14="http://schemas.microsoft.com/office/powerpoint/2010/main" val="2552017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画像の代表的な拡張子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solidFill>
                  <a:srgbClr val="0183B4"/>
                </a:solidFill>
              </a:rPr>
              <a:t>jpg(jpeg)</a:t>
            </a:r>
          </a:p>
          <a:p>
            <a:pPr marL="0" indent="0">
              <a:buNone/>
            </a:pPr>
            <a:r>
              <a:rPr lang="ja-JP" altLang="en-US" dirty="0" smtClean="0"/>
              <a:t>　</a:t>
            </a:r>
            <a:r>
              <a:rPr lang="en-US" altLang="ja-JP" dirty="0" smtClean="0"/>
              <a:t>- </a:t>
            </a:r>
            <a:r>
              <a:rPr lang="ja-JP" altLang="en-US" b="1" dirty="0" smtClean="0">
                <a:solidFill>
                  <a:srgbClr val="0183B4"/>
                </a:solidFill>
              </a:rPr>
              <a:t>非可逆圧縮</a:t>
            </a:r>
            <a:r>
              <a:rPr lang="en-US" altLang="ja-JP" dirty="0" smtClean="0"/>
              <a:t>(</a:t>
            </a:r>
            <a:r>
              <a:rPr lang="ja-JP" altLang="en-US" dirty="0" smtClean="0"/>
              <a:t>元に戻らない</a:t>
            </a:r>
            <a:r>
              <a:rPr lang="en-US" altLang="ja-JP" dirty="0" smtClean="0"/>
              <a:t>)</a:t>
            </a:r>
            <a:r>
              <a:rPr lang="ja-JP" altLang="en-US" dirty="0" smtClean="0"/>
              <a:t>の画像フォーマット</a:t>
            </a:r>
            <a:endParaRPr lang="en-US" altLang="ja-JP" dirty="0" smtClean="0"/>
          </a:p>
          <a:p>
            <a:pPr marL="0" indent="0">
              <a:buNone/>
            </a:pPr>
            <a:r>
              <a:rPr lang="ja-JP" altLang="en-US" dirty="0"/>
              <a:t>　</a:t>
            </a:r>
            <a:r>
              <a:rPr lang="en-US" altLang="ja-JP" dirty="0" smtClean="0"/>
              <a:t>- </a:t>
            </a:r>
            <a:r>
              <a:rPr lang="ja-JP" altLang="en-US" dirty="0" smtClean="0"/>
              <a:t>ゲームの背景などに使用</a:t>
            </a:r>
            <a:endParaRPr lang="en-US" altLang="ja-JP" dirty="0" smtClean="0"/>
          </a:p>
          <a:p>
            <a:pPr marL="0" indent="0">
              <a:buNone/>
            </a:pPr>
            <a:endParaRPr lang="en-US" altLang="ja-JP" dirty="0"/>
          </a:p>
          <a:p>
            <a:r>
              <a:rPr kumimoji="1" lang="en-US" altLang="ja-JP" dirty="0" err="1" smtClean="0"/>
              <a:t>png</a:t>
            </a:r>
            <a:endParaRPr kumimoji="1" lang="en-US" altLang="ja-JP" dirty="0" smtClean="0"/>
          </a:p>
          <a:p>
            <a:pPr marL="0" indent="0">
              <a:buNone/>
            </a:pPr>
            <a:r>
              <a:rPr lang="ja-JP" altLang="en-US" dirty="0"/>
              <a:t>　</a:t>
            </a:r>
            <a:r>
              <a:rPr lang="en-US" altLang="ja-JP" dirty="0" smtClean="0"/>
              <a:t>- </a:t>
            </a:r>
            <a:r>
              <a:rPr lang="ja-JP" altLang="en-US" b="1" dirty="0" smtClean="0">
                <a:solidFill>
                  <a:srgbClr val="0183B4"/>
                </a:solidFill>
              </a:rPr>
              <a:t>可逆圧縮</a:t>
            </a:r>
            <a:r>
              <a:rPr lang="en-US" altLang="ja-JP" dirty="0" smtClean="0"/>
              <a:t>(</a:t>
            </a:r>
            <a:r>
              <a:rPr lang="ja-JP" altLang="en-US" dirty="0" smtClean="0"/>
              <a:t>劣化のない</a:t>
            </a:r>
            <a:r>
              <a:rPr lang="en-US" altLang="ja-JP" dirty="0" smtClean="0"/>
              <a:t>)</a:t>
            </a:r>
            <a:r>
              <a:rPr lang="ja-JP" altLang="en-US" dirty="0" smtClean="0"/>
              <a:t>のビットマップ画像フォーマット</a:t>
            </a:r>
            <a:endParaRPr lang="en-US" altLang="ja-JP" dirty="0"/>
          </a:p>
          <a:p>
            <a:pPr marL="0" indent="0">
              <a:buNone/>
            </a:pPr>
            <a:r>
              <a:rPr lang="ja-JP" altLang="en-US" dirty="0" smtClean="0"/>
              <a:t>　</a:t>
            </a:r>
            <a:r>
              <a:rPr lang="en-US" altLang="ja-JP" dirty="0" smtClean="0"/>
              <a:t>- </a:t>
            </a:r>
            <a:r>
              <a:rPr lang="ja-JP" altLang="en-US" b="1" dirty="0" smtClean="0">
                <a:solidFill>
                  <a:srgbClr val="0183B4"/>
                </a:solidFill>
              </a:rPr>
              <a:t>透過情報</a:t>
            </a:r>
            <a:r>
              <a:rPr lang="ja-JP" altLang="en-US" dirty="0" smtClean="0"/>
              <a:t>を扱うことができる</a:t>
            </a:r>
            <a:endParaRPr lang="en-US" altLang="ja-JP" dirty="0" smtClean="0"/>
          </a:p>
          <a:p>
            <a:pPr marL="0" indent="0">
              <a:buNone/>
            </a:pPr>
            <a:r>
              <a:rPr kumimoji="1" lang="ja-JP" altLang="en-US" dirty="0"/>
              <a:t>　</a:t>
            </a:r>
            <a:r>
              <a:rPr kumimoji="1" lang="en-US" altLang="ja-JP" dirty="0" smtClean="0"/>
              <a:t>- </a:t>
            </a:r>
            <a:r>
              <a:rPr kumimoji="1" lang="ja-JP" altLang="en-US" dirty="0" smtClean="0"/>
              <a:t>ゲームのキャラクターなど</a:t>
            </a:r>
            <a:r>
              <a:rPr lang="ja-JP" altLang="en-US" dirty="0" smtClean="0"/>
              <a:t>に使用</a:t>
            </a:r>
            <a:endParaRPr lang="en-US" altLang="ja-JP" dirty="0" smtClean="0"/>
          </a:p>
          <a:p>
            <a:pPr marL="0" indent="0">
              <a:buNone/>
            </a:pPr>
            <a:endParaRPr kumimoji="1" lang="en-US" altLang="ja-JP" dirty="0" smtClean="0"/>
          </a:p>
          <a:p>
            <a:r>
              <a:rPr lang="en-US" altLang="ja-JP" dirty="0" smtClean="0"/>
              <a:t>gif</a:t>
            </a:r>
          </a:p>
          <a:p>
            <a:pPr marL="0" indent="0">
              <a:buNone/>
            </a:pPr>
            <a:r>
              <a:rPr lang="ja-JP" altLang="en-US" dirty="0" smtClean="0"/>
              <a:t>　</a:t>
            </a:r>
            <a:r>
              <a:rPr lang="en-US" altLang="ja-JP" dirty="0" smtClean="0"/>
              <a:t>- </a:t>
            </a:r>
            <a:r>
              <a:rPr lang="ja-JP" altLang="en-US" strike="sngStrike" dirty="0" smtClean="0"/>
              <a:t>岐阜県民専用 画像フォーマット</a:t>
            </a:r>
            <a:endParaRPr kumimoji="1" lang="ja-JP" altLang="en-US" strike="sngStrike" dirty="0"/>
          </a:p>
        </p:txBody>
      </p:sp>
    </p:spTree>
    <p:extLst>
      <p:ext uri="{BB962C8B-B14F-4D97-AF65-F5344CB8AC3E}">
        <p14:creationId xmlns:p14="http://schemas.microsoft.com/office/powerpoint/2010/main" val="64367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LoadGraphScreen</a:t>
            </a:r>
            <a:r>
              <a:rPr kumimoji="1" lang="ja-JP" altLang="en-US" dirty="0" smtClean="0"/>
              <a:t>は直接画像を表示する</a:t>
            </a:r>
            <a:endParaRPr kumimoji="1" lang="en-US" altLang="ja-JP" dirty="0" smtClean="0"/>
          </a:p>
          <a:p>
            <a:endParaRPr lang="en-US" altLang="ja-JP" dirty="0"/>
          </a:p>
          <a:p>
            <a:r>
              <a:rPr kumimoji="1" lang="en-US" altLang="ja-JP" dirty="0" err="1" smtClean="0"/>
              <a:t>LoadGraph</a:t>
            </a:r>
            <a:r>
              <a:rPr kumimoji="1" lang="ja-JP" altLang="en-US" dirty="0" smtClean="0"/>
              <a:t>で画像をメモリにロードし、</a:t>
            </a:r>
            <a:r>
              <a:rPr kumimoji="1" lang="en-US" altLang="ja-JP" dirty="0" err="1" smtClean="0"/>
              <a:t>DrawGraph</a:t>
            </a:r>
            <a:r>
              <a:rPr kumimoji="1" lang="ja-JP" altLang="en-US" dirty="0" smtClean="0"/>
              <a:t>で</a:t>
            </a:r>
            <a:r>
              <a:rPr kumimoji="1" lang="en-US" altLang="ja-JP" dirty="0" err="1" smtClean="0"/>
              <a:t>LoadGraph</a:t>
            </a:r>
            <a:r>
              <a:rPr kumimoji="1" lang="ja-JP" altLang="en-US" dirty="0" smtClean="0"/>
              <a:t>の戻り値の値を指定して描画することで高速に描画することができる</a:t>
            </a:r>
            <a:endParaRPr kumimoji="1" lang="en-US" altLang="ja-JP" dirty="0" smtClean="0"/>
          </a:p>
          <a:p>
            <a:endParaRPr lang="en-US" altLang="ja-JP" dirty="0"/>
          </a:p>
          <a:p>
            <a:r>
              <a:rPr kumimoji="1" lang="ja-JP" altLang="en-US" dirty="0" smtClean="0"/>
              <a:t>描画したい画像をソースコードのあるディレクトリに置くことを忘れない</a:t>
            </a:r>
            <a:endParaRPr kumimoji="1" lang="en-US" altLang="ja-JP" dirty="0" smtClean="0"/>
          </a:p>
          <a:p>
            <a:endParaRPr lang="en-US" altLang="ja-JP" dirty="0"/>
          </a:p>
          <a:p>
            <a:r>
              <a:rPr kumimoji="1" lang="ja-JP" altLang="en-US" dirty="0" smtClean="0"/>
              <a:t>画像ファイルには種類がある</a:t>
            </a:r>
            <a:r>
              <a:rPr kumimoji="1" lang="en-US" altLang="ja-JP" dirty="0" smtClean="0"/>
              <a:t>(</a:t>
            </a:r>
            <a:r>
              <a:rPr kumimoji="1" lang="en-US" altLang="ja-JP" dirty="0" err="1" smtClean="0"/>
              <a:t>png</a:t>
            </a:r>
            <a:r>
              <a:rPr kumimoji="1" lang="en-US" altLang="ja-JP" dirty="0" smtClean="0"/>
              <a:t>, jpg</a:t>
            </a:r>
            <a:r>
              <a:rPr kumimoji="1" lang="ja-JP" altLang="en-US" dirty="0" smtClean="0"/>
              <a:t>など</a:t>
            </a:r>
            <a:r>
              <a:rPr kumimoji="1" lang="en-US" altLang="ja-JP" dirty="0" smtClean="0"/>
              <a:t>)</a:t>
            </a:r>
            <a:endParaRPr kumimoji="1" lang="ja-JP" altLang="en-US" dirty="0"/>
          </a:p>
        </p:txBody>
      </p:sp>
    </p:spTree>
    <p:extLst>
      <p:ext uri="{BB962C8B-B14F-4D97-AF65-F5344CB8AC3E}">
        <p14:creationId xmlns:p14="http://schemas.microsoft.com/office/powerpoint/2010/main" val="710509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キー入力</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WaitKey</a:t>
            </a:r>
            <a:r>
              <a:rPr lang="en-US" altLang="ja-JP" dirty="0" smtClean="0"/>
              <a:t>()</a:t>
            </a:r>
            <a:r>
              <a:rPr lang="ja-JP" altLang="en-US" dirty="0" smtClean="0"/>
              <a:t>で何か押されたら終了 ではなく、</a:t>
            </a:r>
            <a:endParaRPr lang="en-US" altLang="ja-JP" dirty="0" smtClean="0"/>
          </a:p>
          <a:p>
            <a:pPr marL="0" indent="0">
              <a:buNone/>
            </a:pPr>
            <a:r>
              <a:rPr lang="ja-JP" altLang="en-US" dirty="0"/>
              <a:t>　</a:t>
            </a:r>
            <a:r>
              <a:rPr lang="en-US" altLang="ja-JP" dirty="0" smtClean="0"/>
              <a:t>ESC</a:t>
            </a:r>
            <a:r>
              <a:rPr lang="ja-JP" altLang="en-US" dirty="0" smtClean="0"/>
              <a:t>キーが押されたら終了にしてみる</a:t>
            </a:r>
            <a:endParaRPr lang="en-US" altLang="ja-JP" dirty="0" smtClean="0"/>
          </a:p>
        </p:txBody>
      </p:sp>
    </p:spTree>
    <p:extLst>
      <p:ext uri="{BB962C8B-B14F-4D97-AF65-F5344CB8AC3E}">
        <p14:creationId xmlns:p14="http://schemas.microsoft.com/office/powerpoint/2010/main" val="47973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ソースコード</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16832"/>
            <a:ext cx="7200800" cy="3485994"/>
          </a:xfrm>
          <a:prstGeom prst="rect">
            <a:avLst/>
          </a:prstGeom>
        </p:spPr>
      </p:pic>
    </p:spTree>
    <p:extLst>
      <p:ext uri="{BB962C8B-B14F-4D97-AF65-F5344CB8AC3E}">
        <p14:creationId xmlns:p14="http://schemas.microsoft.com/office/powerpoint/2010/main" val="3879413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CheckHitKey</a:t>
            </a:r>
            <a:r>
              <a:rPr kumimoji="1" lang="ja-JP" altLang="en-US" dirty="0" smtClean="0"/>
              <a:t>関数</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40767019"/>
              </p:ext>
            </p:extLst>
          </p:nvPr>
        </p:nvGraphicFramePr>
        <p:xfrm>
          <a:off x="1151620" y="1700808"/>
          <a:ext cx="6840760" cy="3075324"/>
        </p:xfrm>
        <a:graphic>
          <a:graphicData uri="http://schemas.openxmlformats.org/drawingml/2006/table">
            <a:tbl>
              <a:tblPr bandRow="1" bandCol="1">
                <a:tableStyleId>{F2DE63D5-997A-4646-A377-4702673A728D}</a:tableStyleId>
              </a:tblPr>
              <a:tblGrid>
                <a:gridCol w="1224136"/>
                <a:gridCol w="5616624"/>
              </a:tblGrid>
              <a:tr h="471651">
                <a:tc>
                  <a:txBody>
                    <a:bodyPr/>
                    <a:lstStyle/>
                    <a:p>
                      <a:r>
                        <a:rPr kumimoji="1" lang="ja-JP" altLang="en-US" dirty="0" smtClean="0"/>
                        <a:t>宣言</a:t>
                      </a:r>
                      <a:endParaRPr kumimoji="1" lang="ja-JP" altLang="en-US" dirty="0"/>
                    </a:p>
                  </a:txBody>
                  <a:tcPr/>
                </a:tc>
                <a:tc>
                  <a:txBody>
                    <a:bodyPr/>
                    <a:lstStyle/>
                    <a:p>
                      <a:r>
                        <a:rPr kumimoji="1" lang="en-US" altLang="ja-JP" dirty="0" err="1" smtClean="0"/>
                        <a:t>int</a:t>
                      </a:r>
                      <a:r>
                        <a:rPr kumimoji="1" lang="en-US" altLang="ja-JP" baseline="0" dirty="0" smtClean="0"/>
                        <a:t> </a:t>
                      </a:r>
                      <a:r>
                        <a:rPr kumimoji="1" lang="en-US" altLang="ja-JP" baseline="0" dirty="0" err="1" smtClean="0"/>
                        <a:t>CheckHitKey</a:t>
                      </a:r>
                      <a:r>
                        <a:rPr kumimoji="1" lang="en-US" altLang="ja-JP" baseline="0" dirty="0" smtClean="0"/>
                        <a:t>(</a:t>
                      </a:r>
                      <a:r>
                        <a:rPr kumimoji="1" lang="en-US" altLang="ja-JP" baseline="0" dirty="0" err="1" smtClean="0"/>
                        <a:t>int</a:t>
                      </a:r>
                      <a:r>
                        <a:rPr kumimoji="1" lang="en-US" altLang="ja-JP" baseline="0" dirty="0" smtClean="0"/>
                        <a:t> </a:t>
                      </a:r>
                      <a:r>
                        <a:rPr kumimoji="1" lang="en-US" altLang="ja-JP" baseline="0" dirty="0" err="1" smtClean="0"/>
                        <a:t>KeyCode</a:t>
                      </a:r>
                      <a:r>
                        <a:rPr kumimoji="1" lang="en-US" altLang="ja-JP" baseline="0" dirty="0" smtClean="0"/>
                        <a:t>)</a:t>
                      </a:r>
                      <a:endParaRPr kumimoji="1" lang="ja-JP" altLang="en-US" dirty="0"/>
                    </a:p>
                  </a:txBody>
                  <a:tcPr/>
                </a:tc>
              </a:tr>
              <a:tr h="471651">
                <a:tc>
                  <a:txBody>
                    <a:bodyPr/>
                    <a:lstStyle/>
                    <a:p>
                      <a:r>
                        <a:rPr kumimoji="1" lang="ja-JP" altLang="en-US" dirty="0" smtClean="0"/>
                        <a:t>概略</a:t>
                      </a:r>
                      <a:endParaRPr kumimoji="1" lang="ja-JP" altLang="en-US" dirty="0"/>
                    </a:p>
                  </a:txBody>
                  <a:tcPr/>
                </a:tc>
                <a:tc>
                  <a:txBody>
                    <a:bodyPr/>
                    <a:lstStyle/>
                    <a:p>
                      <a:r>
                        <a:rPr kumimoji="1" lang="ja-JP" altLang="en-US" dirty="0" smtClean="0"/>
                        <a:t>特定のキーが入力されているか調べる</a:t>
                      </a:r>
                      <a:endParaRPr kumimoji="1" lang="ja-JP" altLang="en-US" dirty="0"/>
                    </a:p>
                  </a:txBody>
                  <a:tcPr/>
                </a:tc>
              </a:tr>
              <a:tr h="471651">
                <a:tc>
                  <a:txBody>
                    <a:bodyPr/>
                    <a:lstStyle/>
                    <a:p>
                      <a:r>
                        <a:rPr kumimoji="1" lang="ja-JP" altLang="en-US" dirty="0" smtClean="0"/>
                        <a:t>引数</a:t>
                      </a:r>
                      <a:endParaRPr kumimoji="1" lang="ja-JP" altLang="en-US" dirty="0"/>
                    </a:p>
                  </a:txBody>
                  <a:tcPr/>
                </a:tc>
                <a:tc>
                  <a:txBody>
                    <a:bodyPr/>
                    <a:lstStyle/>
                    <a:p>
                      <a:r>
                        <a:rPr kumimoji="1" lang="en-US" altLang="ja-JP" dirty="0" err="1" smtClean="0"/>
                        <a:t>KeyCode</a:t>
                      </a:r>
                      <a:r>
                        <a:rPr kumimoji="1" lang="en-US" altLang="ja-JP" dirty="0" smtClean="0"/>
                        <a:t> – </a:t>
                      </a:r>
                      <a:r>
                        <a:rPr kumimoji="1" lang="ja-JP" altLang="en-US" dirty="0" smtClean="0"/>
                        <a:t>入力状態を取得するキーコード</a:t>
                      </a:r>
                      <a:endParaRPr kumimoji="1" lang="ja-JP" altLang="en-US" dirty="0"/>
                    </a:p>
                  </a:txBody>
                  <a:tcPr/>
                </a:tc>
              </a:tr>
              <a:tr h="471651">
                <a:tc>
                  <a:txBody>
                    <a:bodyPr/>
                    <a:lstStyle/>
                    <a:p>
                      <a:r>
                        <a:rPr kumimoji="1" lang="ja-JP" altLang="en-US" dirty="0" smtClean="0"/>
                        <a:t>戻り値</a:t>
                      </a:r>
                      <a:endParaRPr kumimoji="1" lang="ja-JP" altLang="en-US" dirty="0"/>
                    </a:p>
                  </a:txBody>
                  <a:tcPr/>
                </a:tc>
                <a:tc>
                  <a:txBody>
                    <a:bodyPr/>
                    <a:lstStyle/>
                    <a:p>
                      <a:r>
                        <a:rPr kumimoji="1" lang="en-US" altLang="ja-JP" dirty="0" smtClean="0"/>
                        <a:t>0 : </a:t>
                      </a:r>
                      <a:r>
                        <a:rPr kumimoji="1" lang="ja-JP" altLang="en-US" dirty="0" smtClean="0"/>
                        <a:t>押されていない </a:t>
                      </a:r>
                      <a:r>
                        <a:rPr kumimoji="1" lang="en-US" altLang="ja-JP" dirty="0" smtClean="0"/>
                        <a:t>/ 1</a:t>
                      </a:r>
                      <a:r>
                        <a:rPr kumimoji="1" lang="ja-JP" altLang="en-US" baseline="0" dirty="0" smtClean="0"/>
                        <a:t> </a:t>
                      </a:r>
                      <a:r>
                        <a:rPr kumimoji="1" lang="en-US" altLang="ja-JP" baseline="0" dirty="0" smtClean="0"/>
                        <a:t>: </a:t>
                      </a:r>
                      <a:r>
                        <a:rPr kumimoji="1" lang="ja-JP" altLang="en-US" baseline="0" dirty="0" smtClean="0"/>
                        <a:t>押されている</a:t>
                      </a:r>
                      <a:endParaRPr kumimoji="1" lang="ja-JP" altLang="en-US" dirty="0"/>
                    </a:p>
                  </a:txBody>
                  <a:tcPr/>
                </a:tc>
              </a:tr>
              <a:tr h="471651">
                <a:tc>
                  <a:txBody>
                    <a:bodyPr/>
                    <a:lstStyle/>
                    <a:p>
                      <a:r>
                        <a:rPr kumimoji="1" lang="ja-JP" altLang="en-US" dirty="0" smtClean="0"/>
                        <a:t>解説</a:t>
                      </a:r>
                      <a:endParaRPr kumimoji="1" lang="ja-JP" altLang="en-US" dirty="0"/>
                    </a:p>
                  </a:txBody>
                  <a:tcPr/>
                </a:tc>
                <a:tc>
                  <a:txBody>
                    <a:bodyPr/>
                    <a:lstStyle/>
                    <a:p>
                      <a:r>
                        <a:rPr kumimoji="1" lang="ja-JP" altLang="en-US" baseline="0" dirty="0" smtClean="0"/>
                        <a:t>引数には、</a:t>
                      </a:r>
                      <a:r>
                        <a:rPr kumimoji="1" lang="en-US" altLang="ja-JP" baseline="0" dirty="0" err="1" smtClean="0"/>
                        <a:t>DxLib</a:t>
                      </a:r>
                      <a:r>
                        <a:rPr kumimoji="1" lang="ja-JP" altLang="en-US" baseline="0" dirty="0" smtClean="0"/>
                        <a:t>で定義されている識別子を使用する</a:t>
                      </a:r>
                      <a:endParaRPr kumimoji="1" lang="en-US" altLang="ja-JP" baseline="0" dirty="0" smtClean="0"/>
                    </a:p>
                    <a:p>
                      <a:r>
                        <a:rPr kumimoji="1" lang="ja-JP" altLang="en-US" baseline="0" dirty="0" smtClean="0"/>
                        <a:t>例えば、</a:t>
                      </a:r>
                      <a:r>
                        <a:rPr kumimoji="1" lang="en-US" altLang="ja-JP" baseline="0" dirty="0" smtClean="0"/>
                        <a:t>A</a:t>
                      </a:r>
                      <a:r>
                        <a:rPr kumimoji="1" lang="ja-JP" altLang="en-US" baseline="0" dirty="0" smtClean="0"/>
                        <a:t>が押されているときに処理をしたい場合、</a:t>
                      </a:r>
                      <a:endParaRPr kumimoji="1" lang="en-US" altLang="ja-JP" baseline="0" dirty="0" smtClean="0"/>
                    </a:p>
                    <a:p>
                      <a:r>
                        <a:rPr kumimoji="1" lang="en-US" altLang="ja-JP" baseline="0" dirty="0" smtClean="0"/>
                        <a:t>if(</a:t>
                      </a:r>
                      <a:r>
                        <a:rPr kumimoji="1" lang="en-US" altLang="ja-JP" baseline="0" dirty="0" err="1" smtClean="0"/>
                        <a:t>CheckHitKey</a:t>
                      </a:r>
                      <a:r>
                        <a:rPr kumimoji="1" lang="en-US" altLang="ja-JP" baseline="0" dirty="0" smtClean="0"/>
                        <a:t>(KEY_INPUT_A) == 1) </a:t>
                      </a:r>
                      <a:r>
                        <a:rPr kumimoji="1" lang="ja-JP" altLang="en-US" baseline="0" dirty="0" smtClean="0"/>
                        <a:t>処理</a:t>
                      </a:r>
                      <a:r>
                        <a:rPr kumimoji="1" lang="en-US" altLang="ja-JP" baseline="0" smtClean="0"/>
                        <a:t>();</a:t>
                      </a:r>
                      <a:endParaRPr kumimoji="1" lang="en-US" altLang="ja-JP" baseline="0" dirty="0" smtClean="0"/>
                    </a:p>
                    <a:p>
                      <a:r>
                        <a:rPr kumimoji="1" lang="ja-JP" altLang="en-US" baseline="0" dirty="0" smtClean="0"/>
                        <a:t>と、する・</a:t>
                      </a:r>
                      <a:endParaRPr kumimoji="1" lang="en-US" altLang="ja-JP" baseline="0" dirty="0" smtClean="0"/>
                    </a:p>
                  </a:txBody>
                  <a:tcPr/>
                </a:tc>
              </a:tr>
            </a:tbl>
          </a:graphicData>
        </a:graphic>
      </p:graphicFrame>
    </p:spTree>
    <p:extLst>
      <p:ext uri="{BB962C8B-B14F-4D97-AF65-F5344CB8AC3E}">
        <p14:creationId xmlns:p14="http://schemas.microsoft.com/office/powerpoint/2010/main" val="1991956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2800" dirty="0" smtClean="0"/>
              <a:t>無限ループにして</a:t>
            </a:r>
            <a:r>
              <a:rPr lang="ja-JP" altLang="en-US" sz="2800" dirty="0" smtClean="0"/>
              <a:t>、キーの入力をチェックして押されたら</a:t>
            </a:r>
            <a:r>
              <a:rPr lang="en-US" altLang="ja-JP" sz="2800" dirty="0" smtClean="0"/>
              <a:t>break</a:t>
            </a:r>
            <a:r>
              <a:rPr lang="ja-JP" altLang="en-US" sz="2800" dirty="0" smtClean="0"/>
              <a:t>するようになった</a:t>
            </a:r>
            <a:endParaRPr lang="en-US" altLang="ja-JP" sz="2800" dirty="0" smtClean="0"/>
          </a:p>
          <a:p>
            <a:endParaRPr kumimoji="1" lang="en-US" altLang="ja-JP" sz="2800" dirty="0"/>
          </a:p>
          <a:p>
            <a:r>
              <a:rPr lang="ja-JP" altLang="en-US" sz="2800" dirty="0" smtClean="0"/>
              <a:t>無限ループにする→まずい</a:t>
            </a:r>
            <a:endParaRPr lang="en-US" altLang="ja-JP" sz="2800" dirty="0" smtClean="0"/>
          </a:p>
          <a:p>
            <a:endParaRPr kumimoji="1" lang="en-US" altLang="ja-JP" sz="2800" dirty="0"/>
          </a:p>
          <a:p>
            <a:r>
              <a:rPr lang="ja-JP" altLang="en-US" sz="2800" dirty="0" smtClean="0"/>
              <a:t>プログラムと</a:t>
            </a:r>
            <a:r>
              <a:rPr lang="en-US" altLang="ja-JP" sz="2800" dirty="0" smtClean="0"/>
              <a:t>Windows</a:t>
            </a:r>
            <a:r>
              <a:rPr lang="ja-JP" altLang="en-US" sz="2800" dirty="0" err="1" smtClean="0"/>
              <a:t>とで</a:t>
            </a:r>
            <a:r>
              <a:rPr lang="ja-JP" altLang="en-US" sz="2800" dirty="0"/>
              <a:t>適度</a:t>
            </a:r>
            <a:r>
              <a:rPr lang="ja-JP" altLang="en-US" sz="2800" dirty="0" smtClean="0"/>
              <a:t>なタイミングで応答を</a:t>
            </a:r>
            <a:r>
              <a:rPr lang="ja-JP" altLang="en-US" sz="2800" dirty="0"/>
              <a:t>取り合</a:t>
            </a:r>
            <a:r>
              <a:rPr lang="ja-JP" altLang="en-US" sz="2800" dirty="0" smtClean="0"/>
              <a:t>うようにしなければならない</a:t>
            </a:r>
            <a:endParaRPr kumimoji="1" lang="en-US" altLang="ja-JP" sz="2800" dirty="0" smtClean="0"/>
          </a:p>
        </p:txBody>
      </p:sp>
    </p:spTree>
    <p:extLst>
      <p:ext uri="{BB962C8B-B14F-4D97-AF65-F5344CB8AC3E}">
        <p14:creationId xmlns:p14="http://schemas.microsoft.com/office/powerpoint/2010/main" val="402327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DxLib</a:t>
            </a:r>
            <a:r>
              <a:rPr kumimoji="1" lang="ja-JP" altLang="en-US" dirty="0" smtClean="0"/>
              <a:t>のフォルダ構成</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337" y="1556792"/>
            <a:ext cx="6811326" cy="3086531"/>
          </a:xfrm>
          <a:prstGeom prst="rect">
            <a:avLst/>
          </a:prstGeom>
        </p:spPr>
      </p:pic>
      <p:sp>
        <p:nvSpPr>
          <p:cNvPr id="3" name="角丸四角形 2"/>
          <p:cNvSpPr/>
          <p:nvPr/>
        </p:nvSpPr>
        <p:spPr>
          <a:xfrm>
            <a:off x="2483768" y="3284984"/>
            <a:ext cx="115212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627784" y="3673364"/>
            <a:ext cx="3262432" cy="461665"/>
          </a:xfrm>
          <a:prstGeom prst="rect">
            <a:avLst/>
          </a:prstGeom>
          <a:noFill/>
        </p:spPr>
        <p:txBody>
          <a:bodyPr wrap="none" rtlCol="0">
            <a:spAutoFit/>
          </a:bodyPr>
          <a:lstStyle/>
          <a:p>
            <a:r>
              <a:rPr kumimoji="1" lang="ja-JP" altLang="en-US" sz="2400" dirty="0" smtClean="0"/>
              <a:t>プロジェクトファイル</a:t>
            </a:r>
            <a:endParaRPr kumimoji="1" lang="ja-JP" altLang="en-US" sz="2400" dirty="0"/>
          </a:p>
        </p:txBody>
      </p:sp>
    </p:spTree>
    <p:extLst>
      <p:ext uri="{BB962C8B-B14F-4D97-AF65-F5344CB8AC3E}">
        <p14:creationId xmlns:p14="http://schemas.microsoft.com/office/powerpoint/2010/main" val="1465119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ProcessMessage</a:t>
            </a:r>
            <a:r>
              <a:rPr kumimoji="1" lang="ja-JP" altLang="en-US" dirty="0" smtClean="0"/>
              <a:t>関数</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117875647"/>
              </p:ext>
            </p:extLst>
          </p:nvPr>
        </p:nvGraphicFramePr>
        <p:xfrm>
          <a:off x="1151620" y="1700808"/>
          <a:ext cx="6840760" cy="2801004"/>
        </p:xfrm>
        <a:graphic>
          <a:graphicData uri="http://schemas.openxmlformats.org/drawingml/2006/table">
            <a:tbl>
              <a:tblPr bandRow="1" bandCol="1">
                <a:tableStyleId>{F2DE63D5-997A-4646-A377-4702673A728D}</a:tableStyleId>
              </a:tblPr>
              <a:tblGrid>
                <a:gridCol w="1224136"/>
                <a:gridCol w="5616624"/>
              </a:tblGrid>
              <a:tr h="471651">
                <a:tc>
                  <a:txBody>
                    <a:bodyPr/>
                    <a:lstStyle/>
                    <a:p>
                      <a:r>
                        <a:rPr kumimoji="1" lang="ja-JP" altLang="en-US" dirty="0" smtClean="0"/>
                        <a:t>宣言</a:t>
                      </a:r>
                      <a:endParaRPr kumimoji="1" lang="ja-JP" altLang="en-US" dirty="0"/>
                    </a:p>
                  </a:txBody>
                  <a:tcPr/>
                </a:tc>
                <a:tc>
                  <a:txBody>
                    <a:bodyPr/>
                    <a:lstStyle/>
                    <a:p>
                      <a:r>
                        <a:rPr kumimoji="1" lang="en-US" altLang="ja-JP" dirty="0" err="1" smtClean="0"/>
                        <a:t>int</a:t>
                      </a:r>
                      <a:r>
                        <a:rPr kumimoji="1" lang="en-US" altLang="ja-JP" baseline="0" dirty="0" smtClean="0"/>
                        <a:t> </a:t>
                      </a:r>
                      <a:r>
                        <a:rPr kumimoji="1" lang="en-US" altLang="ja-JP" baseline="0" dirty="0" err="1" smtClean="0"/>
                        <a:t>ProcessMessage</a:t>
                      </a:r>
                      <a:r>
                        <a:rPr kumimoji="1" lang="en-US" altLang="ja-JP" baseline="0" dirty="0" smtClean="0"/>
                        <a:t>()</a:t>
                      </a:r>
                      <a:endParaRPr kumimoji="1" lang="ja-JP" altLang="en-US" dirty="0"/>
                    </a:p>
                  </a:txBody>
                  <a:tcPr/>
                </a:tc>
              </a:tr>
              <a:tr h="471651">
                <a:tc>
                  <a:txBody>
                    <a:bodyPr/>
                    <a:lstStyle/>
                    <a:p>
                      <a:r>
                        <a:rPr kumimoji="1" lang="ja-JP" altLang="en-US" dirty="0" smtClean="0"/>
                        <a:t>概略</a:t>
                      </a:r>
                      <a:endParaRPr kumimoji="1" lang="ja-JP" altLang="en-US" dirty="0"/>
                    </a:p>
                  </a:txBody>
                  <a:tcPr/>
                </a:tc>
                <a:tc>
                  <a:txBody>
                    <a:bodyPr/>
                    <a:lstStyle/>
                    <a:p>
                      <a:r>
                        <a:rPr kumimoji="1" lang="ja-JP" altLang="en-US" dirty="0" smtClean="0"/>
                        <a:t>ウィンドウのメッセージを処理する</a:t>
                      </a:r>
                      <a:endParaRPr kumimoji="1" lang="ja-JP" altLang="en-US" dirty="0"/>
                    </a:p>
                  </a:txBody>
                  <a:tcPr/>
                </a:tc>
              </a:tr>
              <a:tr h="471651">
                <a:tc>
                  <a:txBody>
                    <a:bodyPr/>
                    <a:lstStyle/>
                    <a:p>
                      <a:r>
                        <a:rPr kumimoji="1" lang="ja-JP" altLang="en-US" dirty="0" smtClean="0"/>
                        <a:t>引数</a:t>
                      </a:r>
                      <a:endParaRPr kumimoji="1" lang="ja-JP" altLang="en-US" dirty="0"/>
                    </a:p>
                  </a:txBody>
                  <a:tcPr/>
                </a:tc>
                <a:tc>
                  <a:txBody>
                    <a:bodyPr/>
                    <a:lstStyle/>
                    <a:p>
                      <a:r>
                        <a:rPr kumimoji="1" lang="ja-JP" altLang="en-US" dirty="0" smtClean="0"/>
                        <a:t>なし</a:t>
                      </a:r>
                      <a:endParaRPr kumimoji="1" lang="ja-JP" altLang="en-US" dirty="0"/>
                    </a:p>
                  </a:txBody>
                  <a:tcPr/>
                </a:tc>
              </a:tr>
              <a:tr h="471651">
                <a:tc>
                  <a:txBody>
                    <a:bodyPr/>
                    <a:lstStyle/>
                    <a:p>
                      <a:r>
                        <a:rPr kumimoji="1" lang="ja-JP" altLang="en-US" dirty="0" smtClean="0"/>
                        <a:t>戻り値</a:t>
                      </a:r>
                      <a:endParaRPr kumimoji="1" lang="ja-JP" altLang="en-US" dirty="0"/>
                    </a:p>
                  </a:txBody>
                  <a:tcPr/>
                </a:tc>
                <a:tc>
                  <a:txBody>
                    <a:bodyPr/>
                    <a:lstStyle/>
                    <a:p>
                      <a:r>
                        <a:rPr kumimoji="1" lang="en-US" altLang="ja-JP" dirty="0" smtClean="0"/>
                        <a:t>0</a:t>
                      </a:r>
                      <a:r>
                        <a:rPr kumimoji="1" lang="en-US" altLang="ja-JP" baseline="0" dirty="0" smtClean="0"/>
                        <a:t> : </a:t>
                      </a:r>
                      <a:r>
                        <a:rPr kumimoji="1" lang="ja-JP" altLang="en-US" baseline="0" dirty="0" smtClean="0"/>
                        <a:t>成功 </a:t>
                      </a:r>
                      <a:r>
                        <a:rPr kumimoji="1" lang="en-US" altLang="ja-JP" baseline="0" dirty="0" smtClean="0"/>
                        <a:t>/ -1 : </a:t>
                      </a:r>
                      <a:r>
                        <a:rPr kumimoji="1" lang="ja-JP" altLang="en-US" baseline="0" dirty="0" smtClean="0"/>
                        <a:t>エラー発生</a:t>
                      </a:r>
                      <a:endParaRPr kumimoji="1" lang="ja-JP" altLang="en-US" dirty="0"/>
                    </a:p>
                  </a:txBody>
                  <a:tcPr/>
                </a:tc>
              </a:tr>
              <a:tr h="471651">
                <a:tc>
                  <a:txBody>
                    <a:bodyPr/>
                    <a:lstStyle/>
                    <a:p>
                      <a:r>
                        <a:rPr kumimoji="1" lang="ja-JP" altLang="en-US" dirty="0" smtClean="0"/>
                        <a:t>解説</a:t>
                      </a:r>
                      <a:endParaRPr kumimoji="1" lang="ja-JP" altLang="en-US" dirty="0"/>
                    </a:p>
                  </a:txBody>
                  <a:tcPr/>
                </a:tc>
                <a:tc>
                  <a:txBody>
                    <a:bodyPr/>
                    <a:lstStyle/>
                    <a:p>
                      <a:r>
                        <a:rPr kumimoji="1" lang="ja-JP" altLang="en-US" baseline="0" dirty="0" smtClean="0"/>
                        <a:t>定期的に呼び出す必要がある</a:t>
                      </a:r>
                      <a:endParaRPr kumimoji="1" lang="en-US" altLang="ja-JP" baseline="0" dirty="0" smtClean="0"/>
                    </a:p>
                    <a:p>
                      <a:r>
                        <a:rPr kumimoji="1" lang="ja-JP" altLang="en-US" baseline="0" dirty="0" smtClean="0"/>
                        <a:t>エラーが起きたらプログラムを終了させる必要が</a:t>
                      </a:r>
                      <a:endParaRPr kumimoji="1" lang="en-US" altLang="ja-JP" baseline="0" dirty="0" smtClean="0"/>
                    </a:p>
                    <a:p>
                      <a:r>
                        <a:rPr kumimoji="1" lang="ja-JP" altLang="en-US" baseline="0" dirty="0" smtClean="0"/>
                        <a:t>ある</a:t>
                      </a:r>
                      <a:endParaRPr kumimoji="1" lang="en-US" altLang="ja-JP" baseline="0" dirty="0" smtClean="0"/>
                    </a:p>
                  </a:txBody>
                  <a:tcPr/>
                </a:tc>
              </a:tr>
            </a:tbl>
          </a:graphicData>
        </a:graphic>
      </p:graphicFrame>
      <p:sp>
        <p:nvSpPr>
          <p:cNvPr id="3" name="テキスト ボックス 2"/>
          <p:cNvSpPr txBox="1"/>
          <p:nvPr/>
        </p:nvSpPr>
        <p:spPr>
          <a:xfrm>
            <a:off x="1087873" y="4797152"/>
            <a:ext cx="6968254" cy="1200329"/>
          </a:xfrm>
          <a:prstGeom prst="rect">
            <a:avLst/>
          </a:prstGeom>
          <a:noFill/>
        </p:spPr>
        <p:txBody>
          <a:bodyPr wrap="none" rtlCol="0">
            <a:spAutoFit/>
          </a:bodyPr>
          <a:lstStyle/>
          <a:p>
            <a:r>
              <a:rPr kumimoji="1" lang="ja-JP" altLang="en-US" sz="2400" dirty="0" smtClean="0"/>
              <a:t>☑</a:t>
            </a:r>
            <a:r>
              <a:rPr kumimoji="1" lang="en-US" altLang="ja-JP" sz="2400" dirty="0" err="1" smtClean="0"/>
              <a:t>ProcessMessage</a:t>
            </a:r>
            <a:r>
              <a:rPr kumimoji="1" lang="ja-JP" altLang="en-US" sz="2400" dirty="0" smtClean="0"/>
              <a:t>関数を使わずに実行し、</a:t>
            </a:r>
            <a:endParaRPr kumimoji="1" lang="en-US" altLang="ja-JP" sz="2400" dirty="0" smtClean="0"/>
          </a:p>
          <a:p>
            <a:r>
              <a:rPr lang="ja-JP" altLang="en-US" sz="2400" dirty="0"/>
              <a:t>　</a:t>
            </a:r>
            <a:r>
              <a:rPr kumimoji="1" lang="ja-JP" altLang="en-US" sz="2400" dirty="0" smtClean="0"/>
              <a:t>ウィンドウの</a:t>
            </a:r>
            <a:r>
              <a:rPr kumimoji="1" lang="en-US" altLang="ja-JP" sz="2400" dirty="0" smtClean="0"/>
              <a:t>×</a:t>
            </a:r>
            <a:r>
              <a:rPr kumimoji="1" lang="ja-JP" altLang="en-US" sz="2400" dirty="0" smtClean="0"/>
              <a:t>ボタンを</a:t>
            </a:r>
            <a:r>
              <a:rPr lang="ja-JP" altLang="en-US" sz="2400" dirty="0"/>
              <a:t>押して</a:t>
            </a:r>
            <a:r>
              <a:rPr lang="ja-JP" altLang="en-US" sz="2400" dirty="0" smtClean="0"/>
              <a:t>見る</a:t>
            </a:r>
            <a:endParaRPr lang="en-US" altLang="ja-JP" sz="2400" dirty="0" smtClean="0"/>
          </a:p>
          <a:p>
            <a:r>
              <a:rPr kumimoji="1" lang="ja-JP" altLang="en-US" sz="2400" dirty="0"/>
              <a:t>　</a:t>
            </a:r>
            <a:r>
              <a:rPr kumimoji="1" lang="en-US" altLang="ja-JP" sz="2400" dirty="0" smtClean="0"/>
              <a:t>(</a:t>
            </a:r>
            <a:r>
              <a:rPr kumimoji="1" lang="ja-JP" altLang="en-US" sz="2400" dirty="0" smtClean="0"/>
              <a:t>終了するときは</a:t>
            </a:r>
            <a:r>
              <a:rPr kumimoji="1" lang="en-US" altLang="ja-JP" sz="2400" dirty="0" err="1" smtClean="0"/>
              <a:t>VisualStudio</a:t>
            </a:r>
            <a:r>
              <a:rPr kumimoji="1" lang="ja-JP" altLang="en-US" sz="2400" dirty="0" smtClean="0"/>
              <a:t>の</a:t>
            </a:r>
            <a:r>
              <a:rPr kumimoji="1" lang="ja-JP" altLang="en-US" sz="2400" dirty="0" smtClean="0">
                <a:solidFill>
                  <a:srgbClr val="FF0000"/>
                </a:solidFill>
              </a:rPr>
              <a:t>■</a:t>
            </a:r>
            <a:r>
              <a:rPr kumimoji="1" lang="ja-JP" altLang="en-US" sz="2400" dirty="0" smtClean="0"/>
              <a:t>ボタンを押す</a:t>
            </a:r>
            <a:r>
              <a:rPr kumimoji="1" lang="en-US" altLang="ja-JP" sz="2400" dirty="0" smtClean="0"/>
              <a:t>)</a:t>
            </a:r>
            <a:endParaRPr kumimoji="1" lang="ja-JP" altLang="en-US" sz="2400" dirty="0"/>
          </a:p>
        </p:txBody>
      </p:sp>
    </p:spTree>
    <p:extLst>
      <p:ext uri="{BB962C8B-B14F-4D97-AF65-F5344CB8AC3E}">
        <p14:creationId xmlns:p14="http://schemas.microsoft.com/office/powerpoint/2010/main" val="2572689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ソースコード</a:t>
            </a:r>
            <a:endParaRPr kumimoji="1" lang="ja-JP" altLang="en-US" dirty="0"/>
          </a:p>
        </p:txBody>
      </p:sp>
      <p:pic>
        <p:nvPicPr>
          <p:cNvPr id="1026" name="Picture 2" descr="C:\Users\meo\Documents\nmc\GameProgrammingAdvancedClass2014\第02回\キャプチャ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700808"/>
            <a:ext cx="7560840" cy="3944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21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アニメーションさせてみる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sz="2800" dirty="0" smtClean="0"/>
              <a:t>変数 </a:t>
            </a:r>
            <a:r>
              <a:rPr kumimoji="1" lang="en-US" altLang="ja-JP" sz="2800" dirty="0" err="1" smtClean="0"/>
              <a:t>int</a:t>
            </a:r>
            <a:r>
              <a:rPr kumimoji="1" lang="en-US" altLang="ja-JP" sz="2800" dirty="0" smtClean="0"/>
              <a:t> x</a:t>
            </a:r>
            <a:r>
              <a:rPr lang="ja-JP" altLang="en-US" sz="2800" dirty="0"/>
              <a:t> </a:t>
            </a:r>
            <a:r>
              <a:rPr lang="ja-JP" altLang="en-US" sz="2800" dirty="0" smtClean="0"/>
              <a:t>を用意する</a:t>
            </a:r>
            <a:endParaRPr lang="en-US" altLang="ja-JP" sz="2800" dirty="0" smtClean="0"/>
          </a:p>
          <a:p>
            <a:endParaRPr lang="en-US" altLang="ja-JP" sz="2800" dirty="0"/>
          </a:p>
          <a:p>
            <a:r>
              <a:rPr lang="en-US" altLang="ja-JP" sz="2800" dirty="0" smtClean="0"/>
              <a:t>while</a:t>
            </a:r>
            <a:r>
              <a:rPr lang="ja-JP" altLang="en-US" sz="2800" dirty="0" smtClean="0"/>
              <a:t>文の中で、</a:t>
            </a:r>
            <a:r>
              <a:rPr lang="en-US" altLang="ja-JP" sz="2800" dirty="0" smtClean="0"/>
              <a:t>x</a:t>
            </a:r>
            <a:r>
              <a:rPr lang="ja-JP" altLang="en-US" sz="2800" dirty="0"/>
              <a:t> </a:t>
            </a:r>
            <a:r>
              <a:rPr lang="ja-JP" altLang="en-US" sz="2800" dirty="0" smtClean="0"/>
              <a:t>の値を増やしていく</a:t>
            </a:r>
            <a:endParaRPr lang="en-US" altLang="ja-JP" sz="2800" dirty="0" smtClean="0"/>
          </a:p>
          <a:p>
            <a:endParaRPr lang="en-US" altLang="ja-JP" sz="2800" dirty="0"/>
          </a:p>
          <a:p>
            <a:r>
              <a:rPr lang="en-US" altLang="ja-JP" sz="2800" dirty="0" err="1" smtClean="0"/>
              <a:t>DrawGraph</a:t>
            </a:r>
            <a:r>
              <a:rPr lang="ja-JP" altLang="en-US" sz="2800" dirty="0" smtClean="0"/>
              <a:t>の第一引数に </a:t>
            </a:r>
            <a:r>
              <a:rPr lang="en-US" altLang="ja-JP" sz="2800" dirty="0" smtClean="0"/>
              <a:t>x </a:t>
            </a:r>
            <a:r>
              <a:rPr lang="ja-JP" altLang="en-US" sz="2800" dirty="0" smtClean="0"/>
              <a:t>を指定する</a:t>
            </a:r>
            <a:endParaRPr lang="en-US" altLang="ja-JP" sz="2800" dirty="0" smtClean="0"/>
          </a:p>
          <a:p>
            <a:pPr marL="0" indent="0">
              <a:buNone/>
            </a:pPr>
            <a:r>
              <a:rPr lang="ja-JP" altLang="en-US" sz="2800" dirty="0"/>
              <a:t>　</a:t>
            </a:r>
            <a:r>
              <a:rPr lang="ja-JP" altLang="en-US" sz="2800" dirty="0" smtClean="0"/>
              <a:t>例</a:t>
            </a:r>
            <a:r>
              <a:rPr lang="en-US" altLang="ja-JP" sz="2800" dirty="0" smtClean="0"/>
              <a:t>) </a:t>
            </a:r>
            <a:r>
              <a:rPr lang="en-US" altLang="ja-JP" sz="2800" dirty="0" err="1" smtClean="0"/>
              <a:t>DrawGraph</a:t>
            </a:r>
            <a:r>
              <a:rPr lang="en-US" altLang="ja-JP" sz="2800" dirty="0" smtClean="0"/>
              <a:t>(x, 30, handle, TRUE);</a:t>
            </a:r>
          </a:p>
          <a:p>
            <a:endParaRPr kumimoji="1" lang="en-US" altLang="ja-JP" sz="2800" dirty="0" smtClean="0"/>
          </a:p>
          <a:p>
            <a:r>
              <a:rPr lang="en-US" altLang="ja-JP" sz="2800" dirty="0" smtClean="0"/>
              <a:t>while</a:t>
            </a:r>
            <a:r>
              <a:rPr lang="ja-JP" altLang="en-US" sz="2800" dirty="0" smtClean="0"/>
              <a:t>文の終わりに</a:t>
            </a:r>
            <a:r>
              <a:rPr lang="en-US" altLang="ja-JP" sz="2800" dirty="0" smtClean="0"/>
              <a:t>Sleep(10); </a:t>
            </a:r>
            <a:r>
              <a:rPr lang="ja-JP" altLang="en-US" sz="2800" dirty="0" smtClean="0"/>
              <a:t>を入力しておく</a:t>
            </a:r>
            <a:endParaRPr lang="en-US" altLang="ja-JP" sz="2800" dirty="0" smtClean="0"/>
          </a:p>
          <a:p>
            <a:pPr marL="0" indent="0">
              <a:buNone/>
            </a:pPr>
            <a:r>
              <a:rPr kumimoji="1" lang="ja-JP" altLang="en-US" sz="2800" dirty="0"/>
              <a:t>　</a:t>
            </a:r>
            <a:r>
              <a:rPr lang="en-US" altLang="ja-JP" sz="2800" dirty="0" smtClean="0"/>
              <a:t>(Sleep</a:t>
            </a:r>
            <a:r>
              <a:rPr lang="ja-JP" altLang="en-US" sz="2800" dirty="0" smtClean="0"/>
              <a:t>関数は指定された秒数待機する</a:t>
            </a:r>
            <a:endParaRPr lang="en-US" altLang="ja-JP" sz="2800" dirty="0" smtClean="0"/>
          </a:p>
          <a:p>
            <a:pPr marL="0" indent="0">
              <a:buNone/>
            </a:pPr>
            <a:r>
              <a:rPr kumimoji="1" lang="ja-JP" altLang="en-US" sz="2800" dirty="0"/>
              <a:t>　</a:t>
            </a:r>
            <a:r>
              <a:rPr kumimoji="1" lang="ja-JP" altLang="en-US" sz="2800" dirty="0" smtClean="0"/>
              <a:t> この場合だと、ループの度に</a:t>
            </a:r>
            <a:r>
              <a:rPr kumimoji="1" lang="en-US" altLang="ja-JP" sz="2800" dirty="0" smtClean="0"/>
              <a:t>10msec</a:t>
            </a:r>
            <a:r>
              <a:rPr kumimoji="1" lang="ja-JP" altLang="en-US" sz="2800" dirty="0" smtClean="0"/>
              <a:t>待機</a:t>
            </a:r>
            <a:r>
              <a:rPr kumimoji="1" lang="en-US" altLang="ja-JP" sz="2800" dirty="0" smtClean="0"/>
              <a:t>)</a:t>
            </a:r>
            <a:endParaRPr kumimoji="1" lang="en-US" altLang="ja-JP" sz="2800" dirty="0"/>
          </a:p>
          <a:p>
            <a:endParaRPr kumimoji="1" lang="ja-JP" altLang="en-US" sz="2800" dirty="0"/>
          </a:p>
        </p:txBody>
      </p:sp>
    </p:spTree>
    <p:extLst>
      <p:ext uri="{BB962C8B-B14F-4D97-AF65-F5344CB8AC3E}">
        <p14:creationId xmlns:p14="http://schemas.microsoft.com/office/powerpoint/2010/main" val="3739271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ソースコード</a:t>
            </a:r>
            <a:endParaRPr kumimoji="1" lang="ja-JP" altLang="en-US" dirty="0"/>
          </a:p>
        </p:txBody>
      </p:sp>
      <p:pic>
        <p:nvPicPr>
          <p:cNvPr id="2050" name="Picture 2" descr="C:\Users\meo\Documents\nmc\GameProgrammingAdvancedClass2014\第02回\キャプチャ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612" y="1470025"/>
            <a:ext cx="6984776" cy="4395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032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実行結果</a:t>
            </a:r>
            <a:endParaRPr kumimoji="1" lang="ja-JP" altLang="en-US" dirty="0"/>
          </a:p>
        </p:txBody>
      </p:sp>
      <p:pic>
        <p:nvPicPr>
          <p:cNvPr id="3074" name="Picture 2" descr="C:\Users\meo\Documents\nmc\GameProgrammingAdvancedClass2014\第02回\キャプチャ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769" y="1268760"/>
            <a:ext cx="6240463"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53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実行結果</a:t>
            </a:r>
            <a:endParaRPr kumimoji="1" lang="ja-JP" altLang="en-US" dirty="0"/>
          </a:p>
        </p:txBody>
      </p:sp>
      <p:sp>
        <p:nvSpPr>
          <p:cNvPr id="4" name="テキスト ボックス 3"/>
          <p:cNvSpPr txBox="1"/>
          <p:nvPr/>
        </p:nvSpPr>
        <p:spPr>
          <a:xfrm>
            <a:off x="3197265" y="2613392"/>
            <a:ext cx="2749471" cy="1631216"/>
          </a:xfrm>
          <a:prstGeom prst="rect">
            <a:avLst/>
          </a:prstGeom>
          <a:noFill/>
        </p:spPr>
        <p:txBody>
          <a:bodyPr wrap="none" rtlCol="0">
            <a:spAutoFit/>
          </a:bodyPr>
          <a:lstStyle/>
          <a:p>
            <a:r>
              <a:rPr lang="ja-JP" altLang="en-US" sz="10000" dirty="0"/>
              <a:t>！？</a:t>
            </a:r>
            <a:endParaRPr kumimoji="1" lang="ja-JP" altLang="en-US" sz="10000" dirty="0"/>
          </a:p>
        </p:txBody>
      </p:sp>
    </p:spTree>
    <p:extLst>
      <p:ext uri="{BB962C8B-B14F-4D97-AF65-F5344CB8AC3E}">
        <p14:creationId xmlns:p14="http://schemas.microsoft.com/office/powerpoint/2010/main" val="24987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ja-JP" altLang="en-US" sz="2800" dirty="0" smtClean="0"/>
              <a:t>描画したら消さなければならない</a:t>
            </a:r>
            <a:endParaRPr lang="en-US" altLang="ja-JP" sz="2800" dirty="0" smtClean="0"/>
          </a:p>
          <a:p>
            <a:endParaRPr lang="en-US" altLang="ja-JP" sz="2800" dirty="0" smtClean="0"/>
          </a:p>
          <a:p>
            <a:r>
              <a:rPr kumimoji="1" lang="ja-JP" altLang="en-US" sz="2800" dirty="0" smtClean="0"/>
              <a:t>移動 → 描画 → 消す →</a:t>
            </a:r>
            <a:r>
              <a:rPr lang="ja-JP" altLang="en-US" sz="2800" dirty="0"/>
              <a:t>移動 → 描画 → 消す → </a:t>
            </a:r>
            <a:r>
              <a:rPr lang="ja-JP" altLang="en-US" sz="2800" dirty="0" smtClean="0"/>
              <a:t>・・・・でアニメーションを作っていく</a:t>
            </a:r>
            <a:endParaRPr lang="en-US" altLang="ja-JP" sz="2800" dirty="0"/>
          </a:p>
          <a:p>
            <a:endParaRPr lang="en-US" altLang="ja-JP" sz="2800" dirty="0" smtClean="0"/>
          </a:p>
          <a:p>
            <a:r>
              <a:rPr lang="ja-JP" altLang="en-US" sz="2800" dirty="0" smtClean="0"/>
              <a:t>動画サイトでよく見る黒板を使ったアニメーションがいい例</a:t>
            </a:r>
            <a:endParaRPr lang="en-US" altLang="ja-JP" sz="2800" dirty="0" smtClean="0"/>
          </a:p>
          <a:p>
            <a:endParaRPr kumimoji="1" lang="ja-JP" altLang="en-US" dirty="0"/>
          </a:p>
        </p:txBody>
      </p:sp>
    </p:spTree>
    <p:extLst>
      <p:ext uri="{BB962C8B-B14F-4D97-AF65-F5344CB8AC3E}">
        <p14:creationId xmlns:p14="http://schemas.microsoft.com/office/powerpoint/2010/main" val="1917171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ClearDrawScreen</a:t>
            </a:r>
            <a:r>
              <a:rPr kumimoji="1" lang="ja-JP" altLang="en-US" dirty="0" smtClean="0"/>
              <a:t>関数</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22231839"/>
              </p:ext>
            </p:extLst>
          </p:nvPr>
        </p:nvGraphicFramePr>
        <p:xfrm>
          <a:off x="1151620" y="1700808"/>
          <a:ext cx="6840760" cy="2526684"/>
        </p:xfrm>
        <a:graphic>
          <a:graphicData uri="http://schemas.openxmlformats.org/drawingml/2006/table">
            <a:tbl>
              <a:tblPr bandRow="1" bandCol="1">
                <a:tableStyleId>{F2DE63D5-997A-4646-A377-4702673A728D}</a:tableStyleId>
              </a:tblPr>
              <a:tblGrid>
                <a:gridCol w="1224136"/>
                <a:gridCol w="5616624"/>
              </a:tblGrid>
              <a:tr h="471651">
                <a:tc>
                  <a:txBody>
                    <a:bodyPr/>
                    <a:lstStyle/>
                    <a:p>
                      <a:r>
                        <a:rPr kumimoji="1" lang="ja-JP" altLang="en-US" dirty="0" smtClean="0"/>
                        <a:t>宣言</a:t>
                      </a:r>
                      <a:endParaRPr kumimoji="1" lang="ja-JP" altLang="en-US" dirty="0"/>
                    </a:p>
                  </a:txBody>
                  <a:tcPr/>
                </a:tc>
                <a:tc>
                  <a:txBody>
                    <a:bodyPr/>
                    <a:lstStyle/>
                    <a:p>
                      <a:r>
                        <a:rPr kumimoji="1" lang="en-US" altLang="ja-JP" dirty="0" err="1" smtClean="0"/>
                        <a:t>int</a:t>
                      </a:r>
                      <a:r>
                        <a:rPr kumimoji="1" lang="en-US" altLang="ja-JP" baseline="0" dirty="0" smtClean="0"/>
                        <a:t> </a:t>
                      </a:r>
                      <a:r>
                        <a:rPr kumimoji="1" lang="en-US" altLang="ja-JP" baseline="0" dirty="0" err="1" smtClean="0"/>
                        <a:t>ClearDrawScreen</a:t>
                      </a:r>
                      <a:r>
                        <a:rPr kumimoji="1" lang="en-US" altLang="ja-JP" baseline="0" dirty="0" smtClean="0"/>
                        <a:t>()</a:t>
                      </a:r>
                      <a:endParaRPr kumimoji="1" lang="ja-JP" altLang="en-US" dirty="0"/>
                    </a:p>
                  </a:txBody>
                  <a:tcPr/>
                </a:tc>
              </a:tr>
              <a:tr h="471651">
                <a:tc>
                  <a:txBody>
                    <a:bodyPr/>
                    <a:lstStyle/>
                    <a:p>
                      <a:r>
                        <a:rPr kumimoji="1" lang="ja-JP" altLang="en-US" dirty="0" smtClean="0"/>
                        <a:t>概略</a:t>
                      </a:r>
                      <a:endParaRPr kumimoji="1" lang="ja-JP" altLang="en-US" dirty="0"/>
                    </a:p>
                  </a:txBody>
                  <a:tcPr/>
                </a:tc>
                <a:tc>
                  <a:txBody>
                    <a:bodyPr/>
                    <a:lstStyle/>
                    <a:p>
                      <a:r>
                        <a:rPr kumimoji="1" lang="ja-JP" altLang="en-US" dirty="0" smtClean="0"/>
                        <a:t>画面に描かれたものを消去する</a:t>
                      </a:r>
                      <a:endParaRPr kumimoji="1" lang="ja-JP" altLang="en-US" dirty="0"/>
                    </a:p>
                  </a:txBody>
                  <a:tcPr/>
                </a:tc>
              </a:tr>
              <a:tr h="471651">
                <a:tc>
                  <a:txBody>
                    <a:bodyPr/>
                    <a:lstStyle/>
                    <a:p>
                      <a:r>
                        <a:rPr kumimoji="1" lang="ja-JP" altLang="en-US" dirty="0" smtClean="0"/>
                        <a:t>引数</a:t>
                      </a:r>
                      <a:endParaRPr kumimoji="1" lang="ja-JP" altLang="en-US" dirty="0"/>
                    </a:p>
                  </a:txBody>
                  <a:tcPr/>
                </a:tc>
                <a:tc>
                  <a:txBody>
                    <a:bodyPr/>
                    <a:lstStyle/>
                    <a:p>
                      <a:r>
                        <a:rPr kumimoji="1" lang="ja-JP" altLang="en-US" dirty="0" smtClean="0"/>
                        <a:t>なし</a:t>
                      </a:r>
                      <a:endParaRPr kumimoji="1" lang="ja-JP" altLang="en-US" dirty="0"/>
                    </a:p>
                  </a:txBody>
                  <a:tcPr/>
                </a:tc>
              </a:tr>
              <a:tr h="471651">
                <a:tc>
                  <a:txBody>
                    <a:bodyPr/>
                    <a:lstStyle/>
                    <a:p>
                      <a:r>
                        <a:rPr kumimoji="1" lang="ja-JP" altLang="en-US" dirty="0" smtClean="0"/>
                        <a:t>戻り値</a:t>
                      </a:r>
                      <a:endParaRPr kumimoji="1" lang="ja-JP" altLang="en-US" dirty="0"/>
                    </a:p>
                  </a:txBody>
                  <a:tcPr/>
                </a:tc>
                <a:tc>
                  <a:txBody>
                    <a:bodyPr/>
                    <a:lstStyle/>
                    <a:p>
                      <a:r>
                        <a:rPr kumimoji="1" lang="ja-JP" altLang="en-US" dirty="0" smtClean="0"/>
                        <a:t>省略</a:t>
                      </a:r>
                      <a:endParaRPr kumimoji="1" lang="ja-JP" altLang="en-US" dirty="0"/>
                    </a:p>
                  </a:txBody>
                  <a:tcPr/>
                </a:tc>
              </a:tr>
              <a:tr h="471651">
                <a:tc>
                  <a:txBody>
                    <a:bodyPr/>
                    <a:lstStyle/>
                    <a:p>
                      <a:r>
                        <a:rPr kumimoji="1" lang="ja-JP" altLang="en-US" dirty="0" smtClean="0"/>
                        <a:t>解説</a:t>
                      </a:r>
                      <a:endParaRPr kumimoji="1" lang="ja-JP" altLang="en-US" dirty="0"/>
                    </a:p>
                  </a:txBody>
                  <a:tcPr/>
                </a:tc>
                <a:tc>
                  <a:txBody>
                    <a:bodyPr/>
                    <a:lstStyle/>
                    <a:p>
                      <a:r>
                        <a:rPr kumimoji="1" lang="ja-JP" altLang="en-US" baseline="0" dirty="0" smtClean="0"/>
                        <a:t>描画関数で描画されたグラフィクスを消して、画面を初期化する</a:t>
                      </a:r>
                      <a:endParaRPr kumimoji="1" lang="en-US" altLang="ja-JP" baseline="0" dirty="0" smtClean="0"/>
                    </a:p>
                  </a:txBody>
                  <a:tcPr/>
                </a:tc>
              </a:tr>
            </a:tbl>
          </a:graphicData>
        </a:graphic>
      </p:graphicFrame>
      <p:sp>
        <p:nvSpPr>
          <p:cNvPr id="3" name="テキスト ボックス 2"/>
          <p:cNvSpPr txBox="1"/>
          <p:nvPr/>
        </p:nvSpPr>
        <p:spPr>
          <a:xfrm>
            <a:off x="804013" y="4797152"/>
            <a:ext cx="7535974" cy="830997"/>
          </a:xfrm>
          <a:prstGeom prst="rect">
            <a:avLst/>
          </a:prstGeom>
          <a:noFill/>
        </p:spPr>
        <p:txBody>
          <a:bodyPr wrap="none" rtlCol="0">
            <a:spAutoFit/>
          </a:bodyPr>
          <a:lstStyle/>
          <a:p>
            <a:r>
              <a:rPr kumimoji="1" lang="ja-JP" altLang="en-US" sz="2400" dirty="0" smtClean="0"/>
              <a:t>☑</a:t>
            </a:r>
            <a:r>
              <a:rPr kumimoji="1" lang="en-US" altLang="ja-JP" sz="2400" dirty="0" smtClean="0"/>
              <a:t>while</a:t>
            </a:r>
            <a:r>
              <a:rPr kumimoji="1" lang="ja-JP" altLang="en-US" sz="2400" dirty="0" smtClean="0"/>
              <a:t>文の</a:t>
            </a:r>
            <a:r>
              <a:rPr kumimoji="1" lang="en-US" altLang="ja-JP" sz="2400" dirty="0" err="1" smtClean="0"/>
              <a:t>ProcessMessage</a:t>
            </a:r>
            <a:r>
              <a:rPr kumimoji="1" lang="ja-JP" altLang="en-US" sz="2400" dirty="0" smtClean="0"/>
              <a:t>関数、</a:t>
            </a:r>
            <a:r>
              <a:rPr kumimoji="1" lang="en-US" altLang="ja-JP" sz="2400" dirty="0" err="1" smtClean="0"/>
              <a:t>CheckHitKey</a:t>
            </a:r>
            <a:r>
              <a:rPr kumimoji="1" lang="ja-JP" altLang="en-US" sz="2400" dirty="0" smtClean="0"/>
              <a:t>関数の</a:t>
            </a:r>
            <a:endParaRPr kumimoji="1" lang="en-US" altLang="ja-JP" sz="2400" dirty="0" smtClean="0"/>
          </a:p>
          <a:p>
            <a:r>
              <a:rPr lang="ja-JP" altLang="en-US" sz="2400" dirty="0"/>
              <a:t>　</a:t>
            </a:r>
            <a:r>
              <a:rPr lang="ja-JP" altLang="en-US" sz="2400" dirty="0" smtClean="0"/>
              <a:t>次に呼び出すようにし、実行する</a:t>
            </a:r>
            <a:endParaRPr kumimoji="1" lang="ja-JP" altLang="en-US" sz="2400" dirty="0"/>
          </a:p>
        </p:txBody>
      </p:sp>
    </p:spTree>
    <p:extLst>
      <p:ext uri="{BB962C8B-B14F-4D97-AF65-F5344CB8AC3E}">
        <p14:creationId xmlns:p14="http://schemas.microsoft.com/office/powerpoint/2010/main" val="3554814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実行結果</a:t>
            </a:r>
            <a:endParaRPr kumimoji="1" lang="ja-JP" altLang="en-US" dirty="0"/>
          </a:p>
        </p:txBody>
      </p:sp>
      <p:sp>
        <p:nvSpPr>
          <p:cNvPr id="4" name="テキスト ボックス 3"/>
          <p:cNvSpPr txBox="1"/>
          <p:nvPr/>
        </p:nvSpPr>
        <p:spPr>
          <a:xfrm>
            <a:off x="1273661" y="2613392"/>
            <a:ext cx="6596678" cy="1631216"/>
          </a:xfrm>
          <a:prstGeom prst="rect">
            <a:avLst/>
          </a:prstGeom>
          <a:noFill/>
        </p:spPr>
        <p:txBody>
          <a:bodyPr wrap="none" rtlCol="0">
            <a:spAutoFit/>
          </a:bodyPr>
          <a:lstStyle/>
          <a:p>
            <a:r>
              <a:rPr lang="ja-JP" altLang="en-US" sz="10000" dirty="0"/>
              <a:t>ぎ</a:t>
            </a:r>
            <a:r>
              <a:rPr kumimoji="1" lang="ja-JP" altLang="en-US" sz="10000" dirty="0" smtClean="0"/>
              <a:t>こちない</a:t>
            </a:r>
            <a:endParaRPr kumimoji="1" lang="ja-JP" altLang="en-US" sz="10000" dirty="0"/>
          </a:p>
        </p:txBody>
      </p:sp>
    </p:spTree>
    <p:extLst>
      <p:ext uri="{BB962C8B-B14F-4D97-AF65-F5344CB8AC3E}">
        <p14:creationId xmlns:p14="http://schemas.microsoft.com/office/powerpoint/2010/main" val="3402260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ダブルバッファリング</a:t>
            </a:r>
            <a:endParaRPr kumimoji="1" lang="ja-JP" altLang="en-US" dirty="0"/>
          </a:p>
        </p:txBody>
      </p:sp>
      <p:pic>
        <p:nvPicPr>
          <p:cNvPr id="4098" name="Picture 2" descr="C:\Users\meo\Documents\nmc\GameProgrammingAdvancedClass2014\第02回\キャプチャ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015" y="1340768"/>
            <a:ext cx="5571970" cy="4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79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DxLib</a:t>
            </a:r>
            <a:r>
              <a:rPr kumimoji="1" lang="ja-JP" altLang="en-US" dirty="0" smtClean="0"/>
              <a:t>のフォルダ構成</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337" y="1556792"/>
            <a:ext cx="6811326" cy="3086531"/>
          </a:xfrm>
          <a:prstGeom prst="rect">
            <a:avLst/>
          </a:prstGeom>
        </p:spPr>
      </p:pic>
      <p:sp>
        <p:nvSpPr>
          <p:cNvPr id="3" name="角丸四角形 2"/>
          <p:cNvSpPr/>
          <p:nvPr/>
        </p:nvSpPr>
        <p:spPr>
          <a:xfrm>
            <a:off x="2411760" y="2636912"/>
            <a:ext cx="115212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03848" y="3007588"/>
            <a:ext cx="2954655" cy="461665"/>
          </a:xfrm>
          <a:prstGeom prst="rect">
            <a:avLst/>
          </a:prstGeom>
          <a:noFill/>
        </p:spPr>
        <p:txBody>
          <a:bodyPr wrap="none" rtlCol="0">
            <a:spAutoFit/>
          </a:bodyPr>
          <a:lstStyle/>
          <a:p>
            <a:r>
              <a:rPr lang="ja-JP" altLang="en-US" sz="2400" dirty="0" smtClean="0"/>
              <a:t>実行形式が入ってる</a:t>
            </a:r>
            <a:endParaRPr kumimoji="1" lang="ja-JP" altLang="en-US" sz="2400" dirty="0"/>
          </a:p>
        </p:txBody>
      </p:sp>
    </p:spTree>
    <p:extLst>
      <p:ext uri="{BB962C8B-B14F-4D97-AF65-F5344CB8AC3E}">
        <p14:creationId xmlns:p14="http://schemas.microsoft.com/office/powerpoint/2010/main" val="2042879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ダブルバッファリング</a:t>
            </a:r>
            <a:endParaRPr kumimoji="1" lang="ja-JP" altLang="en-US" dirty="0"/>
          </a:p>
        </p:txBody>
      </p:sp>
      <p:pic>
        <p:nvPicPr>
          <p:cNvPr id="5122" name="Picture 2" descr="C:\Users\meo\Documents\nmc\GameProgrammingAdvancedClass2014\第02回\キャプチャ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946" y="1412776"/>
            <a:ext cx="5906108" cy="472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253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ダブルバッファリング</a:t>
            </a:r>
            <a:endParaRPr kumimoji="1" lang="ja-JP" altLang="en-US" dirty="0"/>
          </a:p>
        </p:txBody>
      </p:sp>
      <p:pic>
        <p:nvPicPr>
          <p:cNvPr id="6146" name="Picture 2" descr="C:\Users\meo\Documents\nmc\GameProgrammingAdvancedClass2014\第02回\キャプチャ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340768"/>
            <a:ext cx="5904656" cy="472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890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ダブルバッファリング</a:t>
            </a:r>
            <a:endParaRPr kumimoji="1" lang="ja-JP" altLang="en-US" dirty="0"/>
          </a:p>
        </p:txBody>
      </p:sp>
      <p:pic>
        <p:nvPicPr>
          <p:cNvPr id="7170" name="Picture 2" descr="C:\Users\meo\Documents\nmc\GameProgrammingAdvancedClass2014\第02回\キャプチャ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319675"/>
            <a:ext cx="6048672" cy="485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418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ダブルバッファリング</a:t>
            </a:r>
            <a:endParaRPr kumimoji="1" lang="ja-JP" altLang="en-US" dirty="0"/>
          </a:p>
        </p:txBody>
      </p:sp>
      <p:pic>
        <p:nvPicPr>
          <p:cNvPr id="8194" name="Picture 2" descr="C:\Users\meo\Documents\nmc\GameProgrammingAdvancedClass2014\第02回\キャプチャ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68760"/>
            <a:ext cx="60960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644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ダブルバッファリング</a:t>
            </a:r>
            <a:endParaRPr kumimoji="1" lang="ja-JP" altLang="en-US" dirty="0"/>
          </a:p>
        </p:txBody>
      </p:sp>
      <p:sp>
        <p:nvSpPr>
          <p:cNvPr id="3" name="テキスト ボックス 2"/>
          <p:cNvSpPr txBox="1"/>
          <p:nvPr/>
        </p:nvSpPr>
        <p:spPr>
          <a:xfrm>
            <a:off x="375980" y="2660596"/>
            <a:ext cx="8392041" cy="1077218"/>
          </a:xfrm>
          <a:prstGeom prst="rect">
            <a:avLst/>
          </a:prstGeom>
          <a:noFill/>
        </p:spPr>
        <p:txBody>
          <a:bodyPr wrap="none" rtlCol="0">
            <a:spAutoFit/>
          </a:bodyPr>
          <a:lstStyle/>
          <a:p>
            <a:r>
              <a:rPr kumimoji="1" lang="ja-JP" altLang="en-US" sz="3200" dirty="0" smtClean="0"/>
              <a:t>描画しながら、次のフレームの</a:t>
            </a:r>
            <a:r>
              <a:rPr lang="ja-JP" altLang="en-US" sz="3200" dirty="0"/>
              <a:t>準備が</a:t>
            </a:r>
            <a:r>
              <a:rPr lang="ja-JP" altLang="en-US" sz="3200" dirty="0" smtClean="0"/>
              <a:t>できる</a:t>
            </a:r>
            <a:endParaRPr lang="en-US" altLang="ja-JP" sz="3200" dirty="0" smtClean="0"/>
          </a:p>
          <a:p>
            <a:pPr algn="ctr"/>
            <a:r>
              <a:rPr kumimoji="1" lang="ja-JP" altLang="en-US" sz="3200" dirty="0"/>
              <a:t>なめらか</a:t>
            </a:r>
            <a:r>
              <a:rPr kumimoji="1" lang="ja-JP" altLang="en-US" sz="3200" dirty="0" smtClean="0"/>
              <a:t>に！</a:t>
            </a:r>
            <a:endParaRPr kumimoji="1" lang="ja-JP" altLang="en-US" sz="3200" dirty="0"/>
          </a:p>
        </p:txBody>
      </p:sp>
    </p:spTree>
    <p:extLst>
      <p:ext uri="{BB962C8B-B14F-4D97-AF65-F5344CB8AC3E}">
        <p14:creationId xmlns:p14="http://schemas.microsoft.com/office/powerpoint/2010/main" val="1597800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SetDrawScreen</a:t>
            </a:r>
            <a:r>
              <a:rPr kumimoji="1" lang="ja-JP" altLang="en-US" dirty="0" smtClean="0"/>
              <a:t>関数</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009290215"/>
              </p:ext>
            </p:extLst>
          </p:nvPr>
        </p:nvGraphicFramePr>
        <p:xfrm>
          <a:off x="1151620" y="1700808"/>
          <a:ext cx="6840760" cy="2526684"/>
        </p:xfrm>
        <a:graphic>
          <a:graphicData uri="http://schemas.openxmlformats.org/drawingml/2006/table">
            <a:tbl>
              <a:tblPr bandRow="1" bandCol="1">
                <a:tableStyleId>{F2DE63D5-997A-4646-A377-4702673A728D}</a:tableStyleId>
              </a:tblPr>
              <a:tblGrid>
                <a:gridCol w="1224136"/>
                <a:gridCol w="5616624"/>
              </a:tblGrid>
              <a:tr h="471651">
                <a:tc>
                  <a:txBody>
                    <a:bodyPr/>
                    <a:lstStyle/>
                    <a:p>
                      <a:r>
                        <a:rPr kumimoji="1" lang="ja-JP" altLang="en-US" dirty="0" smtClean="0"/>
                        <a:t>宣言</a:t>
                      </a:r>
                      <a:endParaRPr kumimoji="1" lang="ja-JP" altLang="en-US" dirty="0"/>
                    </a:p>
                  </a:txBody>
                  <a:tcPr/>
                </a:tc>
                <a:tc>
                  <a:txBody>
                    <a:bodyPr/>
                    <a:lstStyle/>
                    <a:p>
                      <a:r>
                        <a:rPr kumimoji="1" lang="en-US" altLang="ja-JP" dirty="0" err="1" smtClean="0"/>
                        <a:t>int</a:t>
                      </a:r>
                      <a:r>
                        <a:rPr kumimoji="1" lang="en-US" altLang="ja-JP" baseline="0" dirty="0" smtClean="0"/>
                        <a:t> </a:t>
                      </a:r>
                      <a:r>
                        <a:rPr kumimoji="1" lang="en-US" altLang="ja-JP" baseline="0" dirty="0" err="1" smtClean="0"/>
                        <a:t>SetDrawScreen</a:t>
                      </a:r>
                      <a:r>
                        <a:rPr kumimoji="1" lang="en-US" altLang="ja-JP" baseline="0" dirty="0" smtClean="0"/>
                        <a:t>(</a:t>
                      </a:r>
                      <a:r>
                        <a:rPr kumimoji="1" lang="en-US" altLang="ja-JP" baseline="0" dirty="0" err="1" smtClean="0"/>
                        <a:t>int</a:t>
                      </a:r>
                      <a:r>
                        <a:rPr kumimoji="1" lang="en-US" altLang="ja-JP" baseline="0" dirty="0" smtClean="0"/>
                        <a:t> </a:t>
                      </a:r>
                      <a:r>
                        <a:rPr kumimoji="1" lang="en-US" altLang="ja-JP" baseline="0" dirty="0" err="1" smtClean="0"/>
                        <a:t>DrawScreen</a:t>
                      </a:r>
                      <a:r>
                        <a:rPr kumimoji="1" lang="en-US" altLang="ja-JP" baseline="0" dirty="0" smtClean="0"/>
                        <a:t>)</a:t>
                      </a:r>
                      <a:endParaRPr kumimoji="1" lang="ja-JP" altLang="en-US" dirty="0"/>
                    </a:p>
                  </a:txBody>
                  <a:tcPr/>
                </a:tc>
              </a:tr>
              <a:tr h="471651">
                <a:tc>
                  <a:txBody>
                    <a:bodyPr/>
                    <a:lstStyle/>
                    <a:p>
                      <a:r>
                        <a:rPr kumimoji="1" lang="ja-JP" altLang="en-US" dirty="0" smtClean="0"/>
                        <a:t>概略</a:t>
                      </a:r>
                      <a:endParaRPr kumimoji="1" lang="ja-JP" altLang="en-US" dirty="0"/>
                    </a:p>
                  </a:txBody>
                  <a:tcPr/>
                </a:tc>
                <a:tc>
                  <a:txBody>
                    <a:bodyPr/>
                    <a:lstStyle/>
                    <a:p>
                      <a:r>
                        <a:rPr kumimoji="1" lang="ja-JP" altLang="en-US" dirty="0" smtClean="0"/>
                        <a:t>描画先グラフィクス領域の指定</a:t>
                      </a:r>
                      <a:endParaRPr kumimoji="1" lang="ja-JP" altLang="en-US" dirty="0"/>
                    </a:p>
                  </a:txBody>
                  <a:tcPr/>
                </a:tc>
              </a:tr>
              <a:tr h="471651">
                <a:tc>
                  <a:txBody>
                    <a:bodyPr/>
                    <a:lstStyle/>
                    <a:p>
                      <a:r>
                        <a:rPr kumimoji="1" lang="ja-JP" altLang="en-US" dirty="0" smtClean="0"/>
                        <a:t>引数</a:t>
                      </a:r>
                      <a:endParaRPr kumimoji="1" lang="ja-JP" altLang="en-US" dirty="0"/>
                    </a:p>
                  </a:txBody>
                  <a:tcPr/>
                </a:tc>
                <a:tc>
                  <a:txBody>
                    <a:bodyPr/>
                    <a:lstStyle/>
                    <a:p>
                      <a:r>
                        <a:rPr kumimoji="1" lang="en-US" altLang="ja-JP" dirty="0" err="1" smtClean="0"/>
                        <a:t>DrawScreen</a:t>
                      </a:r>
                      <a:r>
                        <a:rPr kumimoji="1" lang="en-US" altLang="ja-JP" baseline="0" dirty="0" smtClean="0"/>
                        <a:t> : </a:t>
                      </a:r>
                      <a:r>
                        <a:rPr kumimoji="1" lang="ja-JP" altLang="en-US" baseline="0" dirty="0" smtClean="0"/>
                        <a:t>描画対象のグラフィクス領域</a:t>
                      </a:r>
                      <a:endParaRPr kumimoji="1" lang="ja-JP" altLang="en-US" dirty="0"/>
                    </a:p>
                  </a:txBody>
                  <a:tcPr/>
                </a:tc>
              </a:tr>
              <a:tr h="471651">
                <a:tc>
                  <a:txBody>
                    <a:bodyPr/>
                    <a:lstStyle/>
                    <a:p>
                      <a:r>
                        <a:rPr kumimoji="1" lang="ja-JP" altLang="en-US" dirty="0" smtClean="0"/>
                        <a:t>戻り値</a:t>
                      </a:r>
                      <a:endParaRPr kumimoji="1" lang="ja-JP" altLang="en-US" dirty="0"/>
                    </a:p>
                  </a:txBody>
                  <a:tcPr/>
                </a:tc>
                <a:tc>
                  <a:txBody>
                    <a:bodyPr/>
                    <a:lstStyle/>
                    <a:p>
                      <a:r>
                        <a:rPr kumimoji="1" lang="ja-JP" altLang="en-US" dirty="0" smtClean="0"/>
                        <a:t>省略</a:t>
                      </a:r>
                      <a:endParaRPr kumimoji="1" lang="ja-JP" altLang="en-US" dirty="0"/>
                    </a:p>
                  </a:txBody>
                  <a:tcPr/>
                </a:tc>
              </a:tr>
              <a:tr h="471651">
                <a:tc>
                  <a:txBody>
                    <a:bodyPr/>
                    <a:lstStyle/>
                    <a:p>
                      <a:r>
                        <a:rPr kumimoji="1" lang="ja-JP" altLang="en-US" dirty="0" smtClean="0"/>
                        <a:t>解説</a:t>
                      </a:r>
                      <a:endParaRPr kumimoji="1" lang="ja-JP" altLang="en-US" dirty="0"/>
                    </a:p>
                  </a:txBody>
                  <a:tcPr/>
                </a:tc>
                <a:tc>
                  <a:txBody>
                    <a:bodyPr/>
                    <a:lstStyle/>
                    <a:p>
                      <a:r>
                        <a:rPr kumimoji="1" lang="ja-JP" altLang="en-US" baseline="0" dirty="0" smtClean="0"/>
                        <a:t>描画を裏画像に</a:t>
                      </a:r>
                      <a:endParaRPr kumimoji="1" lang="en-US" altLang="ja-JP" baseline="0" dirty="0" smtClean="0"/>
                    </a:p>
                    <a:p>
                      <a:r>
                        <a:rPr kumimoji="1" lang="en-US" altLang="ja-JP" baseline="0" dirty="0" err="1" smtClean="0"/>
                        <a:t>SetDrawScreen</a:t>
                      </a:r>
                      <a:r>
                        <a:rPr kumimoji="1" lang="en-US" altLang="ja-JP" baseline="0" dirty="0" smtClean="0"/>
                        <a:t>(DX_SCREEN_BACK);</a:t>
                      </a:r>
                    </a:p>
                  </a:txBody>
                  <a:tcPr/>
                </a:tc>
              </a:tr>
            </a:tbl>
          </a:graphicData>
        </a:graphic>
      </p:graphicFrame>
      <p:sp>
        <p:nvSpPr>
          <p:cNvPr id="5" name="テキスト ボックス 4"/>
          <p:cNvSpPr txBox="1"/>
          <p:nvPr/>
        </p:nvSpPr>
        <p:spPr>
          <a:xfrm>
            <a:off x="3402449" y="4894510"/>
            <a:ext cx="2339102" cy="523220"/>
          </a:xfrm>
          <a:prstGeom prst="rect">
            <a:avLst/>
          </a:prstGeom>
          <a:noFill/>
        </p:spPr>
        <p:txBody>
          <a:bodyPr wrap="none" rtlCol="0">
            <a:spAutoFit/>
          </a:bodyPr>
          <a:lstStyle/>
          <a:p>
            <a:r>
              <a:rPr kumimoji="1" lang="ja-JP" altLang="en-US" sz="2800" dirty="0" smtClean="0"/>
              <a:t>裏画面の作成</a:t>
            </a:r>
            <a:endParaRPr kumimoji="1" lang="ja-JP" altLang="en-US" sz="2800" dirty="0"/>
          </a:p>
        </p:txBody>
      </p:sp>
    </p:spTree>
    <p:extLst>
      <p:ext uri="{BB962C8B-B14F-4D97-AF65-F5344CB8AC3E}">
        <p14:creationId xmlns:p14="http://schemas.microsoft.com/office/powerpoint/2010/main" val="218100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ScreenFlip</a:t>
            </a:r>
            <a:r>
              <a:rPr kumimoji="1" lang="ja-JP" altLang="en-US" dirty="0" smtClean="0"/>
              <a:t>関数</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563122157"/>
              </p:ext>
            </p:extLst>
          </p:nvPr>
        </p:nvGraphicFramePr>
        <p:xfrm>
          <a:off x="1151620" y="1700808"/>
          <a:ext cx="6840760" cy="2358255"/>
        </p:xfrm>
        <a:graphic>
          <a:graphicData uri="http://schemas.openxmlformats.org/drawingml/2006/table">
            <a:tbl>
              <a:tblPr bandRow="1" bandCol="1">
                <a:tableStyleId>{F2DE63D5-997A-4646-A377-4702673A728D}</a:tableStyleId>
              </a:tblPr>
              <a:tblGrid>
                <a:gridCol w="1224136"/>
                <a:gridCol w="5616624"/>
              </a:tblGrid>
              <a:tr h="471651">
                <a:tc>
                  <a:txBody>
                    <a:bodyPr/>
                    <a:lstStyle/>
                    <a:p>
                      <a:r>
                        <a:rPr kumimoji="1" lang="ja-JP" altLang="en-US" dirty="0" smtClean="0"/>
                        <a:t>宣言</a:t>
                      </a:r>
                      <a:endParaRPr kumimoji="1" lang="ja-JP" altLang="en-US" dirty="0"/>
                    </a:p>
                  </a:txBody>
                  <a:tcPr/>
                </a:tc>
                <a:tc>
                  <a:txBody>
                    <a:bodyPr/>
                    <a:lstStyle/>
                    <a:p>
                      <a:r>
                        <a:rPr kumimoji="1" lang="en-US" altLang="ja-JP" dirty="0" err="1" smtClean="0"/>
                        <a:t>int</a:t>
                      </a:r>
                      <a:r>
                        <a:rPr kumimoji="1" lang="en-US" altLang="ja-JP" baseline="0" dirty="0" smtClean="0"/>
                        <a:t> </a:t>
                      </a:r>
                      <a:r>
                        <a:rPr kumimoji="1" lang="en-US" altLang="ja-JP" baseline="0" dirty="0" err="1" smtClean="0"/>
                        <a:t>ScreenFlip</a:t>
                      </a:r>
                      <a:r>
                        <a:rPr kumimoji="1" lang="en-US" altLang="ja-JP" baseline="0" dirty="0" smtClean="0"/>
                        <a:t>()</a:t>
                      </a:r>
                      <a:endParaRPr kumimoji="1" lang="ja-JP" altLang="en-US" dirty="0"/>
                    </a:p>
                  </a:txBody>
                  <a:tcPr/>
                </a:tc>
              </a:tr>
              <a:tr h="471651">
                <a:tc>
                  <a:txBody>
                    <a:bodyPr/>
                    <a:lstStyle/>
                    <a:p>
                      <a:r>
                        <a:rPr kumimoji="1" lang="ja-JP" altLang="en-US" dirty="0" smtClean="0"/>
                        <a:t>概略</a:t>
                      </a:r>
                      <a:endParaRPr kumimoji="1" lang="ja-JP" altLang="en-US" dirty="0"/>
                    </a:p>
                  </a:txBody>
                  <a:tcPr/>
                </a:tc>
                <a:tc>
                  <a:txBody>
                    <a:bodyPr/>
                    <a:lstStyle/>
                    <a:p>
                      <a:r>
                        <a:rPr kumimoji="1" lang="ja-JP" altLang="en-US" dirty="0" smtClean="0"/>
                        <a:t>裏画面に描画したものを表画面に反映する</a:t>
                      </a:r>
                      <a:endParaRPr kumimoji="1" lang="ja-JP" altLang="en-US" dirty="0"/>
                    </a:p>
                  </a:txBody>
                  <a:tcPr/>
                </a:tc>
              </a:tr>
              <a:tr h="471651">
                <a:tc>
                  <a:txBody>
                    <a:bodyPr/>
                    <a:lstStyle/>
                    <a:p>
                      <a:r>
                        <a:rPr kumimoji="1" lang="ja-JP" altLang="en-US" dirty="0" smtClean="0"/>
                        <a:t>引数</a:t>
                      </a:r>
                      <a:endParaRPr kumimoji="1" lang="ja-JP" altLang="en-US" dirty="0"/>
                    </a:p>
                  </a:txBody>
                  <a:tcPr/>
                </a:tc>
                <a:tc>
                  <a:txBody>
                    <a:bodyPr/>
                    <a:lstStyle/>
                    <a:p>
                      <a:r>
                        <a:rPr kumimoji="1" lang="en-US" altLang="ja-JP" dirty="0" err="1" smtClean="0"/>
                        <a:t>DrawScreen</a:t>
                      </a:r>
                      <a:r>
                        <a:rPr kumimoji="1" lang="en-US" altLang="ja-JP" baseline="0" dirty="0" smtClean="0"/>
                        <a:t> : </a:t>
                      </a:r>
                      <a:r>
                        <a:rPr kumimoji="1" lang="ja-JP" altLang="en-US" baseline="0" dirty="0" smtClean="0"/>
                        <a:t>描画対象のグラフィクス領域</a:t>
                      </a:r>
                      <a:endParaRPr kumimoji="1" lang="ja-JP" altLang="en-US" dirty="0"/>
                    </a:p>
                  </a:txBody>
                  <a:tcPr/>
                </a:tc>
              </a:tr>
              <a:tr h="471651">
                <a:tc>
                  <a:txBody>
                    <a:bodyPr/>
                    <a:lstStyle/>
                    <a:p>
                      <a:r>
                        <a:rPr kumimoji="1" lang="ja-JP" altLang="en-US" dirty="0" smtClean="0"/>
                        <a:t>戻り値</a:t>
                      </a:r>
                      <a:endParaRPr kumimoji="1" lang="ja-JP" altLang="en-US" dirty="0"/>
                    </a:p>
                  </a:txBody>
                  <a:tcPr/>
                </a:tc>
                <a:tc>
                  <a:txBody>
                    <a:bodyPr/>
                    <a:lstStyle/>
                    <a:p>
                      <a:r>
                        <a:rPr kumimoji="1" lang="ja-JP" altLang="en-US" dirty="0" smtClean="0"/>
                        <a:t>省略</a:t>
                      </a:r>
                      <a:endParaRPr kumimoji="1" lang="ja-JP" altLang="en-US" dirty="0"/>
                    </a:p>
                  </a:txBody>
                  <a:tcPr/>
                </a:tc>
              </a:tr>
              <a:tr h="471651">
                <a:tc>
                  <a:txBody>
                    <a:bodyPr/>
                    <a:lstStyle/>
                    <a:p>
                      <a:r>
                        <a:rPr kumimoji="1" lang="ja-JP" altLang="en-US" dirty="0" smtClean="0"/>
                        <a:t>解説</a:t>
                      </a:r>
                      <a:endParaRPr kumimoji="1" lang="ja-JP" altLang="en-US" dirty="0"/>
                    </a:p>
                  </a:txBody>
                  <a:tcPr/>
                </a:tc>
                <a:tc>
                  <a:txBody>
                    <a:bodyPr/>
                    <a:lstStyle/>
                    <a:p>
                      <a:endParaRPr kumimoji="1" lang="en-US" altLang="ja-JP" baseline="0" dirty="0" smtClean="0"/>
                    </a:p>
                  </a:txBody>
                  <a:tcPr/>
                </a:tc>
              </a:tr>
            </a:tbl>
          </a:graphicData>
        </a:graphic>
      </p:graphicFrame>
      <p:sp>
        <p:nvSpPr>
          <p:cNvPr id="3" name="テキスト ボックス 2"/>
          <p:cNvSpPr txBox="1"/>
          <p:nvPr/>
        </p:nvSpPr>
        <p:spPr>
          <a:xfrm>
            <a:off x="1447000" y="4894510"/>
            <a:ext cx="6288901" cy="523220"/>
          </a:xfrm>
          <a:prstGeom prst="rect">
            <a:avLst/>
          </a:prstGeom>
          <a:noFill/>
        </p:spPr>
        <p:txBody>
          <a:bodyPr wrap="none" rtlCol="0">
            <a:spAutoFit/>
          </a:bodyPr>
          <a:lstStyle/>
          <a:p>
            <a:r>
              <a:rPr kumimoji="1" lang="ja-JP" altLang="en-US" sz="2800" dirty="0" smtClean="0"/>
              <a:t>裏画面に描画したものを表画面に反映</a:t>
            </a:r>
            <a:endParaRPr kumimoji="1" lang="ja-JP" altLang="en-US" sz="2800" dirty="0"/>
          </a:p>
        </p:txBody>
      </p:sp>
    </p:spTree>
    <p:extLst>
      <p:ext uri="{BB962C8B-B14F-4D97-AF65-F5344CB8AC3E}">
        <p14:creationId xmlns:p14="http://schemas.microsoft.com/office/powerpoint/2010/main" val="2757360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ソースコード</a:t>
            </a:r>
            <a:endParaRPr kumimoji="1" lang="ja-JP" altLang="en-US" dirty="0"/>
          </a:p>
        </p:txBody>
      </p:sp>
      <p:pic>
        <p:nvPicPr>
          <p:cNvPr id="9218" name="Picture 2" descr="C:\Users\meo\Documents\nmc\GameProgrammingAdvancedClass2014\第02回\キャプチャ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7128792" cy="467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823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下矢印 8"/>
          <p:cNvSpPr/>
          <p:nvPr/>
        </p:nvSpPr>
        <p:spPr>
          <a:xfrm>
            <a:off x="4074232" y="1998068"/>
            <a:ext cx="504056" cy="3447156"/>
          </a:xfrm>
          <a:prstGeom prst="downArrow">
            <a:avLst/>
          </a:prstGeom>
          <a:solidFill>
            <a:srgbClr val="0183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4" name="正方形/長方形 3"/>
          <p:cNvSpPr/>
          <p:nvPr/>
        </p:nvSpPr>
        <p:spPr>
          <a:xfrm>
            <a:off x="3148174" y="1349996"/>
            <a:ext cx="2356172" cy="648072"/>
          </a:xfrm>
          <a:prstGeom prst="rect">
            <a:avLst/>
          </a:prstGeom>
          <a:solidFill>
            <a:schemeClr val="bg1"/>
          </a:solidFill>
          <a:ln>
            <a:solidFill>
              <a:srgbClr val="018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183B4"/>
                </a:solidFill>
              </a:rPr>
              <a:t>初期化</a:t>
            </a:r>
            <a:endParaRPr kumimoji="1" lang="ja-JP" altLang="en-US" dirty="0">
              <a:solidFill>
                <a:srgbClr val="0183B4"/>
              </a:solidFill>
            </a:endParaRPr>
          </a:p>
        </p:txBody>
      </p:sp>
      <p:sp>
        <p:nvSpPr>
          <p:cNvPr id="5" name="正方形/長方形 4"/>
          <p:cNvSpPr/>
          <p:nvPr/>
        </p:nvSpPr>
        <p:spPr>
          <a:xfrm>
            <a:off x="3148174" y="2378668"/>
            <a:ext cx="2356172" cy="648072"/>
          </a:xfrm>
          <a:prstGeom prst="rect">
            <a:avLst/>
          </a:prstGeom>
          <a:solidFill>
            <a:schemeClr val="bg1"/>
          </a:solidFill>
          <a:ln>
            <a:solidFill>
              <a:srgbClr val="018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183B4"/>
                </a:solidFill>
              </a:rPr>
              <a:t>異常判定</a:t>
            </a:r>
            <a:endParaRPr kumimoji="1" lang="ja-JP" altLang="en-US" dirty="0">
              <a:solidFill>
                <a:srgbClr val="0183B4"/>
              </a:solidFill>
            </a:endParaRPr>
          </a:p>
        </p:txBody>
      </p:sp>
      <p:sp>
        <p:nvSpPr>
          <p:cNvPr id="6" name="正方形/長方形 5"/>
          <p:cNvSpPr/>
          <p:nvPr/>
        </p:nvSpPr>
        <p:spPr>
          <a:xfrm>
            <a:off x="3148174" y="3407340"/>
            <a:ext cx="2356172" cy="648072"/>
          </a:xfrm>
          <a:prstGeom prst="rect">
            <a:avLst/>
          </a:prstGeom>
          <a:solidFill>
            <a:schemeClr val="bg1"/>
          </a:solidFill>
          <a:ln>
            <a:solidFill>
              <a:srgbClr val="018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183B4"/>
                </a:solidFill>
              </a:rPr>
              <a:t>画面クリア</a:t>
            </a:r>
            <a:endParaRPr kumimoji="1" lang="ja-JP" altLang="en-US" dirty="0">
              <a:solidFill>
                <a:srgbClr val="0183B4"/>
              </a:solidFill>
            </a:endParaRPr>
          </a:p>
        </p:txBody>
      </p:sp>
      <p:sp>
        <p:nvSpPr>
          <p:cNvPr id="7" name="正方形/長方形 6"/>
          <p:cNvSpPr/>
          <p:nvPr/>
        </p:nvSpPr>
        <p:spPr>
          <a:xfrm>
            <a:off x="3148174" y="4436012"/>
            <a:ext cx="2356172" cy="648072"/>
          </a:xfrm>
          <a:prstGeom prst="rect">
            <a:avLst/>
          </a:prstGeom>
          <a:solidFill>
            <a:schemeClr val="bg1"/>
          </a:solidFill>
          <a:ln>
            <a:solidFill>
              <a:srgbClr val="018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183B4"/>
                </a:solidFill>
              </a:rPr>
              <a:t>裏画面に描画</a:t>
            </a:r>
            <a:endParaRPr kumimoji="1" lang="ja-JP" altLang="en-US" dirty="0">
              <a:solidFill>
                <a:srgbClr val="0183B4"/>
              </a:solidFill>
            </a:endParaRPr>
          </a:p>
        </p:txBody>
      </p:sp>
      <p:sp>
        <p:nvSpPr>
          <p:cNvPr id="8" name="正方形/長方形 7"/>
          <p:cNvSpPr/>
          <p:nvPr/>
        </p:nvSpPr>
        <p:spPr>
          <a:xfrm>
            <a:off x="3148174" y="5464684"/>
            <a:ext cx="2356172" cy="648072"/>
          </a:xfrm>
          <a:prstGeom prst="rect">
            <a:avLst/>
          </a:prstGeom>
          <a:solidFill>
            <a:schemeClr val="bg1"/>
          </a:solidFill>
          <a:ln>
            <a:solidFill>
              <a:srgbClr val="018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183B4"/>
                </a:solidFill>
              </a:rPr>
              <a:t>表画面に反映</a:t>
            </a:r>
            <a:endParaRPr kumimoji="1" lang="ja-JP" altLang="en-US" dirty="0">
              <a:solidFill>
                <a:srgbClr val="0183B4"/>
              </a:solidFill>
            </a:endParaRPr>
          </a:p>
        </p:txBody>
      </p:sp>
      <p:sp>
        <p:nvSpPr>
          <p:cNvPr id="10" name="正方形/長方形 9"/>
          <p:cNvSpPr/>
          <p:nvPr/>
        </p:nvSpPr>
        <p:spPr>
          <a:xfrm>
            <a:off x="2357634" y="5724984"/>
            <a:ext cx="792088" cy="152288"/>
          </a:xfrm>
          <a:prstGeom prst="rect">
            <a:avLst/>
          </a:prstGeom>
          <a:solidFill>
            <a:srgbClr val="0183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rot="5400000">
            <a:off x="945565" y="4114772"/>
            <a:ext cx="3022280" cy="198143"/>
          </a:xfrm>
          <a:prstGeom prst="rect">
            <a:avLst/>
          </a:prstGeom>
          <a:solidFill>
            <a:srgbClr val="0183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357635" y="2492896"/>
            <a:ext cx="792088" cy="353823"/>
          </a:xfrm>
          <a:prstGeom prst="rightArrow">
            <a:avLst/>
          </a:prstGeom>
          <a:solidFill>
            <a:srgbClr val="0183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3480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5504346" y="2626560"/>
            <a:ext cx="1443918" cy="1522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4074232" y="1998068"/>
            <a:ext cx="504056" cy="3447156"/>
          </a:xfrm>
          <a:prstGeom prst="downArrow">
            <a:avLst/>
          </a:prstGeom>
          <a:solidFill>
            <a:srgbClr val="0183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4" name="正方形/長方形 3"/>
          <p:cNvSpPr/>
          <p:nvPr/>
        </p:nvSpPr>
        <p:spPr>
          <a:xfrm>
            <a:off x="3148174" y="1349996"/>
            <a:ext cx="2356172" cy="648072"/>
          </a:xfrm>
          <a:prstGeom prst="rect">
            <a:avLst/>
          </a:prstGeom>
          <a:solidFill>
            <a:schemeClr val="bg1"/>
          </a:solidFill>
          <a:ln>
            <a:solidFill>
              <a:srgbClr val="018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183B4"/>
                </a:solidFill>
              </a:rPr>
              <a:t>初期化</a:t>
            </a:r>
            <a:endParaRPr kumimoji="1" lang="ja-JP" altLang="en-US" dirty="0">
              <a:solidFill>
                <a:srgbClr val="0183B4"/>
              </a:solidFill>
            </a:endParaRPr>
          </a:p>
        </p:txBody>
      </p:sp>
      <p:sp>
        <p:nvSpPr>
          <p:cNvPr id="5" name="正方形/長方形 4"/>
          <p:cNvSpPr/>
          <p:nvPr/>
        </p:nvSpPr>
        <p:spPr>
          <a:xfrm>
            <a:off x="3148174" y="2378668"/>
            <a:ext cx="2356172" cy="648072"/>
          </a:xfrm>
          <a:prstGeom prst="rect">
            <a:avLst/>
          </a:prstGeom>
          <a:solidFill>
            <a:schemeClr val="bg1"/>
          </a:solidFill>
          <a:ln>
            <a:solidFill>
              <a:srgbClr val="018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183B4"/>
                </a:solidFill>
              </a:rPr>
              <a:t>異常判定</a:t>
            </a:r>
            <a:endParaRPr kumimoji="1" lang="ja-JP" altLang="en-US" dirty="0">
              <a:solidFill>
                <a:srgbClr val="0183B4"/>
              </a:solidFill>
            </a:endParaRPr>
          </a:p>
        </p:txBody>
      </p:sp>
      <p:sp>
        <p:nvSpPr>
          <p:cNvPr id="6" name="正方形/長方形 5"/>
          <p:cNvSpPr/>
          <p:nvPr/>
        </p:nvSpPr>
        <p:spPr>
          <a:xfrm>
            <a:off x="3148174" y="3407340"/>
            <a:ext cx="2356172" cy="648072"/>
          </a:xfrm>
          <a:prstGeom prst="rect">
            <a:avLst/>
          </a:prstGeom>
          <a:solidFill>
            <a:schemeClr val="bg1"/>
          </a:solidFill>
          <a:ln>
            <a:solidFill>
              <a:srgbClr val="018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183B4"/>
                </a:solidFill>
              </a:rPr>
              <a:t>画面クリア</a:t>
            </a:r>
            <a:endParaRPr kumimoji="1" lang="ja-JP" altLang="en-US" dirty="0">
              <a:solidFill>
                <a:srgbClr val="0183B4"/>
              </a:solidFill>
            </a:endParaRPr>
          </a:p>
        </p:txBody>
      </p:sp>
      <p:sp>
        <p:nvSpPr>
          <p:cNvPr id="7" name="正方形/長方形 6"/>
          <p:cNvSpPr/>
          <p:nvPr/>
        </p:nvSpPr>
        <p:spPr>
          <a:xfrm>
            <a:off x="3148174" y="4436012"/>
            <a:ext cx="2356172" cy="648072"/>
          </a:xfrm>
          <a:prstGeom prst="rect">
            <a:avLst/>
          </a:prstGeom>
          <a:solidFill>
            <a:schemeClr val="bg1"/>
          </a:solidFill>
          <a:ln>
            <a:solidFill>
              <a:srgbClr val="018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183B4"/>
                </a:solidFill>
              </a:rPr>
              <a:t>裏画面に描画</a:t>
            </a:r>
            <a:endParaRPr kumimoji="1" lang="ja-JP" altLang="en-US" dirty="0">
              <a:solidFill>
                <a:srgbClr val="0183B4"/>
              </a:solidFill>
            </a:endParaRPr>
          </a:p>
        </p:txBody>
      </p:sp>
      <p:sp>
        <p:nvSpPr>
          <p:cNvPr id="8" name="正方形/長方形 7"/>
          <p:cNvSpPr/>
          <p:nvPr/>
        </p:nvSpPr>
        <p:spPr>
          <a:xfrm>
            <a:off x="3148174" y="5464684"/>
            <a:ext cx="2356172" cy="648072"/>
          </a:xfrm>
          <a:prstGeom prst="rect">
            <a:avLst/>
          </a:prstGeom>
          <a:solidFill>
            <a:schemeClr val="bg1"/>
          </a:solidFill>
          <a:ln>
            <a:solidFill>
              <a:srgbClr val="018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183B4"/>
                </a:solidFill>
              </a:rPr>
              <a:t>表画面に反映</a:t>
            </a:r>
            <a:endParaRPr kumimoji="1" lang="ja-JP" altLang="en-US" dirty="0">
              <a:solidFill>
                <a:srgbClr val="0183B4"/>
              </a:solidFill>
            </a:endParaRPr>
          </a:p>
        </p:txBody>
      </p:sp>
      <p:sp>
        <p:nvSpPr>
          <p:cNvPr id="10" name="正方形/長方形 9"/>
          <p:cNvSpPr/>
          <p:nvPr/>
        </p:nvSpPr>
        <p:spPr>
          <a:xfrm>
            <a:off x="2357634" y="5724984"/>
            <a:ext cx="792088" cy="152288"/>
          </a:xfrm>
          <a:prstGeom prst="rect">
            <a:avLst/>
          </a:prstGeom>
          <a:solidFill>
            <a:srgbClr val="0183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rot="5400000">
            <a:off x="945565" y="4114772"/>
            <a:ext cx="3022280" cy="198143"/>
          </a:xfrm>
          <a:prstGeom prst="rect">
            <a:avLst/>
          </a:prstGeom>
          <a:solidFill>
            <a:srgbClr val="0183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2357635" y="2492896"/>
            <a:ext cx="792088" cy="353823"/>
          </a:xfrm>
          <a:prstGeom prst="rightArrow">
            <a:avLst/>
          </a:prstGeom>
          <a:solidFill>
            <a:srgbClr val="0183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rot="5400000">
            <a:off x="5437393" y="3850068"/>
            <a:ext cx="2794877" cy="43436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5656746" y="5464684"/>
            <a:ext cx="2356172" cy="64807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C000"/>
                </a:solidFill>
              </a:rPr>
              <a:t>終了</a:t>
            </a:r>
            <a:endParaRPr kumimoji="1" lang="ja-JP" altLang="en-US" dirty="0">
              <a:solidFill>
                <a:srgbClr val="FFC000"/>
              </a:solidFill>
            </a:endParaRPr>
          </a:p>
        </p:txBody>
      </p:sp>
    </p:spTree>
    <p:extLst>
      <p:ext uri="{BB962C8B-B14F-4D97-AF65-F5344CB8AC3E}">
        <p14:creationId xmlns:p14="http://schemas.microsoft.com/office/powerpoint/2010/main" val="121695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437" y="1549549"/>
            <a:ext cx="6849431" cy="2800741"/>
          </a:xfrm>
          <a:prstGeom prst="rect">
            <a:avLst/>
          </a:prstGeom>
        </p:spPr>
      </p:pic>
      <p:sp>
        <p:nvSpPr>
          <p:cNvPr id="2" name="タイトル 1"/>
          <p:cNvSpPr>
            <a:spLocks noGrp="1"/>
          </p:cNvSpPr>
          <p:nvPr>
            <p:ph type="title"/>
          </p:nvPr>
        </p:nvSpPr>
        <p:spPr/>
        <p:txBody>
          <a:bodyPr/>
          <a:lstStyle/>
          <a:p>
            <a:r>
              <a:rPr kumimoji="1" lang="en-US" altLang="ja-JP" dirty="0" err="1" smtClean="0"/>
              <a:t>DxLib</a:t>
            </a:r>
            <a:r>
              <a:rPr kumimoji="1" lang="ja-JP" altLang="en-US" dirty="0" smtClean="0"/>
              <a:t>のフォルダ構成</a:t>
            </a:r>
            <a:endParaRPr kumimoji="1" lang="ja-JP" altLang="en-US" dirty="0"/>
          </a:p>
        </p:txBody>
      </p:sp>
      <p:sp>
        <p:nvSpPr>
          <p:cNvPr id="3" name="角丸四角形 2"/>
          <p:cNvSpPr/>
          <p:nvPr/>
        </p:nvSpPr>
        <p:spPr>
          <a:xfrm>
            <a:off x="2483768" y="2708920"/>
            <a:ext cx="115212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275855" y="3063552"/>
            <a:ext cx="2031325" cy="461665"/>
          </a:xfrm>
          <a:prstGeom prst="rect">
            <a:avLst/>
          </a:prstGeom>
          <a:noFill/>
        </p:spPr>
        <p:txBody>
          <a:bodyPr wrap="none" rtlCol="0">
            <a:spAutoFit/>
          </a:bodyPr>
          <a:lstStyle/>
          <a:p>
            <a:r>
              <a:rPr kumimoji="1" lang="ja-JP" altLang="en-US" sz="2400" dirty="0" smtClean="0"/>
              <a:t>実行ファイル</a:t>
            </a:r>
            <a:endParaRPr kumimoji="1" lang="ja-JP" altLang="en-US" sz="2400" dirty="0"/>
          </a:p>
        </p:txBody>
      </p:sp>
    </p:spTree>
    <p:extLst>
      <p:ext uri="{BB962C8B-B14F-4D97-AF65-F5344CB8AC3E}">
        <p14:creationId xmlns:p14="http://schemas.microsoft.com/office/powerpoint/2010/main" val="1804671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画像を</a:t>
            </a:r>
            <a:r>
              <a:rPr kumimoji="1" lang="en-US" altLang="ja-JP" dirty="0" smtClean="0"/>
              <a:t>3</a:t>
            </a:r>
            <a:r>
              <a:rPr kumimoji="1" lang="ja-JP" altLang="en-US" dirty="0" err="1" smtClean="0"/>
              <a:t>つ描</a:t>
            </a:r>
            <a:r>
              <a:rPr kumimoji="1" lang="ja-JP" altLang="en-US" dirty="0" smtClean="0"/>
              <a:t>画する</a:t>
            </a:r>
            <a:endParaRPr kumimoji="1" lang="en-US" altLang="ja-JP" dirty="0" smtClean="0"/>
          </a:p>
          <a:p>
            <a:endParaRPr lang="en-US" altLang="ja-JP" dirty="0"/>
          </a:p>
          <a:p>
            <a:r>
              <a:rPr kumimoji="1" lang="ja-JP" altLang="en-US" dirty="0" smtClean="0"/>
              <a:t>それぞれ、描画する </a:t>
            </a:r>
            <a:r>
              <a:rPr kumimoji="1" lang="en-US" altLang="ja-JP" dirty="0" smtClean="0"/>
              <a:t>x </a:t>
            </a:r>
            <a:r>
              <a:rPr kumimoji="1" lang="ja-JP" altLang="en-US" dirty="0" smtClean="0"/>
              <a:t>座標か </a:t>
            </a:r>
            <a:r>
              <a:rPr kumimoji="1" lang="en-US" altLang="ja-JP" dirty="0" smtClean="0"/>
              <a:t>y </a:t>
            </a:r>
            <a:r>
              <a:rPr kumimoji="1" lang="ja-JP" altLang="en-US" dirty="0" smtClean="0"/>
              <a:t>座標を変数にしておき、</a:t>
            </a:r>
            <a:r>
              <a:rPr lang="en-US" altLang="ja-JP" dirty="0" smtClean="0"/>
              <a:t>while</a:t>
            </a:r>
            <a:r>
              <a:rPr lang="ja-JP" altLang="en-US" dirty="0" smtClean="0"/>
              <a:t>文の中で値を変化させることでアニメーションさせてみる。</a:t>
            </a:r>
            <a:endParaRPr lang="en-US" altLang="ja-JP" dirty="0" smtClean="0"/>
          </a:p>
          <a:p>
            <a:endParaRPr lang="en-US" altLang="ja-JP" dirty="0"/>
          </a:p>
          <a:p>
            <a:r>
              <a:rPr lang="en-US" altLang="ja-JP" dirty="0" smtClean="0"/>
              <a:t>1</a:t>
            </a:r>
            <a:r>
              <a:rPr lang="ja-JP" altLang="en-US" dirty="0" smtClean="0"/>
              <a:t>つ目の画像　→　横移動</a:t>
            </a:r>
            <a:r>
              <a:rPr lang="en-US" altLang="ja-JP" dirty="0" smtClean="0"/>
              <a:t>(</a:t>
            </a:r>
            <a:r>
              <a:rPr lang="ja-JP" altLang="en-US" dirty="0" smtClean="0"/>
              <a:t>右から左へ、画面外に出そうになったら、左から右へ移動</a:t>
            </a:r>
            <a:r>
              <a:rPr lang="en-US" altLang="ja-JP" dirty="0" smtClean="0"/>
              <a:t>)</a:t>
            </a:r>
          </a:p>
          <a:p>
            <a:endParaRPr lang="en-US" altLang="ja-JP" dirty="0"/>
          </a:p>
          <a:p>
            <a:r>
              <a:rPr lang="en-US" altLang="ja-JP" dirty="0" smtClean="0"/>
              <a:t>2</a:t>
            </a:r>
            <a:r>
              <a:rPr lang="ja-JP" altLang="en-US" dirty="0" smtClean="0"/>
              <a:t>つめの画像　→　縦移動</a:t>
            </a:r>
            <a:r>
              <a:rPr lang="en-US" altLang="ja-JP" dirty="0" smtClean="0"/>
              <a:t>(</a:t>
            </a:r>
            <a:r>
              <a:rPr lang="ja-JP" altLang="en-US" dirty="0" smtClean="0"/>
              <a:t>上から下へ、画面外に出そうになったら、下から上へ移動</a:t>
            </a:r>
            <a:r>
              <a:rPr lang="en-US" altLang="ja-JP" dirty="0" smtClean="0"/>
              <a:t>)</a:t>
            </a:r>
          </a:p>
          <a:p>
            <a:endParaRPr lang="en-US" altLang="ja-JP" dirty="0"/>
          </a:p>
          <a:p>
            <a:r>
              <a:rPr lang="en-US" altLang="ja-JP" dirty="0" smtClean="0"/>
              <a:t>3</a:t>
            </a:r>
            <a:r>
              <a:rPr lang="ja-JP" altLang="en-US" dirty="0" smtClean="0"/>
              <a:t>つ目の画像　→　</a:t>
            </a:r>
            <a:r>
              <a:rPr lang="en-US" altLang="ja-JP" dirty="0" err="1" smtClean="0"/>
              <a:t>DxLib</a:t>
            </a:r>
            <a:r>
              <a:rPr lang="ja-JP" altLang="en-US" dirty="0" smtClean="0"/>
              <a:t>で乱数を取得し</a:t>
            </a:r>
            <a:r>
              <a:rPr lang="en-US" altLang="ja-JP" dirty="0" smtClean="0"/>
              <a:t>(</a:t>
            </a:r>
            <a:r>
              <a:rPr lang="ja-JP" altLang="en-US" dirty="0" smtClean="0"/>
              <a:t>リファレンスから調べること</a:t>
            </a:r>
            <a:r>
              <a:rPr lang="en-US" altLang="ja-JP" dirty="0" smtClean="0"/>
              <a:t>)</a:t>
            </a:r>
            <a:r>
              <a:rPr lang="ja-JP" altLang="en-US" dirty="0"/>
              <a:t>　</a:t>
            </a:r>
            <a:r>
              <a:rPr lang="en-US" altLang="ja-JP" dirty="0" smtClean="0"/>
              <a:t>x , y </a:t>
            </a:r>
            <a:r>
              <a:rPr lang="ja-JP" altLang="en-US" dirty="0" smtClean="0"/>
              <a:t>に乱数の値を指定する。</a:t>
            </a:r>
            <a:endParaRPr lang="en-US" altLang="ja-JP" dirty="0"/>
          </a:p>
        </p:txBody>
      </p:sp>
    </p:spTree>
    <p:extLst>
      <p:ext uri="{BB962C8B-B14F-4D97-AF65-F5344CB8AC3E}">
        <p14:creationId xmlns:p14="http://schemas.microsoft.com/office/powerpoint/2010/main" val="3154467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3</a:t>
            </a:r>
            <a:r>
              <a:rPr kumimoji="1" lang="ja-JP" altLang="en-US" dirty="0" smtClean="0"/>
              <a:t>番補足</a:t>
            </a:r>
            <a:endParaRPr kumimoji="1" lang="en-US" altLang="ja-JP" dirty="0" smtClean="0"/>
          </a:p>
          <a:p>
            <a:endParaRPr lang="en-US" altLang="ja-JP" dirty="0"/>
          </a:p>
          <a:p>
            <a:r>
              <a:rPr kumimoji="1" lang="ja-JP" altLang="en-US" dirty="0" smtClean="0"/>
              <a:t>高速移動することになるので、</a:t>
            </a:r>
            <a:r>
              <a:rPr kumimoji="1" lang="en-US" altLang="ja-JP" dirty="0" smtClean="0"/>
              <a:t>while</a:t>
            </a:r>
            <a:r>
              <a:rPr kumimoji="1" lang="ja-JP" altLang="en-US" dirty="0" smtClean="0"/>
              <a:t>文の度にランダムの値を取るのでなく、</a:t>
            </a:r>
            <a:r>
              <a:rPr lang="en-US" altLang="ja-JP" dirty="0" smtClean="0"/>
              <a:t>30</a:t>
            </a:r>
            <a:r>
              <a:rPr lang="ja-JP" altLang="en-US" dirty="0" smtClean="0"/>
              <a:t>回繰り返すごとに取得する</a:t>
            </a:r>
            <a:endParaRPr lang="en-US" altLang="ja-JP" dirty="0" smtClean="0"/>
          </a:p>
          <a:p>
            <a:endParaRPr kumimoji="1" lang="en-US" altLang="ja-JP" dirty="0"/>
          </a:p>
          <a:p>
            <a:endParaRPr kumimoji="1" lang="ja-JP" altLang="en-US" dirty="0"/>
          </a:p>
        </p:txBody>
      </p:sp>
      <p:pic>
        <p:nvPicPr>
          <p:cNvPr id="1026" name="Picture 2" descr="C:\Users\meo\Documents\nmc\GameProgrammingAdvancedClass2014\第02回\キャプチャ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501008"/>
            <a:ext cx="4896544" cy="197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84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DxLib</a:t>
            </a:r>
            <a:r>
              <a:rPr kumimoji="1" lang="ja-JP" altLang="en-US" dirty="0" smtClean="0"/>
              <a:t>のフォルダ構成</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337" y="1556792"/>
            <a:ext cx="6811326" cy="3086531"/>
          </a:xfrm>
          <a:prstGeom prst="rect">
            <a:avLst/>
          </a:prstGeom>
        </p:spPr>
      </p:pic>
      <p:sp>
        <p:nvSpPr>
          <p:cNvPr id="3" name="角丸四角形 2"/>
          <p:cNvSpPr/>
          <p:nvPr/>
        </p:nvSpPr>
        <p:spPr>
          <a:xfrm>
            <a:off x="2411760" y="2920037"/>
            <a:ext cx="115212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915816" y="3573016"/>
            <a:ext cx="6062878" cy="646331"/>
          </a:xfrm>
          <a:prstGeom prst="rect">
            <a:avLst/>
          </a:prstGeom>
          <a:noFill/>
        </p:spPr>
        <p:txBody>
          <a:bodyPr wrap="none" rtlCol="0">
            <a:spAutoFit/>
          </a:bodyPr>
          <a:lstStyle/>
          <a:p>
            <a:r>
              <a:rPr kumimoji="1" lang="en-US" altLang="ja-JP" dirty="0" err="1" smtClean="0"/>
              <a:t>DxLib</a:t>
            </a:r>
            <a:r>
              <a:rPr kumimoji="1" lang="ja-JP" altLang="en-US" dirty="0" smtClean="0"/>
              <a:t>のライブラリ名と被ってしまってわかりずらいが、</a:t>
            </a:r>
            <a:endParaRPr kumimoji="1" lang="en-US" altLang="ja-JP" dirty="0" smtClean="0"/>
          </a:p>
          <a:p>
            <a:r>
              <a:rPr lang="ja-JP" altLang="en-US" dirty="0" smtClean="0"/>
              <a:t>プロジェクト</a:t>
            </a:r>
            <a:r>
              <a:rPr lang="ja-JP" altLang="en-US" dirty="0"/>
              <a:t>名</a:t>
            </a:r>
            <a:endParaRPr kumimoji="1" lang="ja-JP" altLang="en-US" dirty="0"/>
          </a:p>
        </p:txBody>
      </p:sp>
      <p:sp>
        <p:nvSpPr>
          <p:cNvPr id="7" name="テキスト ボックス 6"/>
          <p:cNvSpPr txBox="1"/>
          <p:nvPr/>
        </p:nvSpPr>
        <p:spPr>
          <a:xfrm>
            <a:off x="2894112" y="4358103"/>
            <a:ext cx="6319359" cy="646331"/>
          </a:xfrm>
          <a:prstGeom prst="rect">
            <a:avLst/>
          </a:prstGeom>
          <a:noFill/>
        </p:spPr>
        <p:txBody>
          <a:bodyPr wrap="none" rtlCol="0">
            <a:spAutoFit/>
          </a:bodyPr>
          <a:lstStyle/>
          <a:p>
            <a:r>
              <a:rPr lang="ja-JP" altLang="en-US" dirty="0" smtClean="0"/>
              <a:t>例えば、「</a:t>
            </a:r>
            <a:r>
              <a:rPr lang="en-US" altLang="ja-JP" dirty="0" smtClean="0"/>
              <a:t>Game</a:t>
            </a:r>
            <a:r>
              <a:rPr lang="ja-JP" altLang="en-US" dirty="0" smtClean="0"/>
              <a:t>」っていう名前でプロジェクトを作ったら</a:t>
            </a:r>
            <a:endParaRPr lang="en-US" altLang="ja-JP" dirty="0" smtClean="0"/>
          </a:p>
          <a:p>
            <a:r>
              <a:rPr kumimoji="1" lang="ja-JP" altLang="en-US" dirty="0" smtClean="0"/>
              <a:t>これ</a:t>
            </a:r>
            <a:r>
              <a:rPr lang="ja-JP" altLang="en-US" dirty="0" smtClean="0"/>
              <a:t>が</a:t>
            </a:r>
            <a:r>
              <a:rPr lang="en-US" altLang="ja-JP" dirty="0" smtClean="0"/>
              <a:t>Game</a:t>
            </a:r>
            <a:r>
              <a:rPr lang="ja-JP" altLang="en-US" dirty="0" smtClean="0"/>
              <a:t>になる</a:t>
            </a:r>
            <a:endParaRPr kumimoji="1" lang="ja-JP" altLang="en-US" dirty="0"/>
          </a:p>
        </p:txBody>
      </p:sp>
    </p:spTree>
    <p:extLst>
      <p:ext uri="{BB962C8B-B14F-4D97-AF65-F5344CB8AC3E}">
        <p14:creationId xmlns:p14="http://schemas.microsoft.com/office/powerpoint/2010/main" val="147583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153" y="1549549"/>
            <a:ext cx="6763694" cy="2695951"/>
          </a:xfrm>
          <a:prstGeom prst="rect">
            <a:avLst/>
          </a:prstGeom>
        </p:spPr>
      </p:pic>
      <p:sp>
        <p:nvSpPr>
          <p:cNvPr id="2" name="タイトル 1"/>
          <p:cNvSpPr>
            <a:spLocks noGrp="1"/>
          </p:cNvSpPr>
          <p:nvPr>
            <p:ph type="title"/>
          </p:nvPr>
        </p:nvSpPr>
        <p:spPr/>
        <p:txBody>
          <a:bodyPr/>
          <a:lstStyle/>
          <a:p>
            <a:r>
              <a:rPr kumimoji="1" lang="en-US" altLang="ja-JP" dirty="0" err="1" smtClean="0"/>
              <a:t>DxLib</a:t>
            </a:r>
            <a:r>
              <a:rPr kumimoji="1" lang="ja-JP" altLang="en-US" dirty="0" smtClean="0"/>
              <a:t>のフォルダ構成</a:t>
            </a:r>
            <a:endParaRPr kumimoji="1" lang="ja-JP" altLang="en-US" dirty="0"/>
          </a:p>
        </p:txBody>
      </p:sp>
      <p:sp>
        <p:nvSpPr>
          <p:cNvPr id="3" name="角丸四角形 2"/>
          <p:cNvSpPr/>
          <p:nvPr/>
        </p:nvSpPr>
        <p:spPr>
          <a:xfrm>
            <a:off x="2411760" y="3645024"/>
            <a:ext cx="1152128"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779058" y="3996386"/>
            <a:ext cx="2031325" cy="461665"/>
          </a:xfrm>
          <a:prstGeom prst="rect">
            <a:avLst/>
          </a:prstGeom>
          <a:noFill/>
        </p:spPr>
        <p:txBody>
          <a:bodyPr wrap="none" rtlCol="0">
            <a:spAutoFit/>
          </a:bodyPr>
          <a:lstStyle/>
          <a:p>
            <a:r>
              <a:rPr lang="ja-JP" altLang="en-US" sz="2400" dirty="0" smtClean="0"/>
              <a:t>ソース</a:t>
            </a:r>
            <a:r>
              <a:rPr lang="ja-JP" altLang="en-US" sz="2400" dirty="0"/>
              <a:t>コード</a:t>
            </a:r>
            <a:endParaRPr kumimoji="1" lang="ja-JP" altLang="en-US" sz="2400" dirty="0"/>
          </a:p>
        </p:txBody>
      </p:sp>
    </p:spTree>
    <p:extLst>
      <p:ext uri="{BB962C8B-B14F-4D97-AF65-F5344CB8AC3E}">
        <p14:creationId xmlns:p14="http://schemas.microsoft.com/office/powerpoint/2010/main" val="323396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下準備</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ソースコードがあるフォルダに「</a:t>
            </a:r>
            <a:r>
              <a:rPr lang="en-US" altLang="ja-JP" sz="2800" dirty="0" smtClean="0"/>
              <a:t>Resource</a:t>
            </a:r>
            <a:r>
              <a:rPr lang="ja-JP" altLang="en-US" sz="2800" dirty="0" smtClean="0"/>
              <a:t>」という、画像や音楽を入れるためのフォルダを作る</a:t>
            </a:r>
            <a:endParaRPr kumimoji="1" lang="en-US" altLang="ja-JP" sz="2800" dirty="0"/>
          </a:p>
          <a:p>
            <a:endParaRPr lang="en-US" altLang="ja-JP" sz="2800" dirty="0" smtClean="0"/>
          </a:p>
          <a:p>
            <a:r>
              <a:rPr kumimoji="1" lang="ja-JP" altLang="en-US" sz="2800" dirty="0" smtClean="0"/>
              <a:t>ネットなどから、</a:t>
            </a:r>
            <a:r>
              <a:rPr kumimoji="1" lang="en-US" altLang="ja-JP" sz="2800" dirty="0" err="1" smtClean="0"/>
              <a:t>png</a:t>
            </a:r>
            <a:r>
              <a:rPr kumimoji="1" lang="ja-JP" altLang="en-US" sz="2800" dirty="0" smtClean="0"/>
              <a:t>の透過情報のある画像を拾ってくる</a:t>
            </a:r>
            <a:endParaRPr kumimoji="1" lang="en-US" altLang="ja-JP" sz="2800" dirty="0" smtClean="0"/>
          </a:p>
          <a:p>
            <a:endParaRPr lang="en-US" altLang="ja-JP" sz="2800" dirty="0"/>
          </a:p>
          <a:p>
            <a:r>
              <a:rPr lang="en-US" altLang="ja-JP" sz="2800" dirty="0"/>
              <a:t>p</a:t>
            </a:r>
            <a:r>
              <a:rPr lang="en-US" altLang="ja-JP" sz="2800" dirty="0" smtClean="0"/>
              <a:t>icture.png </a:t>
            </a:r>
            <a:r>
              <a:rPr lang="ja-JP" altLang="en-US" sz="2800" dirty="0" smtClean="0"/>
              <a:t>と リネームし、</a:t>
            </a:r>
            <a:r>
              <a:rPr lang="en-US" altLang="ja-JP" sz="2800" dirty="0" smtClean="0"/>
              <a:t>Resource</a:t>
            </a:r>
            <a:r>
              <a:rPr lang="ja-JP" altLang="en-US" sz="2800" dirty="0" smtClean="0"/>
              <a:t>フォルダに入れる</a:t>
            </a:r>
            <a:endParaRPr kumimoji="1" lang="ja-JP" altLang="en-US" sz="2800" dirty="0"/>
          </a:p>
        </p:txBody>
      </p:sp>
    </p:spTree>
    <p:extLst>
      <p:ext uri="{BB962C8B-B14F-4D97-AF65-F5344CB8AC3E}">
        <p14:creationId xmlns:p14="http://schemas.microsoft.com/office/powerpoint/2010/main" val="421879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7504"/>
          </a:xfrm>
        </p:spPr>
        <p:txBody>
          <a:bodyPr/>
          <a:lstStyle/>
          <a:p>
            <a:r>
              <a:rPr lang="ja-JP" altLang="en-US" dirty="0" smtClean="0"/>
              <a:t>画像</a:t>
            </a:r>
            <a:r>
              <a:rPr lang="ja-JP" altLang="en-US" dirty="0"/>
              <a:t>描画</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60" y="809892"/>
            <a:ext cx="6635080" cy="5640288"/>
          </a:xfrm>
          <a:prstGeom prst="rect">
            <a:avLst/>
          </a:prstGeom>
        </p:spPr>
      </p:pic>
    </p:spTree>
    <p:extLst>
      <p:ext uri="{BB962C8B-B14F-4D97-AF65-F5344CB8AC3E}">
        <p14:creationId xmlns:p14="http://schemas.microsoft.com/office/powerpoint/2010/main" val="51499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LoadGraphScreen</a:t>
            </a:r>
            <a:r>
              <a:rPr kumimoji="1" lang="ja-JP" altLang="en-US" dirty="0" smtClean="0"/>
              <a:t>関数</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904523248"/>
              </p:ext>
            </p:extLst>
          </p:nvPr>
        </p:nvGraphicFramePr>
        <p:xfrm>
          <a:off x="1151620" y="1700808"/>
          <a:ext cx="6840760" cy="3137862"/>
        </p:xfrm>
        <a:graphic>
          <a:graphicData uri="http://schemas.openxmlformats.org/drawingml/2006/table">
            <a:tbl>
              <a:tblPr bandRow="1" bandCol="1">
                <a:tableStyleId>{F2DE63D5-997A-4646-A377-4702673A728D}</a:tableStyleId>
              </a:tblPr>
              <a:tblGrid>
                <a:gridCol w="1224136"/>
                <a:gridCol w="5616624"/>
              </a:tblGrid>
              <a:tr h="471651">
                <a:tc>
                  <a:txBody>
                    <a:bodyPr/>
                    <a:lstStyle/>
                    <a:p>
                      <a:r>
                        <a:rPr kumimoji="1" lang="ja-JP" altLang="en-US" dirty="0" smtClean="0"/>
                        <a:t>宣言</a:t>
                      </a:r>
                      <a:endParaRPr kumimoji="1" lang="ja-JP" altLang="en-US" dirty="0"/>
                    </a:p>
                  </a:txBody>
                  <a:tcPr/>
                </a:tc>
                <a:tc>
                  <a:txBody>
                    <a:bodyPr/>
                    <a:lstStyle/>
                    <a:p>
                      <a:r>
                        <a:rPr kumimoji="1" lang="en-US" altLang="ja-JP" dirty="0" err="1" smtClean="0"/>
                        <a:t>int</a:t>
                      </a:r>
                      <a:r>
                        <a:rPr kumimoji="1" lang="en-US" altLang="ja-JP" baseline="0" dirty="0" smtClean="0"/>
                        <a:t> </a:t>
                      </a:r>
                      <a:r>
                        <a:rPr kumimoji="1" lang="en-US" altLang="ja-JP" baseline="0" dirty="0" err="1" smtClean="0"/>
                        <a:t>LoadGraphScreen</a:t>
                      </a:r>
                      <a:r>
                        <a:rPr kumimoji="1" lang="en-US" altLang="ja-JP" baseline="0" dirty="0" smtClean="0"/>
                        <a:t>(</a:t>
                      </a:r>
                      <a:r>
                        <a:rPr kumimoji="1" lang="en-US" altLang="ja-JP" baseline="0" dirty="0" err="1" smtClean="0"/>
                        <a:t>int</a:t>
                      </a:r>
                      <a:r>
                        <a:rPr kumimoji="1" lang="en-US" altLang="ja-JP" baseline="0" dirty="0" smtClean="0"/>
                        <a:t> x, </a:t>
                      </a:r>
                      <a:r>
                        <a:rPr kumimoji="1" lang="en-US" altLang="ja-JP" baseline="0" dirty="0" err="1" smtClean="0"/>
                        <a:t>int</a:t>
                      </a:r>
                      <a:r>
                        <a:rPr kumimoji="1" lang="en-US" altLang="ja-JP" baseline="0" dirty="0" smtClean="0"/>
                        <a:t> y, char *</a:t>
                      </a:r>
                      <a:r>
                        <a:rPr kumimoji="1" lang="en-US" altLang="ja-JP" baseline="0" dirty="0" err="1" smtClean="0"/>
                        <a:t>GraphName</a:t>
                      </a:r>
                      <a:r>
                        <a:rPr kumimoji="1" lang="en-US" altLang="ja-JP" baseline="0" dirty="0" smtClean="0"/>
                        <a:t>, </a:t>
                      </a:r>
                      <a:r>
                        <a:rPr kumimoji="1" lang="en-US" altLang="ja-JP" baseline="0" dirty="0" err="1" smtClean="0"/>
                        <a:t>int</a:t>
                      </a:r>
                      <a:r>
                        <a:rPr kumimoji="1" lang="en-US" altLang="ja-JP" baseline="0" dirty="0" smtClean="0"/>
                        <a:t> </a:t>
                      </a:r>
                      <a:r>
                        <a:rPr kumimoji="1" lang="en-US" altLang="ja-JP" baseline="0" dirty="0" err="1" smtClean="0"/>
                        <a:t>TransFlag</a:t>
                      </a:r>
                      <a:r>
                        <a:rPr kumimoji="1" lang="en-US" altLang="ja-JP" baseline="0" dirty="0" smtClean="0"/>
                        <a:t>);</a:t>
                      </a:r>
                      <a:endParaRPr kumimoji="1" lang="ja-JP" altLang="en-US" dirty="0"/>
                    </a:p>
                  </a:txBody>
                  <a:tcPr/>
                </a:tc>
              </a:tr>
              <a:tr h="471651">
                <a:tc>
                  <a:txBody>
                    <a:bodyPr/>
                    <a:lstStyle/>
                    <a:p>
                      <a:r>
                        <a:rPr kumimoji="1" lang="ja-JP" altLang="en-US" dirty="0" smtClean="0"/>
                        <a:t>概略</a:t>
                      </a:r>
                      <a:endParaRPr kumimoji="1" lang="ja-JP" altLang="en-US" dirty="0"/>
                    </a:p>
                  </a:txBody>
                  <a:tcPr/>
                </a:tc>
                <a:tc>
                  <a:txBody>
                    <a:bodyPr/>
                    <a:lstStyle/>
                    <a:p>
                      <a:r>
                        <a:rPr kumimoji="1" lang="ja-JP" altLang="en-US" dirty="0" smtClean="0"/>
                        <a:t>画像ファイルを読み込み描画する</a:t>
                      </a:r>
                      <a:endParaRPr kumimoji="1" lang="ja-JP" altLang="en-US" dirty="0"/>
                    </a:p>
                  </a:txBody>
                  <a:tcPr/>
                </a:tc>
              </a:tr>
              <a:tr h="471651">
                <a:tc>
                  <a:txBody>
                    <a:bodyPr/>
                    <a:lstStyle/>
                    <a:p>
                      <a:r>
                        <a:rPr kumimoji="1" lang="ja-JP" altLang="en-US" dirty="0" smtClean="0"/>
                        <a:t>引数</a:t>
                      </a:r>
                      <a:endParaRPr kumimoji="1" lang="ja-JP" altLang="en-US" dirty="0"/>
                    </a:p>
                  </a:txBody>
                  <a:tcPr/>
                </a:tc>
                <a:tc>
                  <a:txBody>
                    <a:bodyPr/>
                    <a:lstStyle/>
                    <a:p>
                      <a:r>
                        <a:rPr kumimoji="1" lang="en-US" altLang="ja-JP" dirty="0" smtClean="0"/>
                        <a:t>x, y – </a:t>
                      </a:r>
                      <a:r>
                        <a:rPr kumimoji="1" lang="ja-JP" altLang="en-US" dirty="0" smtClean="0"/>
                        <a:t>画像を描画する座標</a:t>
                      </a:r>
                      <a:endParaRPr kumimoji="1" lang="en-US" altLang="ja-JP" dirty="0" smtClean="0"/>
                    </a:p>
                    <a:p>
                      <a:r>
                        <a:rPr kumimoji="1" lang="en-US" altLang="ja-JP" dirty="0" err="1" smtClean="0"/>
                        <a:t>GraphName</a:t>
                      </a:r>
                      <a:r>
                        <a:rPr kumimoji="1" lang="en-US" altLang="ja-JP" baseline="0" dirty="0" smtClean="0"/>
                        <a:t> – </a:t>
                      </a:r>
                      <a:r>
                        <a:rPr kumimoji="1" lang="ja-JP" altLang="en-US" baseline="0" dirty="0" smtClean="0"/>
                        <a:t>描画する画像のファイルパス</a:t>
                      </a:r>
                      <a:endParaRPr kumimoji="1" lang="en-US" altLang="ja-JP" baseline="0" dirty="0" smtClean="0"/>
                    </a:p>
                    <a:p>
                      <a:r>
                        <a:rPr kumimoji="1" lang="en-US" altLang="ja-JP" baseline="0" dirty="0" err="1" smtClean="0"/>
                        <a:t>TransFlag</a:t>
                      </a:r>
                      <a:r>
                        <a:rPr kumimoji="1" lang="en-US" altLang="ja-JP" baseline="0" dirty="0" smtClean="0"/>
                        <a:t> – </a:t>
                      </a:r>
                      <a:r>
                        <a:rPr kumimoji="1" lang="ja-JP" altLang="en-US" baseline="0" dirty="0" smtClean="0"/>
                        <a:t>透過色を入れるかどうか</a:t>
                      </a:r>
                      <a:endParaRPr kumimoji="1" lang="ja-JP" altLang="en-US" dirty="0"/>
                    </a:p>
                  </a:txBody>
                  <a:tcPr/>
                </a:tc>
              </a:tr>
              <a:tr h="471651">
                <a:tc>
                  <a:txBody>
                    <a:bodyPr/>
                    <a:lstStyle/>
                    <a:p>
                      <a:r>
                        <a:rPr kumimoji="1" lang="ja-JP" altLang="en-US" dirty="0" smtClean="0"/>
                        <a:t>戻り値</a:t>
                      </a:r>
                      <a:endParaRPr kumimoji="1" lang="ja-JP" altLang="en-US" dirty="0"/>
                    </a:p>
                  </a:txBody>
                  <a:tcPr/>
                </a:tc>
                <a:tc>
                  <a:txBody>
                    <a:bodyPr/>
                    <a:lstStyle/>
                    <a:p>
                      <a:r>
                        <a:rPr kumimoji="1" lang="ja-JP" altLang="en-US" dirty="0" smtClean="0"/>
                        <a:t>リファレンス参照</a:t>
                      </a:r>
                      <a:endParaRPr kumimoji="1" lang="ja-JP" altLang="en-US" dirty="0"/>
                    </a:p>
                  </a:txBody>
                  <a:tcPr/>
                </a:tc>
              </a:tr>
              <a:tr h="471651">
                <a:tc>
                  <a:txBody>
                    <a:bodyPr/>
                    <a:lstStyle/>
                    <a:p>
                      <a:r>
                        <a:rPr kumimoji="1" lang="ja-JP" altLang="en-US" dirty="0" smtClean="0"/>
                        <a:t>解説</a:t>
                      </a:r>
                      <a:endParaRPr kumimoji="1" lang="ja-JP" altLang="en-US" dirty="0"/>
                    </a:p>
                  </a:txBody>
                  <a:tcPr/>
                </a:tc>
                <a:tc>
                  <a:txBody>
                    <a:bodyPr/>
                    <a:lstStyle/>
                    <a:p>
                      <a:r>
                        <a:rPr kumimoji="1" lang="en-US" altLang="ja-JP" dirty="0" smtClean="0"/>
                        <a:t>char *</a:t>
                      </a:r>
                      <a:r>
                        <a:rPr kumimoji="1" lang="en-US" altLang="ja-JP" dirty="0" err="1" smtClean="0"/>
                        <a:t>GraphName</a:t>
                      </a:r>
                      <a:r>
                        <a:rPr kumimoji="1" lang="ja-JP" altLang="en-US" baseline="0" dirty="0" smtClean="0"/>
                        <a:t> は画像のファイルパスを</a:t>
                      </a:r>
                      <a:r>
                        <a:rPr kumimoji="1" lang="en-US" altLang="ja-JP" baseline="0" dirty="0" smtClean="0"/>
                        <a:t>string</a:t>
                      </a:r>
                      <a:r>
                        <a:rPr kumimoji="1" lang="ja-JP" altLang="en-US" baseline="0" dirty="0" smtClean="0"/>
                        <a:t>型で指定する</a:t>
                      </a:r>
                      <a:endParaRPr kumimoji="1" lang="en-US" altLang="ja-JP" baseline="0" dirty="0" smtClean="0"/>
                    </a:p>
                  </a:txBody>
                  <a:tcPr/>
                </a:tc>
              </a:tr>
            </a:tbl>
          </a:graphicData>
        </a:graphic>
      </p:graphicFrame>
    </p:spTree>
    <p:extLst>
      <p:ext uri="{BB962C8B-B14F-4D97-AF65-F5344CB8AC3E}">
        <p14:creationId xmlns:p14="http://schemas.microsoft.com/office/powerpoint/2010/main" val="3959442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グゼクティブ">
  <a:themeElements>
    <a:clrScheme name="エグゼクティブ">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メイリオ + Segoe UI">
      <a:majorFont>
        <a:latin typeface="Segoe UI"/>
        <a:ea typeface="小塚ゴシック Pro M"/>
        <a:cs typeface=""/>
      </a:majorFont>
      <a:minorFont>
        <a:latin typeface="Segoe UI"/>
        <a:ea typeface="メイリオ"/>
        <a:cs typeface=""/>
      </a:minorFont>
    </a:fontScheme>
    <a:fmtScheme name="エグゼクティブ">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937</TotalTime>
  <Words>896</Words>
  <Application>Microsoft Office PowerPoint</Application>
  <PresentationFormat>画面に合わせる (4:3)</PresentationFormat>
  <Paragraphs>223</Paragraphs>
  <Slides>41</Slides>
  <Notes>0</Notes>
  <HiddenSlides>0</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エグゼクティブ</vt:lpstr>
      <vt:lpstr>C++ゲームプログラミング講習 上級 第2回</vt:lpstr>
      <vt:lpstr>DxLibのフォルダ構成</vt:lpstr>
      <vt:lpstr>DxLibのフォルダ構成</vt:lpstr>
      <vt:lpstr>DxLibのフォルダ構成</vt:lpstr>
      <vt:lpstr>DxLibのフォルダ構成</vt:lpstr>
      <vt:lpstr>DxLibのフォルダ構成</vt:lpstr>
      <vt:lpstr>下準備</vt:lpstr>
      <vt:lpstr>画像描画</vt:lpstr>
      <vt:lpstr>LoadGraphScreen関数</vt:lpstr>
      <vt:lpstr>PowerPoint プレゼンテーション</vt:lpstr>
      <vt:lpstr>LoadGraph関数</vt:lpstr>
      <vt:lpstr>DrawGraph関数</vt:lpstr>
      <vt:lpstr>画像描画</vt:lpstr>
      <vt:lpstr>画像の代表的な拡張子</vt:lpstr>
      <vt:lpstr>まとめ</vt:lpstr>
      <vt:lpstr>キー入力</vt:lpstr>
      <vt:lpstr>ソースコード</vt:lpstr>
      <vt:lpstr>CheckHitKey関数</vt:lpstr>
      <vt:lpstr>PowerPoint プレゼンテーション</vt:lpstr>
      <vt:lpstr>ProcessMessage関数</vt:lpstr>
      <vt:lpstr>ソースコード</vt:lpstr>
      <vt:lpstr>アニメーションさせてみる</vt:lpstr>
      <vt:lpstr>ソースコード</vt:lpstr>
      <vt:lpstr>実行結果</vt:lpstr>
      <vt:lpstr>実行結果</vt:lpstr>
      <vt:lpstr>PowerPoint プレゼンテーション</vt:lpstr>
      <vt:lpstr>ClearDrawScreen関数</vt:lpstr>
      <vt:lpstr>実行結果</vt:lpstr>
      <vt:lpstr>ダブルバッファリング</vt:lpstr>
      <vt:lpstr>ダブルバッファリング</vt:lpstr>
      <vt:lpstr>ダブルバッファリング</vt:lpstr>
      <vt:lpstr>ダブルバッファリング</vt:lpstr>
      <vt:lpstr>ダブルバッファリング</vt:lpstr>
      <vt:lpstr>ダブルバッファリング</vt:lpstr>
      <vt:lpstr>SetDrawScreen関数</vt:lpstr>
      <vt:lpstr>ScreenFlip関数</vt:lpstr>
      <vt:lpstr>ソースコード</vt:lpstr>
      <vt:lpstr>まとめ</vt:lpstr>
      <vt:lpstr>まとめ</vt:lpstr>
      <vt:lpstr>課題</vt:lpstr>
      <vt:lpstr>課題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meo</dc:creator>
  <cp:lastModifiedBy>meo</cp:lastModifiedBy>
  <cp:revision>117</cp:revision>
  <dcterms:created xsi:type="dcterms:W3CDTF">2014-04-27T01:39:20Z</dcterms:created>
  <dcterms:modified xsi:type="dcterms:W3CDTF">2014-05-16T12:49:08Z</dcterms:modified>
</cp:coreProperties>
</file>