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3" r:id="rId3"/>
    <p:sldId id="314" r:id="rId4"/>
    <p:sldId id="257" r:id="rId5"/>
    <p:sldId id="285" r:id="rId6"/>
    <p:sldId id="258" r:id="rId7"/>
    <p:sldId id="259" r:id="rId8"/>
    <p:sldId id="297" r:id="rId9"/>
    <p:sldId id="289" r:id="rId10"/>
    <p:sldId id="288" r:id="rId11"/>
    <p:sldId id="305" r:id="rId12"/>
    <p:sldId id="299" r:id="rId13"/>
    <p:sldId id="300" r:id="rId14"/>
    <p:sldId id="298" r:id="rId15"/>
    <p:sldId id="301" r:id="rId16"/>
    <p:sldId id="302" r:id="rId17"/>
    <p:sldId id="303" r:id="rId18"/>
    <p:sldId id="304" r:id="rId19"/>
    <p:sldId id="306" r:id="rId20"/>
    <p:sldId id="307" r:id="rId21"/>
    <p:sldId id="271" r:id="rId22"/>
    <p:sldId id="308" r:id="rId23"/>
    <p:sldId id="309" r:id="rId24"/>
    <p:sldId id="310" r:id="rId25"/>
    <p:sldId id="311" r:id="rId26"/>
    <p:sldId id="312" r:id="rId27"/>
    <p:sldId id="280" r:id="rId28"/>
    <p:sldId id="272" r:id="rId29"/>
    <p:sldId id="279" r:id="rId30"/>
    <p:sldId id="31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3B4"/>
    <a:srgbClr val="FFC000"/>
    <a:srgbClr val="FFC0B4"/>
    <a:srgbClr val="261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7240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28AE48-D4CE-45FE-9EE6-4F96DB374D3F}" type="datetimeFigureOut">
              <a:rPr kumimoji="1" lang="ja-JP" altLang="en-US" smtClean="0"/>
              <a:t>2014/5/16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B37470-9661-40FC-B8E1-60747F0A3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347864" y="640327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Copyright © 2014 @0MeO</a:t>
            </a:r>
            <a:endParaRPr lang="ja-JP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ok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ixq.net/g/" TargetMode="External"/><Relationship Id="rId2" Type="http://schemas.openxmlformats.org/officeDocument/2006/relationships/hyperlink" Target="http://homepage2.nifty.com/natupaji/DxLib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2.nifty.com/natupaji/DxLib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381064"/>
            <a:ext cx="7772400" cy="2095873"/>
          </a:xfrm>
        </p:spPr>
        <p:txBody>
          <a:bodyPr anchor="ctr"/>
          <a:lstStyle/>
          <a:p>
            <a:r>
              <a:rPr kumimoji="1" lang="en-US" altLang="ja-JP" sz="4000" dirty="0" smtClean="0"/>
              <a:t>C++</a:t>
            </a:r>
            <a:r>
              <a:rPr kumimoji="1" lang="ja-JP" altLang="en-US" sz="4000" dirty="0" smtClean="0"/>
              <a:t>ゲームプログラミング講習 </a:t>
            </a:r>
            <a:r>
              <a:rPr lang="ja-JP" altLang="en-US" sz="4000" dirty="0"/>
              <a:t>初級</a:t>
            </a:r>
            <a:r>
              <a:rPr kumimoji="1" lang="ja-JP" altLang="en-US" sz="4000" dirty="0" smtClean="0"/>
              <a:t> 第</a:t>
            </a:r>
            <a:r>
              <a:rPr kumimoji="1" lang="en-US" altLang="ja-JP" sz="4000" dirty="0" smtClean="0"/>
              <a:t>1</a:t>
            </a:r>
            <a:r>
              <a:rPr lang="ja-JP" altLang="en-US" sz="4000" dirty="0"/>
              <a:t>回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イントロダクション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5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6349" y="152176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用意したプロジェクトを開くと、こんな文字の羅列が</a:t>
            </a:r>
            <a:endParaRPr kumimoji="1" lang="en-US" altLang="ja-JP" sz="2400" dirty="0" smtClean="0"/>
          </a:p>
          <a:p>
            <a:r>
              <a:rPr lang="ja-JP" altLang="en-US" sz="2400" dirty="0"/>
              <a:t>出てきます</a:t>
            </a:r>
            <a:endParaRPr kumimoji="1" lang="ja-JP" altLang="en-US" sz="2400" dirty="0"/>
          </a:p>
        </p:txBody>
      </p:sp>
      <p:pic>
        <p:nvPicPr>
          <p:cNvPr id="3" name="Picture 2" descr="C:\Users\meo\Documents\nmc\ゲームプログラミング講習初級2014\第01回\キャプチャ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20831"/>
            <a:ext cx="8136904" cy="22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61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49190" y="5185420"/>
            <a:ext cx="6245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☑</a:t>
            </a:r>
            <a:r>
              <a:rPr kumimoji="1" lang="en-US" altLang="ja-JP" sz="2400" dirty="0" smtClean="0"/>
              <a:t>6~12</a:t>
            </a:r>
            <a:r>
              <a:rPr kumimoji="1" lang="ja-JP" altLang="en-US" sz="2400" dirty="0" smtClean="0"/>
              <a:t>行目のコードを打ち込む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☑</a:t>
            </a:r>
            <a:r>
              <a:rPr lang="en-US" altLang="ja-JP" sz="2400" dirty="0" smtClean="0"/>
              <a:t>F5</a:t>
            </a:r>
            <a:r>
              <a:rPr lang="ja-JP" altLang="en-US" sz="2400" dirty="0" smtClean="0"/>
              <a:t>キーを押すと、コンパイル</a:t>
            </a:r>
            <a:r>
              <a:rPr lang="en-US" altLang="ja-JP" sz="2400" dirty="0" smtClean="0"/>
              <a:t>&amp;</a:t>
            </a:r>
            <a:r>
              <a:rPr lang="ja-JP" altLang="en-US" sz="2400" dirty="0" smtClean="0"/>
              <a:t>実行される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21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1249140" y="1268760"/>
            <a:ext cx="2088232" cy="360040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7372" y="132682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183B4"/>
                </a:solidFill>
              </a:rPr>
              <a:t>←おまじない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6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1249140" y="1657400"/>
            <a:ext cx="6995268" cy="691480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14790" y="235490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183B4"/>
                </a:solidFill>
              </a:rPr>
              <a:t>↑ おまじない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5616116" y="2384636"/>
            <a:ext cx="3276364" cy="504056"/>
          </a:xfrm>
          <a:prstGeom prst="wedgeRoundRectCallout">
            <a:avLst>
              <a:gd name="adj1" fmla="val -90140"/>
              <a:gd name="adj2" fmla="val -25685"/>
              <a:gd name="adj3" fmla="val 16667"/>
            </a:avLst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ウィンドウモードで起動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5616116" y="3011066"/>
            <a:ext cx="3276364" cy="504056"/>
          </a:xfrm>
          <a:prstGeom prst="wedgeRoundRectCallout">
            <a:avLst>
              <a:gd name="adj1" fmla="val -110298"/>
              <a:gd name="adj2" fmla="val -65999"/>
              <a:gd name="adj3" fmla="val 16667"/>
            </a:avLst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0183B4"/>
                </a:solidFill>
              </a:rPr>
              <a:t>DxLib</a:t>
            </a:r>
            <a:r>
              <a:rPr kumimoji="1" lang="ja-JP" altLang="en-US" dirty="0" smtClean="0">
                <a:solidFill>
                  <a:srgbClr val="0183B4"/>
                </a:solidFill>
              </a:rPr>
              <a:t>の初期化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1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吹き出し 7"/>
          <p:cNvSpPr/>
          <p:nvPr/>
        </p:nvSpPr>
        <p:spPr>
          <a:xfrm>
            <a:off x="5616116" y="3873116"/>
            <a:ext cx="3276364" cy="504056"/>
          </a:xfrm>
          <a:prstGeom prst="wedgeRoundRectCallout">
            <a:avLst>
              <a:gd name="adj1" fmla="val -105646"/>
              <a:gd name="adj2" fmla="val -134026"/>
              <a:gd name="adj3" fmla="val 16667"/>
            </a:avLst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183B4"/>
                </a:solidFill>
              </a:rPr>
              <a:t>キーの入力があるまで待つ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8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吹き出し 8"/>
          <p:cNvSpPr/>
          <p:nvPr/>
        </p:nvSpPr>
        <p:spPr>
          <a:xfrm>
            <a:off x="5634000" y="4933392"/>
            <a:ext cx="3276364" cy="504056"/>
          </a:xfrm>
          <a:prstGeom prst="wedgeRoundRectCallout">
            <a:avLst>
              <a:gd name="adj1" fmla="val -105647"/>
              <a:gd name="adj2" fmla="val -247406"/>
              <a:gd name="adj3" fmla="val 16667"/>
            </a:avLst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183B4"/>
                </a:solidFill>
              </a:rPr>
              <a:t>DxLib</a:t>
            </a:r>
            <a:r>
              <a:rPr lang="ja-JP" altLang="en-US" dirty="0" smtClean="0">
                <a:solidFill>
                  <a:srgbClr val="0183B4"/>
                </a:solidFill>
              </a:rPr>
              <a:t>の終了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1026" name="Picture 2" descr="F:\DxLib講習\上級01回\キャプチャ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1" y="1340768"/>
            <a:ext cx="7718878" cy="38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1547664" y="3991124"/>
            <a:ext cx="1440160" cy="360040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58232" y="399112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183B4"/>
                </a:solidFill>
              </a:rPr>
              <a:t>←おまじない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6349" y="1521768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ここ</a:t>
            </a:r>
            <a:r>
              <a:rPr lang="ja-JP" altLang="en-US" sz="2400" dirty="0" smtClean="0"/>
              <a:t>の部分は覚えなくて良い。最初は打ち込んでみて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慣れたらコピペでも</a:t>
            </a:r>
            <a:r>
              <a:rPr kumimoji="1" lang="en-US" altLang="ja-JP" sz="2400" dirty="0" smtClean="0"/>
              <a:t>OK</a:t>
            </a:r>
            <a:endParaRPr lang="en-US" altLang="ja-JP" sz="2400" dirty="0"/>
          </a:p>
          <a:p>
            <a:r>
              <a:rPr kumimoji="1" lang="ja-JP" altLang="en-US" sz="2400" dirty="0" smtClean="0"/>
              <a:t>　　　　　　　　　　　↓</a:t>
            </a:r>
            <a:endParaRPr kumimoji="1" lang="ja-JP" altLang="en-US" sz="2400" dirty="0"/>
          </a:p>
        </p:txBody>
      </p:sp>
      <p:pic>
        <p:nvPicPr>
          <p:cNvPr id="3" name="Picture 2" descr="C:\Users\meo\Documents\nmc\ゲームプログラミング講習初級2014\第01回\キャプチャ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20831"/>
            <a:ext cx="8136904" cy="22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93610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講習資料は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上に置きます。プロジェクトファイルや素材なども同梱するので、リポジトリをクローンしておくことをおすすめします。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41541" y="3102711"/>
            <a:ext cx="34069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github.com/meokz</a:t>
            </a:r>
            <a:endParaRPr lang="en-US" altLang="ja-JP" sz="2000" dirty="0" smtClean="0"/>
          </a:p>
          <a:p>
            <a:r>
              <a:rPr lang="ja-JP" altLang="en-US" sz="2000" dirty="0" smtClean="0"/>
              <a:t>にアクセス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 smtClean="0"/>
              <a:t>「</a:t>
            </a:r>
            <a:r>
              <a:rPr lang="en-US" altLang="ja-JP" sz="2000" b="1" dirty="0" err="1" smtClean="0"/>
              <a:t>GameProgramming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BiginerClass2014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r>
              <a:rPr lang="ja-JP" altLang="en-US" sz="2000" dirty="0" smtClean="0"/>
              <a:t>をクリック</a:t>
            </a:r>
            <a:endParaRPr lang="en-US" altLang="ja-JP" sz="2000" dirty="0"/>
          </a:p>
        </p:txBody>
      </p:sp>
      <p:pic>
        <p:nvPicPr>
          <p:cNvPr id="1027" name="Picture 3" descr="C:\Users\meo\Documents\nmc\GameProgrammingAdvancedClass2014\第01回\キャプチャ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5112568" cy="38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1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初めて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プログラミング</a:t>
            </a:r>
            <a:endParaRPr kumimoji="1" lang="ja-JP" altLang="en-US" dirty="0"/>
          </a:p>
        </p:txBody>
      </p:sp>
      <p:pic>
        <p:nvPicPr>
          <p:cNvPr id="3" name="Picture 2" descr="C:\Users\meo\Documents\nmc\ゲームプログラミング講習初級2014\第01回\キャプチャ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20831"/>
            <a:ext cx="8136904" cy="22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1347788" y="3880255"/>
            <a:ext cx="3944292" cy="345740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4293096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183B4"/>
                </a:solidFill>
              </a:rPr>
              <a:t>↑ ここにプログラムを書いていく</a:t>
            </a:r>
            <a:endParaRPr kumimoji="1" lang="ja-JP" altLang="en-US" dirty="0">
              <a:solidFill>
                <a:srgbClr val="0183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1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9930" y="1219638"/>
            <a:ext cx="808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何もない真っ黒な画面に「</a:t>
            </a:r>
            <a:r>
              <a:rPr kumimoji="1" lang="en-US" altLang="ja-JP" dirty="0" smtClean="0"/>
              <a:t>Hello World</a:t>
            </a:r>
            <a:r>
              <a:rPr kumimoji="1" lang="ja-JP" altLang="en-US" dirty="0" smtClean="0"/>
              <a:t>！」という文字列を描画してみよう！</a:t>
            </a:r>
            <a:endParaRPr kumimoji="1" lang="ja-JP" altLang="en-US" dirty="0"/>
          </a:p>
        </p:txBody>
      </p:sp>
      <p:pic>
        <p:nvPicPr>
          <p:cNvPr id="2051" name="Picture 3" descr="C:\Users\meo\Documents\nmc\ゲームプログラミング講習初級2014\第01回\キャプチャ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221412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1691680" y="3022104"/>
            <a:ext cx="4248472" cy="360040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1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3075" name="Picture 3" descr="C:\Users\meo\Documents\nmc\ゲームプログラミング講習初級2014\第01回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772816"/>
            <a:ext cx="8784976" cy="7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3075" name="Picture 3" descr="C:\Users\meo\Documents\nmc\ゲームプログラミング講習初級2014\第01回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772816"/>
            <a:ext cx="8784976" cy="7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55776" y="1888132"/>
            <a:ext cx="559916" cy="508963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55776" y="2484826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0183B4"/>
                </a:solidFill>
              </a:rPr>
              <a:t>↑ 描画する</a:t>
            </a:r>
            <a:r>
              <a:rPr lang="en-US" altLang="ja-JP" sz="3200" dirty="0" smtClean="0">
                <a:solidFill>
                  <a:srgbClr val="0183B4"/>
                </a:solidFill>
              </a:rPr>
              <a:t>X</a:t>
            </a:r>
            <a:r>
              <a:rPr lang="ja-JP" altLang="en-US" sz="3200" dirty="0" smtClean="0">
                <a:solidFill>
                  <a:srgbClr val="0183B4"/>
                </a:solidFill>
              </a:rPr>
              <a:t>座標</a:t>
            </a:r>
            <a:endParaRPr kumimoji="1" lang="ja-JP" altLang="en-US" sz="3200" dirty="0">
              <a:solidFill>
                <a:srgbClr val="0183B4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68223" y="4705980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☑値を変えてみる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13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3075" name="Picture 3" descr="C:\Users\meo\Documents\nmc\ゲームプログラミング講習初級2014\第01回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772816"/>
            <a:ext cx="8784976" cy="7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3115692" y="1874001"/>
            <a:ext cx="559916" cy="508963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15692" y="2484826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0183B4"/>
                </a:solidFill>
              </a:rPr>
              <a:t>↑ 描画する</a:t>
            </a:r>
            <a:r>
              <a:rPr lang="en-US" altLang="ja-JP" sz="3200" dirty="0" smtClean="0">
                <a:solidFill>
                  <a:srgbClr val="0183B4"/>
                </a:solidFill>
              </a:rPr>
              <a:t>Y</a:t>
            </a:r>
            <a:r>
              <a:rPr lang="ja-JP" altLang="en-US" sz="3200" dirty="0" smtClean="0">
                <a:solidFill>
                  <a:srgbClr val="0183B4"/>
                </a:solidFill>
              </a:rPr>
              <a:t>座標</a:t>
            </a:r>
            <a:endParaRPr kumimoji="1" lang="ja-JP" altLang="en-US" sz="3200" dirty="0">
              <a:solidFill>
                <a:srgbClr val="0183B4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8223" y="4705980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☑値を変えてみる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04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3075" name="Picture 3" descr="C:\Users\meo\Documents\nmc\ゲームプログラミング講習初級2014\第01回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772816"/>
            <a:ext cx="8784976" cy="7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3635896" y="1888132"/>
            <a:ext cx="1728192" cy="508963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6374" y="2513855"/>
            <a:ext cx="7787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183B4"/>
                </a:solidFill>
              </a:rPr>
              <a:t>描画する文字列　↑</a:t>
            </a:r>
            <a:endParaRPr lang="en-US" altLang="ja-JP" sz="2800" dirty="0" smtClean="0">
              <a:solidFill>
                <a:srgbClr val="0183B4"/>
              </a:solidFill>
            </a:endParaRPr>
          </a:p>
          <a:p>
            <a:r>
              <a:rPr lang="ja-JP" altLang="en-US" sz="2800" dirty="0" smtClean="0">
                <a:solidFill>
                  <a:srgbClr val="0183B4"/>
                </a:solidFill>
              </a:rPr>
              <a:t>文字列は </a:t>
            </a:r>
            <a:r>
              <a:rPr lang="en-US" altLang="ja-JP" sz="2800" dirty="0" smtClean="0">
                <a:solidFill>
                  <a:srgbClr val="0183B4"/>
                </a:solidFill>
              </a:rPr>
              <a:t>” ” (</a:t>
            </a:r>
            <a:r>
              <a:rPr lang="ja-JP" altLang="en-US" sz="2800" dirty="0" smtClean="0">
                <a:solidFill>
                  <a:srgbClr val="0183B4"/>
                </a:solidFill>
              </a:rPr>
              <a:t>ダブルクオーテーション</a:t>
            </a:r>
            <a:r>
              <a:rPr lang="en-US" altLang="ja-JP" sz="2800" dirty="0" smtClean="0">
                <a:solidFill>
                  <a:srgbClr val="0183B4"/>
                </a:solidFill>
              </a:rPr>
              <a:t>)</a:t>
            </a:r>
            <a:r>
              <a:rPr lang="ja-JP" altLang="en-US" sz="2800" dirty="0" smtClean="0">
                <a:solidFill>
                  <a:srgbClr val="0183B4"/>
                </a:solidFill>
              </a:rPr>
              <a:t>でくくる</a:t>
            </a:r>
            <a:endParaRPr kumimoji="1" lang="ja-JP" altLang="en-US" sz="2800" dirty="0">
              <a:solidFill>
                <a:srgbClr val="0183B4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8223" y="4705980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☑値を変えてみる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81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err="1" smtClean="0"/>
              <a:t>を描</a:t>
            </a:r>
            <a:r>
              <a:rPr kumimoji="1" lang="ja-JP" altLang="en-US" dirty="0" smtClean="0"/>
              <a:t>画してみる！</a:t>
            </a:r>
            <a:endParaRPr kumimoji="1" lang="ja-JP" altLang="en-US" dirty="0"/>
          </a:p>
        </p:txBody>
      </p:sp>
      <p:pic>
        <p:nvPicPr>
          <p:cNvPr id="3075" name="Picture 3" descr="C:\Users\meo\Documents\nmc\ゲームプログラミング講習初級2014\第01回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7" y="1772816"/>
            <a:ext cx="8784976" cy="7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5436096" y="1890370"/>
            <a:ext cx="3024336" cy="508963"/>
          </a:xfrm>
          <a:prstGeom prst="roundRect">
            <a:avLst/>
          </a:prstGeom>
          <a:noFill/>
          <a:ln>
            <a:solidFill>
              <a:srgbClr val="018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36096" y="2491301"/>
            <a:ext cx="265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0183B4"/>
                </a:solidFill>
              </a:rPr>
              <a:t>描画する色  ↑</a:t>
            </a:r>
            <a:endParaRPr kumimoji="1" lang="ja-JP" altLang="en-US" sz="3200" dirty="0">
              <a:solidFill>
                <a:srgbClr val="0183B4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8223" y="4705980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☑値を変えてみる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9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復習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ソースコード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コンパイル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プログラミング言語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en-US" altLang="ja-JP" sz="2800" dirty="0" smtClean="0"/>
              <a:t>C++</a:t>
            </a:r>
          </a:p>
          <a:p>
            <a:endParaRPr lang="en-US" altLang="ja-JP" sz="2800" dirty="0"/>
          </a:p>
          <a:p>
            <a:r>
              <a:rPr kumimoji="1" lang="en-US" altLang="ja-JP" sz="2800" dirty="0" err="1" smtClean="0"/>
              <a:t>DrawString</a:t>
            </a:r>
            <a:r>
              <a:rPr kumimoji="1" lang="en-US" altLang="ja-JP" sz="2800" dirty="0" smtClean="0"/>
              <a:t>()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142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参考になりそうな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6610" y="1582921"/>
            <a:ext cx="84707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DX</a:t>
            </a:r>
            <a:r>
              <a:rPr kumimoji="1" lang="ja-JP" altLang="en-US" sz="2800" dirty="0" smtClean="0"/>
              <a:t>ライブラリ置き場 </a:t>
            </a:r>
            <a:r>
              <a:rPr lang="en-US" altLang="ja-JP" dirty="0">
                <a:hlinkClick r:id="rId2"/>
              </a:rPr>
              <a:t>http://homepage2.nifty.com/natupaji/DxLib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　本家。環境構築、リファレンス、サンプルなど多数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lang="ja-JP" altLang="en-US" sz="2800" dirty="0" smtClean="0"/>
              <a:t>・新・ゲームプログラミングの館 </a:t>
            </a:r>
            <a:r>
              <a:rPr lang="en-US" altLang="ja-JP" dirty="0">
                <a:hlinkClick r:id="rId3"/>
              </a:rPr>
              <a:t>http://dixq.net/g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DxLib</a:t>
            </a:r>
            <a:r>
              <a:rPr lang="ja-JP" altLang="en-US" dirty="0" smtClean="0"/>
              <a:t>の解説。ゲームプログラミング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一度、すべてのソースコードを消し、全部打ち込んでみる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smtClean="0"/>
              <a:t>自分</a:t>
            </a:r>
            <a:r>
              <a:rPr lang="ja-JP" altLang="en-US" dirty="0" smtClean="0"/>
              <a:t>の名前を画面に描画してみる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家に帰ってから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自分のパソコンに</a:t>
            </a:r>
            <a:r>
              <a:rPr lang="en-US" altLang="ja-JP" dirty="0" err="1" smtClean="0"/>
              <a:t>VisualStudio</a:t>
            </a:r>
            <a:r>
              <a:rPr lang="ja-JP" altLang="en-US" dirty="0" smtClean="0"/>
              <a:t>をインストール</a:t>
            </a:r>
            <a:r>
              <a:rPr lang="ja-JP" altLang="en-US" dirty="0"/>
              <a:t>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3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講習資料について</a:t>
            </a:r>
            <a:endParaRPr kumimoji="1" lang="ja-JP" altLang="en-US" dirty="0"/>
          </a:p>
        </p:txBody>
      </p:sp>
      <p:pic>
        <p:nvPicPr>
          <p:cNvPr id="2050" name="Picture 2" descr="C:\Users\meo\Documents\nmc\GameProgrammingAdvancedClass2014\第01回\キャプチャ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0" y="1340768"/>
            <a:ext cx="7354664" cy="47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28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err="1" smtClean="0"/>
              <a:t>Github</a:t>
            </a:r>
            <a:r>
              <a:rPr kumimoji="1" lang="ja-JP" altLang="en-US" sz="2800" dirty="0" smtClean="0"/>
              <a:t>公開用のリポジトリを作り直したため、「講習資料について」のスライドに記載されているリポジトリにはアクセスできません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5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講習の趣旨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3600" dirty="0" smtClean="0"/>
              <a:t>プログラミングの基礎を学ぶ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/>
              <a:t>簡単</a:t>
            </a:r>
            <a:r>
              <a:rPr lang="ja-JP" altLang="en-US" sz="3600" dirty="0" smtClean="0"/>
              <a:t>なゲームが作れるようになる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199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4679" y="2729288"/>
            <a:ext cx="205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ソースコード</a:t>
            </a:r>
            <a:endParaRPr lang="en-US" altLang="ja-JP" sz="24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2641" y="3194846"/>
            <a:ext cx="1923475" cy="1200329"/>
          </a:xfrm>
          <a:prstGeom prst="rect">
            <a:avLst/>
          </a:prstGeom>
          <a:noFill/>
          <a:ln w="12700">
            <a:solidFill>
              <a:srgbClr val="0183B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#include “</a:t>
            </a:r>
            <a:r>
              <a:rPr kumimoji="1" lang="en-US" altLang="ja-JP" sz="1200" dirty="0" err="1" smtClean="0"/>
              <a:t>stdio.h</a:t>
            </a:r>
            <a:r>
              <a:rPr kumimoji="1" lang="en-US" altLang="ja-JP" sz="1200" dirty="0" smtClean="0"/>
              <a:t>”</a:t>
            </a:r>
          </a:p>
          <a:p>
            <a:endParaRPr lang="en-US" altLang="ja-JP" sz="1200" dirty="0"/>
          </a:p>
          <a:p>
            <a:r>
              <a:rPr kumimoji="1" lang="en-US" altLang="ja-JP" sz="1200" dirty="0" err="1" smtClean="0"/>
              <a:t>int</a:t>
            </a:r>
            <a:r>
              <a:rPr kumimoji="1" lang="en-US" altLang="ja-JP" sz="1200" dirty="0" smtClean="0"/>
              <a:t> main() {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err="1" smtClean="0"/>
              <a:t>printf</a:t>
            </a:r>
            <a:r>
              <a:rPr lang="en-US" altLang="ja-JP" sz="1200" dirty="0" smtClean="0"/>
              <a:t>(“Hello World\n”);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 smtClean="0"/>
              <a:t>return 0;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3" name="右矢印 2"/>
          <p:cNvSpPr/>
          <p:nvPr/>
        </p:nvSpPr>
        <p:spPr>
          <a:xfrm>
            <a:off x="3236615" y="3561077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00378" y="3074328"/>
            <a:ext cx="205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コンパイル</a:t>
            </a:r>
            <a:endParaRPr lang="en-US" altLang="ja-JP" sz="2400" b="1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72200" y="3176738"/>
            <a:ext cx="1518364" cy="1200329"/>
          </a:xfrm>
          <a:prstGeom prst="rect">
            <a:avLst/>
          </a:prstGeom>
          <a:noFill/>
          <a:ln w="12700">
            <a:solidFill>
              <a:srgbClr val="0183B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0101010101010101</a:t>
            </a:r>
          </a:p>
          <a:p>
            <a:r>
              <a:rPr lang="en-US" altLang="ja-JP" sz="1200" dirty="0" smtClean="0"/>
              <a:t>1010101010101010</a:t>
            </a:r>
          </a:p>
          <a:p>
            <a:r>
              <a:rPr lang="en-US" altLang="ja-JP" sz="1200" dirty="0" smtClean="0"/>
              <a:t>1010101001010110</a:t>
            </a:r>
          </a:p>
          <a:p>
            <a:r>
              <a:rPr lang="en-US" altLang="ja-JP" sz="1200" dirty="0" smtClean="0"/>
              <a:t>1010101010101010</a:t>
            </a:r>
          </a:p>
          <a:p>
            <a:r>
              <a:rPr lang="en-US" altLang="ja-JP" sz="1200" dirty="0" smtClean="0"/>
              <a:t>1010010101010101</a:t>
            </a:r>
          </a:p>
          <a:p>
            <a:r>
              <a:rPr lang="en-US" altLang="ja-JP" sz="1200" dirty="0" smtClean="0"/>
              <a:t>0101010101010101</a:t>
            </a:r>
            <a:endParaRPr lang="en-US" altLang="ja-JP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88224" y="2627759"/>
            <a:ext cx="205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機械語</a:t>
            </a:r>
            <a:endParaRPr lang="en-US" altLang="ja-JP" sz="24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851" y="5301208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人間が直接機械語を書くのは大変なので、人間に分かりやすい</a:t>
            </a:r>
            <a:r>
              <a:rPr kumimoji="1" lang="ja-JP" altLang="en-US" b="1" dirty="0" smtClean="0"/>
              <a:t>プログラミング言語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打ち込み、それを機械語に変換して実行する一連の流れ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5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プログラミング言語の一つ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世界中で最も普及している言語</a:t>
            </a:r>
          </a:p>
        </p:txBody>
      </p:sp>
    </p:spTree>
    <p:extLst>
      <p:ext uri="{BB962C8B-B14F-4D97-AF65-F5344CB8AC3E}">
        <p14:creationId xmlns:p14="http://schemas.microsoft.com/office/powerpoint/2010/main" val="2822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DX</a:t>
            </a:r>
            <a:r>
              <a:rPr kumimoji="1" lang="ja-JP" altLang="en-US" dirty="0" smtClean="0"/>
              <a:t>ライブラリとは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カタカナ表記なら</a:t>
            </a:r>
            <a:r>
              <a:rPr lang="en-US" altLang="ja-JP" sz="2800" dirty="0" smtClean="0">
                <a:solidFill>
                  <a:srgbClr val="0183B4"/>
                </a:solidFill>
              </a:rPr>
              <a:t>DX</a:t>
            </a:r>
            <a:r>
              <a:rPr lang="ja-JP" altLang="en-US" sz="2800" dirty="0" smtClean="0">
                <a:solidFill>
                  <a:srgbClr val="0183B4"/>
                </a:solidFill>
              </a:rPr>
              <a:t>ライブラリ</a:t>
            </a:r>
            <a:endParaRPr lang="en-US" altLang="ja-JP" sz="2800" dirty="0" smtClean="0">
              <a:solidFill>
                <a:srgbClr val="0183B4"/>
              </a:solidFill>
            </a:endParaRPr>
          </a:p>
          <a:p>
            <a:r>
              <a:rPr lang="ja-JP" altLang="en-US" sz="2800" dirty="0" smtClean="0"/>
              <a:t>英語</a:t>
            </a:r>
            <a:r>
              <a:rPr lang="ja-JP" altLang="en-US" sz="2800" dirty="0"/>
              <a:t>表記</a:t>
            </a:r>
            <a:r>
              <a:rPr lang="ja-JP" altLang="en-US" sz="2800" dirty="0" smtClean="0"/>
              <a:t>なら</a:t>
            </a:r>
            <a:r>
              <a:rPr lang="en-US" altLang="ja-JP" sz="2800" dirty="0" err="1" smtClean="0">
                <a:solidFill>
                  <a:srgbClr val="0183B4"/>
                </a:solidFill>
              </a:rPr>
              <a:t>DxLib</a:t>
            </a:r>
            <a:endParaRPr lang="en-US" altLang="ja-JP" sz="2800" dirty="0" smtClean="0">
              <a:solidFill>
                <a:srgbClr val="0183B4"/>
              </a:solidFill>
            </a:endParaRPr>
          </a:p>
          <a:p>
            <a:endParaRPr lang="en-US" altLang="ja-JP" sz="2800" dirty="0">
              <a:solidFill>
                <a:srgbClr val="0183B4"/>
              </a:solidFill>
            </a:endParaRPr>
          </a:p>
          <a:p>
            <a:r>
              <a:rPr lang="en-US" altLang="ja-JP" sz="2800" dirty="0" smtClean="0"/>
              <a:t>C++</a:t>
            </a:r>
            <a:r>
              <a:rPr lang="ja-JP" altLang="en-US" sz="2800" dirty="0" err="1" smtClean="0"/>
              <a:t>だけ</a:t>
            </a:r>
            <a:r>
              <a:rPr lang="ja-JP" altLang="en-US" sz="2800" dirty="0" smtClean="0"/>
              <a:t>では実はなにもできない。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 smtClean="0"/>
              <a:t>C++</a:t>
            </a:r>
            <a:r>
              <a:rPr lang="ja-JP" altLang="en-US" sz="2800" dirty="0" smtClean="0"/>
              <a:t>で画像を扱ったりマウスやキーボードの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処理を受け付けるのに必要なもの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29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プログラミングを楽にしてくれる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kumimoji="1" lang="ja-JP" altLang="en-US" sz="3200" dirty="0" smtClean="0"/>
              <a:t>開発ツール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583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プロジェクトを作る</a:t>
            </a:r>
            <a:endParaRPr kumimoji="1" lang="ja-JP" altLang="en-US" dirty="0"/>
          </a:p>
        </p:txBody>
      </p:sp>
      <p:pic>
        <p:nvPicPr>
          <p:cNvPr id="1026" name="Picture 2" descr="F:\DxLib講習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6" y="1340768"/>
            <a:ext cx="3240360" cy="50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71032" y="1551484"/>
            <a:ext cx="491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>
                <a:hlinkClick r:id="rId3"/>
              </a:rPr>
              <a:t>http://homepage2.nifty.com/natupaji/DxLib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　にアクセス</a:t>
            </a:r>
            <a:r>
              <a:rPr kumimoji="1" lang="en-US" altLang="ja-JP" dirty="0" smtClean="0"/>
              <a:t>(</a:t>
            </a:r>
            <a:r>
              <a:rPr lang="ja-JP" altLang="en-US" dirty="0"/>
              <a:t>また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”DX</a:t>
            </a:r>
            <a:r>
              <a:rPr lang="ja-JP" altLang="en-US" dirty="0" smtClean="0"/>
              <a:t>ライブラリ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で検索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98516" y="3028310"/>
            <a:ext cx="4436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・「</a:t>
            </a:r>
            <a:r>
              <a:rPr kumimoji="1" lang="en-US" altLang="ja-JP" dirty="0" smtClean="0"/>
              <a:t>DX</a:t>
            </a:r>
            <a:r>
              <a:rPr kumimoji="1" lang="ja-JP" altLang="en-US" dirty="0" smtClean="0"/>
              <a:t>ライブラリの使い方</a:t>
            </a:r>
            <a:r>
              <a:rPr lang="ja-JP" altLang="en-US" dirty="0" smtClean="0"/>
              <a:t>」から自分の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持っている</a:t>
            </a:r>
            <a:r>
              <a:rPr lang="en-US" altLang="ja-JP" dirty="0" err="1" smtClean="0"/>
              <a:t>VisualStudio</a:t>
            </a:r>
            <a:r>
              <a:rPr lang="ja-JP" altLang="en-US" dirty="0" smtClean="0"/>
              <a:t>のバージョンの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構築方法を調べてください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50914" y="471318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・結構</a:t>
            </a:r>
            <a:r>
              <a:rPr kumimoji="1" lang="ja-JP" altLang="en-US" dirty="0" err="1" smtClean="0"/>
              <a:t>めんど</a:t>
            </a:r>
            <a:r>
              <a:rPr kumimoji="1" lang="ja-JP" altLang="en-US" dirty="0" smtClean="0"/>
              <a:t>くさいので、この講習では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あらかじめ構築したプロジェクトを使用</a:t>
            </a:r>
            <a:endParaRPr lang="en-US" altLang="ja-JP" dirty="0" smtClean="0"/>
          </a:p>
          <a:p>
            <a:r>
              <a:rPr lang="ja-JP" altLang="en-US" smtClean="0"/>
              <a:t>　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9175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メイリオ + Segoe UI">
      <a:majorFont>
        <a:latin typeface="Segoe UI"/>
        <a:ea typeface="小塚ゴシック Pro M"/>
        <a:cs typeface=""/>
      </a:majorFont>
      <a:minorFont>
        <a:latin typeface="Segoe UI"/>
        <a:ea typeface="メイリオ"/>
        <a:cs typeface="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770</TotalTime>
  <Words>478</Words>
  <Application>Microsoft Office PowerPoint</Application>
  <PresentationFormat>画面に合わせる (4:3)</PresentationFormat>
  <Paragraphs>127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エグゼクティブ</vt:lpstr>
      <vt:lpstr>C++ゲームプログラミング講習 初級 第1回</vt:lpstr>
      <vt:lpstr>講習資料について</vt:lpstr>
      <vt:lpstr>講習資料について</vt:lpstr>
      <vt:lpstr>講習の趣旨</vt:lpstr>
      <vt:lpstr>プログラミングとは</vt:lpstr>
      <vt:lpstr>C++</vt:lpstr>
      <vt:lpstr>DXライブラリとは</vt:lpstr>
      <vt:lpstr>Visual Studio</vt:lpstr>
      <vt:lpstr>プロジェクトを作る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初めてのプログラミング</vt:lpstr>
      <vt:lpstr>HelloWorldを描画してみる！</vt:lpstr>
      <vt:lpstr>HelloWorldを描画してみる！</vt:lpstr>
      <vt:lpstr>HelloWorldを描画してみる！</vt:lpstr>
      <vt:lpstr>HelloWorldを描画してみる！</vt:lpstr>
      <vt:lpstr>HelloWorldを描画してみる！</vt:lpstr>
      <vt:lpstr>HelloWorldを描画してみる！</vt:lpstr>
      <vt:lpstr>復習</vt:lpstr>
      <vt:lpstr>参考になりそうなwebページ</vt:lpstr>
      <vt:lpstr>課題</vt:lpstr>
      <vt:lpstr>追記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meo</dc:creator>
  <cp:lastModifiedBy>meo</cp:lastModifiedBy>
  <cp:revision>118</cp:revision>
  <dcterms:created xsi:type="dcterms:W3CDTF">2014-04-27T01:39:20Z</dcterms:created>
  <dcterms:modified xsi:type="dcterms:W3CDTF">2014-05-16T12:34:01Z</dcterms:modified>
</cp:coreProperties>
</file>