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23" r:id="rId23"/>
    <p:sldId id="321" r:id="rId24"/>
    <p:sldId id="322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3B4"/>
    <a:srgbClr val="FFC000"/>
    <a:srgbClr val="00FFFF"/>
    <a:srgbClr val="FFC0B4"/>
    <a:srgbClr val="261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AF543-8321-4B79-AABA-1E6AD0E54872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06819-CA08-4B27-9516-9CCBB78782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14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7240"/>
            <a:ext cx="8229600" cy="907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28AE48-D4CE-45FE-9EE6-4F96DB374D3F}" type="datetimeFigureOut">
              <a:rPr kumimoji="1" lang="ja-JP" altLang="en-US" smtClean="0"/>
              <a:t>2014/5/14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347864" y="640327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Copyright © 2014 @0MeO</a:t>
            </a:r>
            <a:endParaRPr lang="ja-JP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381064"/>
            <a:ext cx="7772400" cy="2095873"/>
          </a:xfrm>
        </p:spPr>
        <p:txBody>
          <a:bodyPr anchor="ctr"/>
          <a:lstStyle/>
          <a:p>
            <a:r>
              <a:rPr kumimoji="1" lang="en-US" altLang="ja-JP" sz="4000" dirty="0" smtClean="0"/>
              <a:t>C++</a:t>
            </a:r>
            <a:r>
              <a:rPr kumimoji="1" lang="ja-JP" altLang="en-US" sz="4000" dirty="0" smtClean="0"/>
              <a:t>ゲームプログラミング講習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/>
              <a:t>初級</a:t>
            </a:r>
            <a:r>
              <a:rPr kumimoji="1" lang="ja-JP" altLang="en-US" sz="4000" dirty="0" smtClean="0"/>
              <a:t> </a:t>
            </a:r>
            <a:r>
              <a:rPr kumimoji="1" lang="ja-JP" altLang="en-US" sz="4000" dirty="0" smtClean="0"/>
              <a:t>第</a:t>
            </a:r>
            <a:r>
              <a:rPr kumimoji="1" lang="en-US" altLang="ja-JP" sz="4000" dirty="0" smtClean="0"/>
              <a:t>2</a:t>
            </a:r>
            <a:r>
              <a:rPr lang="ja-JP" altLang="en-US" sz="4000" dirty="0" smtClean="0"/>
              <a:t>回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変数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5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3203848" y="4344037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ja-JP" altLang="en-US" sz="2800" dirty="0"/>
              <a:t>箱に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種類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あり</a:t>
            </a:r>
            <a:r>
              <a:rPr lang="ja-JP" altLang="en-US" sz="2800" dirty="0" smtClean="0"/>
              <a:t>、その種類のものしか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入れることはできない</a:t>
            </a:r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7982" y="6010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整数の箱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2471740">
            <a:off x="2468859" y="3692809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53481" y="2852936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１０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6970913">
            <a:off x="4062190" y="3493284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748421" y="2500907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1.05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8528987">
            <a:off x="5390734" y="3595756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444208" y="2708920"/>
            <a:ext cx="1534438" cy="720080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“</a:t>
            </a:r>
            <a:r>
              <a:rPr kumimoji="1" lang="ja-JP" altLang="en-US" dirty="0" smtClean="0">
                <a:solidFill>
                  <a:srgbClr val="0183B4"/>
                </a:solidFill>
              </a:rPr>
              <a:t>あいうえ</a:t>
            </a:r>
            <a:r>
              <a:rPr kumimoji="1" lang="ja-JP" altLang="en-US" dirty="0" err="1" smtClean="0">
                <a:solidFill>
                  <a:srgbClr val="0183B4"/>
                </a:solidFill>
              </a:rPr>
              <a:t>お</a:t>
            </a:r>
            <a:r>
              <a:rPr kumimoji="1" lang="en-US" altLang="ja-JP" dirty="0" smtClean="0">
                <a:solidFill>
                  <a:srgbClr val="0183B4"/>
                </a:solidFill>
              </a:rPr>
              <a:t>”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3203848" y="4344037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ja-JP" altLang="en-US" sz="2800" dirty="0"/>
              <a:t>箱に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種類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あり</a:t>
            </a:r>
            <a:r>
              <a:rPr lang="ja-JP" altLang="en-US" sz="2800" dirty="0" smtClean="0"/>
              <a:t>、その種類のものしか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入れることはできない</a:t>
            </a:r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7982" y="6010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整数の箱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2471740">
            <a:off x="2468859" y="3692809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95936" y="5013176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１０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6970913">
            <a:off x="4062190" y="3493284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748421" y="2500907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1.05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8528987">
            <a:off x="5390734" y="3595756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444208" y="2708920"/>
            <a:ext cx="1534438" cy="720080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“</a:t>
            </a:r>
            <a:r>
              <a:rPr kumimoji="1" lang="ja-JP" altLang="en-US" dirty="0" smtClean="0">
                <a:solidFill>
                  <a:srgbClr val="0183B4"/>
                </a:solidFill>
              </a:rPr>
              <a:t>あいうえ</a:t>
            </a:r>
            <a:r>
              <a:rPr kumimoji="1" lang="ja-JP" altLang="en-US" dirty="0" err="1" smtClean="0">
                <a:solidFill>
                  <a:srgbClr val="0183B4"/>
                </a:solidFill>
              </a:rPr>
              <a:t>お</a:t>
            </a:r>
            <a:r>
              <a:rPr kumimoji="1" lang="en-US" altLang="ja-JP" dirty="0" smtClean="0">
                <a:solidFill>
                  <a:srgbClr val="0183B4"/>
                </a:solidFill>
              </a:rPr>
              <a:t>”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815946" y="4754889"/>
            <a:ext cx="1152128" cy="115212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4728" y="510012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整数なので</a:t>
            </a:r>
            <a:r>
              <a:rPr kumimoji="1" lang="en-US" altLang="ja-JP" sz="2400" dirty="0" smtClean="0"/>
              <a:t>OK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74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3203848" y="4344037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ja-JP" altLang="en-US" sz="2800" dirty="0"/>
              <a:t>箱に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種類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あり</a:t>
            </a:r>
            <a:r>
              <a:rPr lang="ja-JP" altLang="en-US" sz="2800" dirty="0" smtClean="0"/>
              <a:t>、その種類のものしか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入れることはできない</a:t>
            </a:r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7982" y="6010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整数の箱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2471740">
            <a:off x="2468859" y="3692809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53481" y="2852936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１０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6970913">
            <a:off x="4062190" y="3493284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995936" y="5046791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1.05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8528987">
            <a:off x="5390734" y="3595756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444208" y="2708920"/>
            <a:ext cx="1534438" cy="720080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“</a:t>
            </a:r>
            <a:r>
              <a:rPr kumimoji="1" lang="ja-JP" altLang="en-US" dirty="0" smtClean="0">
                <a:solidFill>
                  <a:srgbClr val="0183B4"/>
                </a:solidFill>
              </a:rPr>
              <a:t>あいうえ</a:t>
            </a:r>
            <a:r>
              <a:rPr kumimoji="1" lang="ja-JP" altLang="en-US" dirty="0" err="1" smtClean="0">
                <a:solidFill>
                  <a:srgbClr val="0183B4"/>
                </a:solidFill>
              </a:rPr>
              <a:t>お</a:t>
            </a:r>
            <a:r>
              <a:rPr kumimoji="1" lang="en-US" altLang="ja-JP" dirty="0" smtClean="0">
                <a:solidFill>
                  <a:srgbClr val="0183B4"/>
                </a:solidFill>
              </a:rPr>
              <a:t>”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44728" y="510012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小数点なので駄目</a:t>
            </a:r>
            <a:endParaRPr kumimoji="1" lang="ja-JP" altLang="en-US" sz="2400" dirty="0"/>
          </a:p>
        </p:txBody>
      </p:sp>
      <p:sp>
        <p:nvSpPr>
          <p:cNvPr id="7" name="フローチャート: 処理 6"/>
          <p:cNvSpPr/>
          <p:nvPr/>
        </p:nvSpPr>
        <p:spPr>
          <a:xfrm rot="18772782">
            <a:off x="2923745" y="5121868"/>
            <a:ext cx="1725997" cy="122949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処理 14"/>
          <p:cNvSpPr/>
          <p:nvPr/>
        </p:nvSpPr>
        <p:spPr>
          <a:xfrm rot="2547279">
            <a:off x="2923744" y="5121868"/>
            <a:ext cx="1725997" cy="122949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2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3203848" y="4344037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ja-JP" altLang="en-US" sz="2800" dirty="0"/>
              <a:t>箱に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種類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あり</a:t>
            </a:r>
            <a:r>
              <a:rPr lang="ja-JP" altLang="en-US" sz="2800" dirty="0" smtClean="0"/>
              <a:t>、その種類のものしか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入れることはできない</a:t>
            </a:r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37982" y="6010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整数の箱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 rot="2471740">
            <a:off x="2468859" y="3692809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53481" y="2852936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１０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6970913">
            <a:off x="4062190" y="3493284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748421" y="2500907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1.05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8528987">
            <a:off x="5390734" y="3595756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581799" y="4941168"/>
            <a:ext cx="1534438" cy="720080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“</a:t>
            </a:r>
            <a:r>
              <a:rPr kumimoji="1" lang="ja-JP" altLang="en-US" dirty="0" smtClean="0">
                <a:solidFill>
                  <a:srgbClr val="0183B4"/>
                </a:solidFill>
              </a:rPr>
              <a:t>あいうえ</a:t>
            </a:r>
            <a:r>
              <a:rPr kumimoji="1" lang="ja-JP" altLang="en-US" dirty="0" err="1" smtClean="0">
                <a:solidFill>
                  <a:srgbClr val="0183B4"/>
                </a:solidFill>
              </a:rPr>
              <a:t>お</a:t>
            </a:r>
            <a:r>
              <a:rPr kumimoji="1" lang="en-US" altLang="ja-JP" dirty="0" smtClean="0">
                <a:solidFill>
                  <a:srgbClr val="0183B4"/>
                </a:solidFill>
              </a:rPr>
              <a:t>”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79074" y="50546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文字列なので駄目</a:t>
            </a:r>
            <a:endParaRPr kumimoji="1" lang="ja-JP" altLang="en-US" sz="2400" dirty="0"/>
          </a:p>
        </p:txBody>
      </p:sp>
      <p:sp>
        <p:nvSpPr>
          <p:cNvPr id="13" name="フローチャート: 処理 12"/>
          <p:cNvSpPr/>
          <p:nvPr/>
        </p:nvSpPr>
        <p:spPr>
          <a:xfrm rot="18772782">
            <a:off x="2554887" y="5075121"/>
            <a:ext cx="1725997" cy="122949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処理 13"/>
          <p:cNvSpPr/>
          <p:nvPr/>
        </p:nvSpPr>
        <p:spPr>
          <a:xfrm rot="2547279">
            <a:off x="2554886" y="5075121"/>
            <a:ext cx="1725997" cy="122949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ja-JP" altLang="en-US" sz="2800" dirty="0"/>
              <a:t>箱に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種類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あり</a:t>
            </a:r>
            <a:r>
              <a:rPr lang="ja-JP" altLang="en-US" sz="2800" dirty="0" smtClean="0"/>
              <a:t>、その種類のものしか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入れることはできない</a:t>
            </a:r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6562" y="587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小数点の箱</a:t>
            </a:r>
            <a:endParaRPr kumimoji="1" lang="ja-JP" altLang="en-US" dirty="0"/>
          </a:p>
        </p:txBody>
      </p:sp>
      <p:sp>
        <p:nvSpPr>
          <p:cNvPr id="6" name="五角形 5"/>
          <p:cNvSpPr/>
          <p:nvPr/>
        </p:nvSpPr>
        <p:spPr>
          <a:xfrm>
            <a:off x="3419872" y="3933056"/>
            <a:ext cx="1872208" cy="1800200"/>
          </a:xfrm>
          <a:prstGeom prst="pentagon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787725" y="2852936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1.05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2471740">
            <a:off x="2605515" y="3687658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lang="ja-JP" altLang="en-US" sz="2800" dirty="0"/>
              <a:t>箱に</a:t>
            </a:r>
            <a:r>
              <a:rPr lang="ja-JP" altLang="en-US" sz="2800" dirty="0" smtClean="0"/>
              <a:t>は</a:t>
            </a:r>
            <a:r>
              <a:rPr lang="ja-JP" altLang="en-US" sz="2800" dirty="0"/>
              <a:t>種類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あり</a:t>
            </a:r>
            <a:r>
              <a:rPr lang="ja-JP" altLang="en-US" sz="2800" dirty="0" smtClean="0"/>
              <a:t>、その種類のものしか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入れることはできない</a:t>
            </a:r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6562" y="587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小数点の箱</a:t>
            </a:r>
            <a:endParaRPr kumimoji="1" lang="ja-JP" altLang="en-US" dirty="0"/>
          </a:p>
        </p:txBody>
      </p:sp>
      <p:sp>
        <p:nvSpPr>
          <p:cNvPr id="6" name="五角形 5"/>
          <p:cNvSpPr/>
          <p:nvPr/>
        </p:nvSpPr>
        <p:spPr>
          <a:xfrm>
            <a:off x="3419872" y="3933056"/>
            <a:ext cx="1872208" cy="1800200"/>
          </a:xfrm>
          <a:prstGeom prst="pentagon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959932" y="4653136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1.05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779912" y="4401108"/>
            <a:ext cx="1152128" cy="115212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型</a:t>
            </a:r>
            <a:r>
              <a:rPr lang="ja-JP" altLang="en-US" dirty="0" smtClean="0"/>
              <a:t>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整数 </a:t>
            </a:r>
            <a:r>
              <a:rPr lang="en-US" altLang="ja-JP" sz="3200" dirty="0" smtClean="0"/>
              <a:t>– </a:t>
            </a:r>
            <a:r>
              <a:rPr lang="en-US" altLang="ja-JP" sz="3200" dirty="0" err="1" smtClean="0"/>
              <a:t>int</a:t>
            </a:r>
            <a:r>
              <a:rPr lang="ja-JP" altLang="en-US" sz="3200" dirty="0" smtClean="0"/>
              <a:t>型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浮動小数点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小数</a:t>
            </a:r>
            <a:r>
              <a:rPr lang="en-US" altLang="ja-JP" sz="3200" dirty="0" smtClean="0"/>
              <a:t>) – float </a:t>
            </a:r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文字 </a:t>
            </a:r>
            <a:r>
              <a:rPr lang="en-US" altLang="ja-JP" sz="3200" dirty="0" smtClean="0"/>
              <a:t>– char</a:t>
            </a:r>
          </a:p>
        </p:txBody>
      </p:sp>
    </p:spTree>
    <p:extLst>
      <p:ext uri="{BB962C8B-B14F-4D97-AF65-F5344CB8AC3E}">
        <p14:creationId xmlns:p14="http://schemas.microsoft.com/office/powerpoint/2010/main" val="6372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1484784"/>
            <a:ext cx="17443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a;</a:t>
            </a:r>
          </a:p>
          <a:p>
            <a:endParaRPr kumimoji="1" lang="en-US" altLang="ja-JP" sz="4000" dirty="0" smtClean="0"/>
          </a:p>
          <a:p>
            <a:r>
              <a:rPr lang="en-US" altLang="ja-JP" sz="4000" dirty="0" smtClean="0"/>
              <a:t>a = 10;</a:t>
            </a:r>
            <a:endParaRPr kumimoji="1" lang="ja-JP" altLang="en-US" sz="4000" dirty="0"/>
          </a:p>
        </p:txBody>
      </p:sp>
      <p:sp>
        <p:nvSpPr>
          <p:cNvPr id="5" name="右矢印 4"/>
          <p:cNvSpPr/>
          <p:nvPr/>
        </p:nvSpPr>
        <p:spPr>
          <a:xfrm rot="11750979">
            <a:off x="1803524" y="2190300"/>
            <a:ext cx="1008112" cy="432048"/>
          </a:xfrm>
          <a:prstGeom prst="rightArrow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9832" y="2204864"/>
            <a:ext cx="3060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0183B4"/>
                </a:solidFill>
              </a:rPr>
              <a:t>箱の型</a:t>
            </a:r>
            <a:r>
              <a:rPr kumimoji="1" lang="en-US" altLang="ja-JP" sz="4000" dirty="0" smtClean="0">
                <a:solidFill>
                  <a:srgbClr val="0183B4"/>
                </a:solidFill>
              </a:rPr>
              <a:t>(</a:t>
            </a:r>
            <a:r>
              <a:rPr kumimoji="1" lang="ja-JP" altLang="en-US" sz="4000" dirty="0" smtClean="0">
                <a:solidFill>
                  <a:srgbClr val="0183B4"/>
                </a:solidFill>
              </a:rPr>
              <a:t>整数</a:t>
            </a:r>
            <a:r>
              <a:rPr kumimoji="1" lang="en-US" altLang="ja-JP" sz="4000" dirty="0" smtClean="0">
                <a:solidFill>
                  <a:srgbClr val="0183B4"/>
                </a:solidFill>
              </a:rPr>
              <a:t>)</a:t>
            </a:r>
            <a:endParaRPr kumimoji="1" lang="ja-JP" altLang="en-US" sz="4000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1484784"/>
            <a:ext cx="17443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a;</a:t>
            </a:r>
          </a:p>
          <a:p>
            <a:endParaRPr kumimoji="1" lang="en-US" altLang="ja-JP" sz="4000" dirty="0" smtClean="0"/>
          </a:p>
          <a:p>
            <a:r>
              <a:rPr lang="en-US" altLang="ja-JP" sz="4000" dirty="0" smtClean="0"/>
              <a:t>a = 10;</a:t>
            </a:r>
            <a:endParaRPr kumimoji="1" lang="ja-JP" altLang="en-US" sz="4000" dirty="0"/>
          </a:p>
        </p:txBody>
      </p:sp>
      <p:sp>
        <p:nvSpPr>
          <p:cNvPr id="5" name="右矢印 4"/>
          <p:cNvSpPr/>
          <p:nvPr/>
        </p:nvSpPr>
        <p:spPr>
          <a:xfrm rot="11750979">
            <a:off x="2235571" y="2081574"/>
            <a:ext cx="1008112" cy="432048"/>
          </a:xfrm>
          <a:prstGeom prst="rightArrow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7864" y="2204864"/>
            <a:ext cx="5625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0183B4"/>
                </a:solidFill>
              </a:rPr>
              <a:t>箱</a:t>
            </a:r>
            <a:r>
              <a:rPr lang="ja-JP" altLang="en-US" sz="4000" dirty="0" smtClean="0">
                <a:solidFill>
                  <a:srgbClr val="0183B4"/>
                </a:solidFill>
              </a:rPr>
              <a:t>の名前</a:t>
            </a:r>
            <a:r>
              <a:rPr lang="en-US" altLang="ja-JP" sz="4000" dirty="0" smtClean="0">
                <a:solidFill>
                  <a:srgbClr val="0183B4"/>
                </a:solidFill>
              </a:rPr>
              <a:t>(</a:t>
            </a:r>
            <a:r>
              <a:rPr lang="ja-JP" altLang="en-US" sz="4000" dirty="0" smtClean="0">
                <a:solidFill>
                  <a:srgbClr val="0183B4"/>
                </a:solidFill>
              </a:rPr>
              <a:t>なんでもいい</a:t>
            </a:r>
            <a:r>
              <a:rPr lang="en-US" altLang="ja-JP" sz="4000" dirty="0" smtClean="0">
                <a:solidFill>
                  <a:srgbClr val="0183B4"/>
                </a:solidFill>
              </a:rPr>
              <a:t>)</a:t>
            </a:r>
            <a:endParaRPr kumimoji="1" lang="ja-JP" altLang="en-US" sz="4000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1484784"/>
            <a:ext cx="17443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int</a:t>
            </a:r>
            <a:r>
              <a:rPr kumimoji="1" lang="en-US" altLang="ja-JP" sz="4000" dirty="0" smtClean="0"/>
              <a:t> a;</a:t>
            </a:r>
          </a:p>
          <a:p>
            <a:endParaRPr kumimoji="1" lang="en-US" altLang="ja-JP" sz="4000" dirty="0" smtClean="0"/>
          </a:p>
          <a:p>
            <a:r>
              <a:rPr lang="en-US" altLang="ja-JP" sz="4000" dirty="0" smtClean="0"/>
              <a:t>a = 10;</a:t>
            </a:r>
            <a:endParaRPr kumimoji="1" lang="ja-JP" altLang="en-US" sz="4000" dirty="0"/>
          </a:p>
        </p:txBody>
      </p:sp>
      <p:sp>
        <p:nvSpPr>
          <p:cNvPr id="5" name="右矢印 4"/>
          <p:cNvSpPr/>
          <p:nvPr/>
        </p:nvSpPr>
        <p:spPr>
          <a:xfrm rot="11750979">
            <a:off x="2451596" y="3553228"/>
            <a:ext cx="1008112" cy="432048"/>
          </a:xfrm>
          <a:prstGeom prst="rightArrow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74020" y="378971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0183B4"/>
                </a:solidFill>
              </a:rPr>
              <a:t>箱に値を入れる</a:t>
            </a:r>
            <a:endParaRPr kumimoji="1" lang="ja-JP" altLang="en-US" sz="4000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DxLib</a:t>
            </a:r>
            <a:r>
              <a:rPr kumimoji="1" lang="ja-JP" altLang="en-US" dirty="0" smtClean="0"/>
              <a:t>のフォルダ構成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7" y="1556792"/>
            <a:ext cx="6811326" cy="3086531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483768" y="3284984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27784" y="367336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プロジェクトファイル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51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1026" name="Picture 2" descr="C:\Users\meo\Documents\nmc\GameProgrammingBeginnerClass2014\第02回\キャプチャ\キャプチャ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9" y="1196752"/>
            <a:ext cx="778830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806660" y="5517232"/>
            <a:ext cx="5530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☑</a:t>
            </a:r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の値を変えてみる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☑変数名を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から好きな名前にしてみる</a:t>
            </a:r>
            <a:endParaRPr kumimoji="1" lang="ja-JP" altLang="en-US" sz="2400" dirty="0"/>
          </a:p>
        </p:txBody>
      </p:sp>
      <p:sp>
        <p:nvSpPr>
          <p:cNvPr id="7" name="右矢印 6"/>
          <p:cNvSpPr/>
          <p:nvPr/>
        </p:nvSpPr>
        <p:spPr>
          <a:xfrm rot="16200000">
            <a:off x="7135440" y="3744188"/>
            <a:ext cx="504056" cy="302344"/>
          </a:xfrm>
          <a:prstGeom prst="rightArrow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67977" y="414738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183B4"/>
                </a:solidFill>
              </a:rPr>
              <a:t>表示したい</a:t>
            </a:r>
            <a:r>
              <a:rPr lang="ja-JP" altLang="en-US" sz="2800" dirty="0">
                <a:solidFill>
                  <a:srgbClr val="0183B4"/>
                </a:solidFill>
              </a:rPr>
              <a:t>変数</a:t>
            </a:r>
            <a:endParaRPr kumimoji="1" lang="ja-JP" altLang="en-US" sz="2800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変数には </a:t>
            </a:r>
            <a:r>
              <a:rPr kumimoji="1" lang="en-US" altLang="ja-JP" dirty="0" smtClean="0"/>
              <a:t>+, </a:t>
            </a:r>
            <a:r>
              <a:rPr kumimoji="1" lang="ja-JP" altLang="en-US" dirty="0" err="1" smtClean="0"/>
              <a:t>ー</a:t>
            </a:r>
            <a:r>
              <a:rPr kumimoji="1" lang="en-US" altLang="ja-JP" dirty="0" smtClean="0"/>
              <a:t>,  ×, ÷ </a:t>
            </a:r>
            <a:r>
              <a:rPr kumimoji="1" lang="ja-JP" altLang="en-US" dirty="0" smtClean="0"/>
              <a:t>などの演算が使える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ただし、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は「</a:t>
            </a:r>
            <a:r>
              <a:rPr kumimoji="1" lang="en-US" altLang="ja-JP" dirty="0" smtClean="0"/>
              <a:t>*</a:t>
            </a:r>
            <a:r>
              <a:rPr kumimoji="1" lang="ja-JP" altLang="en-US" dirty="0" smtClean="0"/>
              <a:t>」、</a:t>
            </a:r>
            <a:r>
              <a:rPr kumimoji="1" lang="en-US" altLang="ja-JP" dirty="0" smtClean="0"/>
              <a:t>÷</a:t>
            </a:r>
            <a:r>
              <a:rPr kumimoji="1" lang="ja-JP" altLang="en-US" dirty="0" smtClean="0"/>
              <a:t>は「 </a:t>
            </a:r>
            <a:r>
              <a:rPr kumimoji="1" lang="en-US" altLang="ja-JP" dirty="0" smtClean="0"/>
              <a:t>/ </a:t>
            </a:r>
            <a:r>
              <a:rPr kumimoji="1" lang="ja-JP" altLang="en-US" dirty="0" smtClean="0"/>
              <a:t>」を使用する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3861048"/>
            <a:ext cx="5065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☑以下の変数を作り、出力してみる</a:t>
            </a:r>
            <a:endParaRPr kumimoji="1" lang="en-US" altLang="ja-JP" sz="2400" b="1" dirty="0" smtClean="0"/>
          </a:p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a = 10 + 5;</a:t>
            </a:r>
          </a:p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b = 10 – 5;</a:t>
            </a:r>
          </a:p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c = 10 * 5;</a:t>
            </a:r>
          </a:p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d = 10 / 5;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優先順位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演算には優先順位があり、 </a:t>
            </a:r>
            <a:r>
              <a:rPr lang="ja-JP" altLang="en-US" dirty="0" smtClean="0"/>
              <a:t>掛け算、割り算が優先される</a:t>
            </a:r>
            <a:endParaRPr lang="en-US" altLang="ja-JP" dirty="0" smtClean="0"/>
          </a:p>
          <a:p>
            <a:r>
              <a:rPr lang="ja-JP" altLang="en-US" dirty="0" smtClean="0"/>
              <a:t>足し算や引き算を優先したい場合は </a:t>
            </a:r>
            <a:r>
              <a:rPr lang="en-US" altLang="ja-JP" dirty="0" smtClean="0"/>
              <a:t>() </a:t>
            </a:r>
            <a:r>
              <a:rPr lang="ja-JP" altLang="en-US" dirty="0" smtClean="0"/>
              <a:t>でくく</a:t>
            </a:r>
            <a:r>
              <a:rPr lang="ja-JP" altLang="en-US" dirty="0"/>
              <a:t>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3861048"/>
            <a:ext cx="4758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☑以下の計算結果を予測してみる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☑実際に出力して確かめる</a:t>
            </a:r>
            <a:endParaRPr kumimoji="1" lang="en-US" altLang="ja-JP" sz="2400" b="1" dirty="0" smtClean="0"/>
          </a:p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a = (10 + 5) * 2 + 10 / 2;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2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変数同士で演算をすることもできる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2780928"/>
            <a:ext cx="50658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☑以下の変数を作り、出力して</a:t>
            </a:r>
            <a:r>
              <a:rPr lang="ja-JP" altLang="en-US" sz="2400" b="1" dirty="0" smtClean="0"/>
              <a:t>みる</a:t>
            </a:r>
            <a:endParaRPr kumimoji="1" lang="en-US" altLang="ja-JP" sz="2400" b="1" dirty="0" smtClean="0"/>
          </a:p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a = 10;</a:t>
            </a:r>
          </a:p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b = 5;</a:t>
            </a:r>
          </a:p>
          <a:p>
            <a:endParaRPr kumimoji="1" lang="en-US" altLang="ja-JP" sz="2400" dirty="0"/>
          </a:p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c = a + b;</a:t>
            </a:r>
          </a:p>
          <a:p>
            <a:r>
              <a:rPr lang="en-US" altLang="ja-JP" sz="2400" dirty="0" smtClean="0"/>
              <a:t>c = a – b;</a:t>
            </a:r>
          </a:p>
          <a:p>
            <a:r>
              <a:rPr kumimoji="1" lang="en-US" altLang="ja-JP" sz="2400" dirty="0" smtClean="0"/>
              <a:t>c = a * b;</a:t>
            </a:r>
          </a:p>
          <a:p>
            <a:r>
              <a:rPr lang="en-US" altLang="ja-JP" sz="2400" dirty="0" smtClean="0"/>
              <a:t>c = a / b;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660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変数を使用して、以下の計算結果を表示する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2348880"/>
            <a:ext cx="28889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a </a:t>
            </a:r>
            <a:r>
              <a:rPr lang="ja-JP" altLang="en-US" sz="2400" dirty="0" smtClean="0"/>
              <a:t>に </a:t>
            </a:r>
            <a:r>
              <a:rPr lang="en-US" altLang="ja-JP" sz="2400" dirty="0" smtClean="0"/>
              <a:t>12 </a:t>
            </a:r>
            <a:r>
              <a:rPr lang="ja-JP" altLang="en-US" sz="2400" dirty="0" smtClean="0"/>
              <a:t>を いれる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b </a:t>
            </a:r>
            <a:r>
              <a:rPr kumimoji="1" lang="ja-JP" altLang="en-US" sz="2400" dirty="0" smtClean="0"/>
              <a:t>に 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3 </a:t>
            </a:r>
            <a:r>
              <a:rPr lang="ja-JP" altLang="en-US" sz="2400" dirty="0" smtClean="0"/>
              <a:t>を いれる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・式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= (a + b) / 3;</a:t>
            </a:r>
          </a:p>
          <a:p>
            <a:r>
              <a:rPr kumimoji="1" lang="ja-JP" altLang="en-US" sz="2400" dirty="0" smtClean="0"/>
              <a:t>・式</a:t>
            </a:r>
            <a:r>
              <a:rPr kumimoji="1" lang="en-US" altLang="ja-JP" sz="2400" dirty="0" smtClean="0"/>
              <a:t>2 = a + b / 3;</a:t>
            </a:r>
          </a:p>
          <a:p>
            <a:r>
              <a:rPr lang="ja-JP" altLang="en-US" sz="2400" dirty="0" smtClean="0"/>
              <a:t>・式</a:t>
            </a:r>
            <a:r>
              <a:rPr lang="en-US" altLang="ja-JP" sz="2400" dirty="0" smtClean="0"/>
              <a:t>3 = a + (b / 3);</a:t>
            </a:r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a = a + 1;</a:t>
            </a:r>
          </a:p>
          <a:p>
            <a:r>
              <a:rPr lang="ja-JP" altLang="en-US" sz="2400" dirty="0" smtClean="0"/>
              <a:t>・</a:t>
            </a:r>
            <a:r>
              <a:rPr lang="en-US" altLang="ja-JP" sz="2400" smtClean="0"/>
              <a:t>b = b – 1;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0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DxLib</a:t>
            </a:r>
            <a:r>
              <a:rPr kumimoji="1" lang="ja-JP" altLang="en-US" dirty="0" smtClean="0"/>
              <a:t>のフォルダ構成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7" y="1556792"/>
            <a:ext cx="6811326" cy="3086531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411760" y="2636912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03848" y="300758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実行形式が入ってる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28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37" y="1549549"/>
            <a:ext cx="6849431" cy="28007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DxLib</a:t>
            </a:r>
            <a:r>
              <a:rPr kumimoji="1" lang="ja-JP" altLang="en-US" dirty="0" smtClean="0"/>
              <a:t>のフォルダ構成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483768" y="270892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5" y="30635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実行ファイル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6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DxLib</a:t>
            </a:r>
            <a:r>
              <a:rPr kumimoji="1" lang="ja-JP" altLang="en-US" dirty="0" smtClean="0"/>
              <a:t>のフォルダ構成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7" y="1556792"/>
            <a:ext cx="6811326" cy="3086531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411760" y="2920037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15816" y="3573016"/>
            <a:ext cx="606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DxLib</a:t>
            </a:r>
            <a:r>
              <a:rPr kumimoji="1" lang="ja-JP" altLang="en-US" dirty="0" smtClean="0"/>
              <a:t>のライブラリ名と被ってしまってわかりずらいが、</a:t>
            </a:r>
            <a:endParaRPr kumimoji="1" lang="en-US" altLang="ja-JP" dirty="0" smtClean="0"/>
          </a:p>
          <a:p>
            <a:r>
              <a:rPr lang="ja-JP" altLang="en-US" dirty="0" smtClean="0"/>
              <a:t>プロジェクト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94112" y="4358103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例えば、「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」っていう名前でプロジェクトを作ったら</a:t>
            </a:r>
            <a:endParaRPr lang="en-US" altLang="ja-JP" dirty="0" smtClean="0"/>
          </a:p>
          <a:p>
            <a:r>
              <a:rPr kumimoji="1" lang="ja-JP" altLang="en-US" dirty="0" smtClean="0"/>
              <a:t>これ</a:t>
            </a:r>
            <a:r>
              <a:rPr lang="ja-JP" altLang="en-US" dirty="0" smtClean="0"/>
              <a:t>が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1549549"/>
            <a:ext cx="6763694" cy="26959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DxLib</a:t>
            </a:r>
            <a:r>
              <a:rPr kumimoji="1" lang="ja-JP" altLang="en-US" dirty="0" smtClean="0"/>
              <a:t>のフォルダ構成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411760" y="3645024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9058" y="399638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ソース</a:t>
            </a:r>
            <a:r>
              <a:rPr lang="ja-JP" altLang="en-US" sz="2400" dirty="0"/>
              <a:t>コード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39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3301541" y="4509120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2940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・変数とは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en-US" altLang="ja-JP" sz="2800" dirty="0" smtClean="0"/>
              <a:t>- </a:t>
            </a:r>
            <a:r>
              <a:rPr lang="ja-JP" altLang="en-US" sz="2800" dirty="0" smtClean="0"/>
              <a:t>値を入れる箱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 rot="2471740">
            <a:off x="2825044" y="3692809"/>
            <a:ext cx="1008728" cy="552502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09666" y="2852936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１０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3301541" y="4509120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2940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・変数とは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en-US" altLang="ja-JP" sz="2800" dirty="0" smtClean="0"/>
              <a:t>- </a:t>
            </a:r>
            <a:r>
              <a:rPr lang="ja-JP" altLang="en-US" sz="2800" dirty="0" smtClean="0"/>
              <a:t>値を入れる箱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4123878" y="5157192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１０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539552" y="4113076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40768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・変数に名前を</a:t>
            </a:r>
            <a:r>
              <a:rPr lang="ja-JP" altLang="en-US" sz="2800" dirty="0"/>
              <a:t>つけること</a:t>
            </a:r>
            <a:r>
              <a:rPr lang="ja-JP" altLang="en-US" sz="2800" dirty="0" smtClean="0"/>
              <a:t>ができる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・箱ごとに違う値を入れることができる</a:t>
            </a:r>
            <a:endParaRPr lang="en-US" altLang="ja-JP" sz="28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361889" y="4761148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１０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6" name="フローチャート : 磁気ディスク 5"/>
          <p:cNvSpPr/>
          <p:nvPr/>
        </p:nvSpPr>
        <p:spPr>
          <a:xfrm>
            <a:off x="3372358" y="4165637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194695" y="4813709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3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6228184" y="4165637"/>
            <a:ext cx="2376264" cy="1512168"/>
          </a:xfrm>
          <a:prstGeom prst="flowChartMagneticDisk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050521" y="4813709"/>
            <a:ext cx="792088" cy="648072"/>
          </a:xfrm>
          <a:prstGeom prst="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183B4"/>
                </a:solidFill>
              </a:rPr>
              <a:t>95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4585" y="5779551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 </a:t>
            </a:r>
            <a:r>
              <a:rPr lang="en-US" altLang="ja-JP" dirty="0" smtClean="0"/>
              <a:t>hako1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97391" y="5779551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 </a:t>
            </a:r>
            <a:r>
              <a:rPr lang="en-US" altLang="ja-JP" dirty="0" smtClean="0"/>
              <a:t>hako2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53217" y="5786952"/>
            <a:ext cx="13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 </a:t>
            </a:r>
            <a:r>
              <a:rPr lang="en-US" altLang="ja-JP" dirty="0" smtClean="0"/>
              <a:t>hako3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06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メイリオ + Segoe UI">
      <a:majorFont>
        <a:latin typeface="Segoe UI"/>
        <a:ea typeface="小塚ゴシック Pro M"/>
        <a:cs typeface=""/>
      </a:majorFont>
      <a:minorFont>
        <a:latin typeface="Segoe UI"/>
        <a:ea typeface="メイリオ"/>
        <a:cs typeface="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1012</TotalTime>
  <Words>582</Words>
  <Application>Microsoft Office PowerPoint</Application>
  <PresentationFormat>画面に合わせる (4:3)</PresentationFormat>
  <Paragraphs>135</Paragraphs>
  <Slides>24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エグゼクティブ</vt:lpstr>
      <vt:lpstr>C++ゲームプログラミング講習 初級 第2回</vt:lpstr>
      <vt:lpstr>DxLibのフォルダ構成</vt:lpstr>
      <vt:lpstr>DxLibのフォルダ構成</vt:lpstr>
      <vt:lpstr>DxLibのフォルダ構成</vt:lpstr>
      <vt:lpstr>DxLibのフォルダ構成</vt:lpstr>
      <vt:lpstr>DxLibのフォルダ構成</vt:lpstr>
      <vt:lpstr>変数</vt:lpstr>
      <vt:lpstr>変数</vt:lpstr>
      <vt:lpstr>変数</vt:lpstr>
      <vt:lpstr>変数</vt:lpstr>
      <vt:lpstr>変数</vt:lpstr>
      <vt:lpstr>変数</vt:lpstr>
      <vt:lpstr>変数</vt:lpstr>
      <vt:lpstr>変数</vt:lpstr>
      <vt:lpstr>変数</vt:lpstr>
      <vt:lpstr>型の種類</vt:lpstr>
      <vt:lpstr>ソースコード</vt:lpstr>
      <vt:lpstr>ソースコード</vt:lpstr>
      <vt:lpstr>ソースコード</vt:lpstr>
      <vt:lpstr>ソースコード</vt:lpstr>
      <vt:lpstr>演算</vt:lpstr>
      <vt:lpstr>優先順位</vt:lpstr>
      <vt:lpstr>演算</vt:lpstr>
      <vt:lpstr>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meo</dc:creator>
  <cp:lastModifiedBy>meo</cp:lastModifiedBy>
  <cp:revision>130</cp:revision>
  <dcterms:created xsi:type="dcterms:W3CDTF">2014-04-27T01:39:20Z</dcterms:created>
  <dcterms:modified xsi:type="dcterms:W3CDTF">2014-05-14T15:36:09Z</dcterms:modified>
</cp:coreProperties>
</file>