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84" r:id="rId3"/>
    <p:sldId id="271" r:id="rId4"/>
    <p:sldId id="288" r:id="rId5"/>
    <p:sldId id="286" r:id="rId6"/>
    <p:sldId id="287" r:id="rId7"/>
    <p:sldId id="306" r:id="rId8"/>
    <p:sldId id="305" r:id="rId9"/>
    <p:sldId id="290" r:id="rId10"/>
    <p:sldId id="289" r:id="rId11"/>
    <p:sldId id="274" r:id="rId12"/>
    <p:sldId id="291" r:id="rId13"/>
    <p:sldId id="292" r:id="rId14"/>
    <p:sldId id="31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76" r:id="rId28"/>
    <p:sldId id="307" r:id="rId29"/>
    <p:sldId id="308" r:id="rId30"/>
    <p:sldId id="309" r:id="rId31"/>
    <p:sldId id="281" r:id="rId32"/>
    <p:sldId id="285" r:id="rId33"/>
    <p:sldId id="275" r:id="rId34"/>
    <p:sldId id="267" r:id="rId35"/>
    <p:sldId id="258" r:id="rId36"/>
    <p:sldId id="270" r:id="rId37"/>
    <p:sldId id="272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68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EEEDEA"/>
    <a:srgbClr val="ECD2BB"/>
    <a:srgbClr val="5E3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84"/>
      </p:cViewPr>
      <p:guideLst>
        <p:guide orient="horz" pos="3068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8024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트렌드에 민감한 </a:t>
            </a:r>
            <a:r>
              <a:rPr lang="en-US" altLang="ko-KR" dirty="0"/>
              <a:t>MZ</a:t>
            </a:r>
            <a:r>
              <a:rPr lang="ko-KR" altLang="en-US" dirty="0"/>
              <a:t>세대가 </a:t>
            </a:r>
            <a:r>
              <a:rPr lang="ko-KR" altLang="en-US" dirty="0" err="1"/>
              <a:t>리셀테크</a:t>
            </a:r>
            <a:r>
              <a:rPr lang="ko-KR" altLang="en-US" dirty="0"/>
              <a:t> 주도 </a:t>
            </a:r>
            <a:r>
              <a:rPr lang="en-US" altLang="ko-KR" dirty="0"/>
              <a:t>-&gt; </a:t>
            </a:r>
            <a:r>
              <a:rPr lang="ko-KR" altLang="en-US" dirty="0"/>
              <a:t>재테크 목적의 대체 투자 수단으로 인식</a:t>
            </a:r>
          </a:p>
        </p:txBody>
      </p:sp>
    </p:spTree>
    <p:extLst>
      <p:ext uri="{BB962C8B-B14F-4D97-AF65-F5344CB8AC3E}">
        <p14:creationId xmlns:p14="http://schemas.microsoft.com/office/powerpoint/2010/main" val="320564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6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33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049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32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56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37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69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87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오프화이트</a:t>
            </a:r>
            <a:r>
              <a:rPr lang="ko-KR" altLang="en-US" dirty="0"/>
              <a:t> </a:t>
            </a:r>
            <a:r>
              <a:rPr lang="ko-KR" altLang="en-US" dirty="0" err="1"/>
              <a:t>레트로</a:t>
            </a:r>
            <a:r>
              <a:rPr lang="ko-KR" altLang="en-US" dirty="0"/>
              <a:t> 하이 시카고 모델의 경우 발매가 약 </a:t>
            </a:r>
            <a:r>
              <a:rPr lang="en-US" altLang="ko-KR" dirty="0"/>
              <a:t>26</a:t>
            </a:r>
            <a:r>
              <a:rPr lang="ko-KR" altLang="en-US" dirty="0"/>
              <a:t>만원으로 출시했으나 현재 </a:t>
            </a:r>
            <a:r>
              <a:rPr lang="en-US" altLang="ko-KR" dirty="0"/>
              <a:t>7</a:t>
            </a:r>
            <a:r>
              <a:rPr lang="ko-KR" altLang="en-US" dirty="0"/>
              <a:t>백만원에 육박하는 시장가로 거래되고 있음</a:t>
            </a:r>
            <a:endParaRPr lang="en-US" altLang="ko-KR" dirty="0"/>
          </a:p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디올</a:t>
            </a:r>
            <a:r>
              <a:rPr lang="ko-KR" altLang="en-US" dirty="0"/>
              <a:t> 하이 모델도 발매가 </a:t>
            </a:r>
            <a:r>
              <a:rPr lang="en-US" altLang="ko-KR" dirty="0"/>
              <a:t>300</a:t>
            </a:r>
            <a:r>
              <a:rPr lang="ko-KR" altLang="en-US" dirty="0"/>
              <a:t>만원으로 현재 </a:t>
            </a:r>
            <a:r>
              <a:rPr lang="en-US" altLang="ko-KR" dirty="0"/>
              <a:t>1000</a:t>
            </a:r>
            <a:r>
              <a:rPr lang="ko-KR" altLang="en-US" dirty="0"/>
              <a:t>만원으로 거래되고 있음</a:t>
            </a:r>
          </a:p>
        </p:txBody>
      </p:sp>
    </p:spTree>
    <p:extLst>
      <p:ext uri="{BB962C8B-B14F-4D97-AF65-F5344CB8AC3E}">
        <p14:creationId xmlns:p14="http://schemas.microsoft.com/office/powerpoint/2010/main" val="150578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오프화이트</a:t>
            </a:r>
            <a:r>
              <a:rPr lang="ko-KR" altLang="en-US" dirty="0"/>
              <a:t> </a:t>
            </a:r>
            <a:r>
              <a:rPr lang="ko-KR" altLang="en-US" dirty="0" err="1"/>
              <a:t>레트로</a:t>
            </a:r>
            <a:r>
              <a:rPr lang="ko-KR" altLang="en-US" dirty="0"/>
              <a:t> 하이 시카고 모델의 경우 발매가 약 </a:t>
            </a:r>
            <a:r>
              <a:rPr lang="en-US" altLang="ko-KR" dirty="0"/>
              <a:t>26</a:t>
            </a:r>
            <a:r>
              <a:rPr lang="ko-KR" altLang="en-US" dirty="0"/>
              <a:t>만원으로 출시했으나 현재 </a:t>
            </a:r>
            <a:r>
              <a:rPr lang="en-US" altLang="ko-KR" dirty="0"/>
              <a:t>7</a:t>
            </a:r>
            <a:r>
              <a:rPr lang="ko-KR" altLang="en-US" dirty="0"/>
              <a:t>백만원에 육박하는 시장가로 거래되고 있음</a:t>
            </a:r>
            <a:endParaRPr lang="en-US" altLang="ko-KR" dirty="0"/>
          </a:p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디올</a:t>
            </a:r>
            <a:r>
              <a:rPr lang="ko-KR" altLang="en-US" dirty="0"/>
              <a:t> 하이 모델도 발매가 </a:t>
            </a:r>
            <a:r>
              <a:rPr lang="en-US" altLang="ko-KR" dirty="0"/>
              <a:t>300</a:t>
            </a:r>
            <a:r>
              <a:rPr lang="ko-KR" altLang="en-US" dirty="0"/>
              <a:t>만원으로 현재 </a:t>
            </a:r>
            <a:r>
              <a:rPr lang="en-US" altLang="ko-KR" dirty="0"/>
              <a:t>1000</a:t>
            </a:r>
            <a:r>
              <a:rPr lang="ko-KR" altLang="en-US" dirty="0"/>
              <a:t>만원으로 거래되고 있음</a:t>
            </a:r>
          </a:p>
        </p:txBody>
      </p:sp>
    </p:spTree>
    <p:extLst>
      <p:ext uri="{BB962C8B-B14F-4D97-AF65-F5344CB8AC3E}">
        <p14:creationId xmlns:p14="http://schemas.microsoft.com/office/powerpoint/2010/main" val="390004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오프화이트</a:t>
            </a:r>
            <a:r>
              <a:rPr lang="ko-KR" altLang="en-US" dirty="0"/>
              <a:t> </a:t>
            </a:r>
            <a:r>
              <a:rPr lang="ko-KR" altLang="en-US" dirty="0" err="1"/>
              <a:t>레트로</a:t>
            </a:r>
            <a:r>
              <a:rPr lang="ko-KR" altLang="en-US" dirty="0"/>
              <a:t> 하이 시카고 모델의 경우 발매가 약 </a:t>
            </a:r>
            <a:r>
              <a:rPr lang="en-US" altLang="ko-KR" dirty="0"/>
              <a:t>26</a:t>
            </a:r>
            <a:r>
              <a:rPr lang="ko-KR" altLang="en-US" dirty="0"/>
              <a:t>만원으로 출시했으나 현재 </a:t>
            </a:r>
            <a:r>
              <a:rPr lang="en-US" altLang="ko-KR" dirty="0"/>
              <a:t>7</a:t>
            </a:r>
            <a:r>
              <a:rPr lang="ko-KR" altLang="en-US" dirty="0"/>
              <a:t>백만원에 육박하는 시장가로 거래되고 있음</a:t>
            </a:r>
            <a:endParaRPr lang="en-US" altLang="ko-KR" dirty="0"/>
          </a:p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디올</a:t>
            </a:r>
            <a:r>
              <a:rPr lang="ko-KR" altLang="en-US" dirty="0"/>
              <a:t> 하이 모델도 발매가 </a:t>
            </a:r>
            <a:r>
              <a:rPr lang="en-US" altLang="ko-KR" dirty="0"/>
              <a:t>300</a:t>
            </a:r>
            <a:r>
              <a:rPr lang="ko-KR" altLang="en-US" dirty="0"/>
              <a:t>만원으로 현재 </a:t>
            </a:r>
            <a:r>
              <a:rPr lang="en-US" altLang="ko-KR" dirty="0"/>
              <a:t>1000</a:t>
            </a:r>
            <a:r>
              <a:rPr lang="ko-KR" altLang="en-US" dirty="0"/>
              <a:t>만원으로 거래되고 있음</a:t>
            </a:r>
          </a:p>
        </p:txBody>
      </p:sp>
    </p:spTree>
    <p:extLst>
      <p:ext uri="{BB962C8B-B14F-4D97-AF65-F5344CB8AC3E}">
        <p14:creationId xmlns:p14="http://schemas.microsoft.com/office/powerpoint/2010/main" val="35165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오프화이트</a:t>
            </a:r>
            <a:r>
              <a:rPr lang="ko-KR" altLang="en-US" dirty="0"/>
              <a:t> </a:t>
            </a:r>
            <a:r>
              <a:rPr lang="ko-KR" altLang="en-US" dirty="0" err="1"/>
              <a:t>레트로</a:t>
            </a:r>
            <a:r>
              <a:rPr lang="ko-KR" altLang="en-US" dirty="0"/>
              <a:t> 하이 시카고 모델의 경우 발매가 약 </a:t>
            </a:r>
            <a:r>
              <a:rPr lang="en-US" altLang="ko-KR" dirty="0"/>
              <a:t>26</a:t>
            </a:r>
            <a:r>
              <a:rPr lang="ko-KR" altLang="en-US" dirty="0"/>
              <a:t>만원으로 출시했으나 현재 </a:t>
            </a:r>
            <a:r>
              <a:rPr lang="en-US" altLang="ko-KR" dirty="0"/>
              <a:t>7</a:t>
            </a:r>
            <a:r>
              <a:rPr lang="ko-KR" altLang="en-US" dirty="0"/>
              <a:t>백만원에 육박하는 시장가로 거래되고 있음</a:t>
            </a:r>
            <a:endParaRPr lang="en-US" altLang="ko-KR" dirty="0"/>
          </a:p>
          <a:p>
            <a:r>
              <a:rPr lang="ko-KR" altLang="en-US" dirty="0"/>
              <a:t>조던 </a:t>
            </a:r>
            <a:r>
              <a:rPr lang="en-US" altLang="ko-KR" dirty="0"/>
              <a:t>1 </a:t>
            </a:r>
            <a:r>
              <a:rPr lang="ko-KR" altLang="en-US" dirty="0" err="1"/>
              <a:t>디올</a:t>
            </a:r>
            <a:r>
              <a:rPr lang="ko-KR" altLang="en-US" dirty="0"/>
              <a:t> 하이 모델도 발매가 </a:t>
            </a:r>
            <a:r>
              <a:rPr lang="en-US" altLang="ko-KR" dirty="0"/>
              <a:t>300</a:t>
            </a:r>
            <a:r>
              <a:rPr lang="ko-KR" altLang="en-US" dirty="0"/>
              <a:t>만원으로 현재 </a:t>
            </a:r>
            <a:r>
              <a:rPr lang="en-US" altLang="ko-KR" dirty="0"/>
              <a:t>1000</a:t>
            </a:r>
            <a:r>
              <a:rPr lang="ko-KR" altLang="en-US" dirty="0"/>
              <a:t>만원으로 거래되고 있음</a:t>
            </a:r>
          </a:p>
        </p:txBody>
      </p:sp>
    </p:spTree>
    <p:extLst>
      <p:ext uri="{BB962C8B-B14F-4D97-AF65-F5344CB8AC3E}">
        <p14:creationId xmlns:p14="http://schemas.microsoft.com/office/powerpoint/2010/main" val="285847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6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6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40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3B34B3F-010A-43D0-B99E-3343AD573276}" type="datetimeFigureOut">
              <a:rPr lang="ko-KR" altLang="en-US" smtClean="0"/>
              <a:t>2024-03-29(Fri)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3829" y="9296400"/>
            <a:ext cx="410370" cy="348813"/>
          </a:xfrm>
        </p:spPr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ITLE"/>
          <p:cNvSpPr txBox="1"/>
          <p:nvPr/>
        </p:nvSpPr>
        <p:spPr>
          <a:xfrm>
            <a:off x="3721120" y="4339487"/>
            <a:ext cx="5273095" cy="81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도입배경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1850D99-5965-D7A8-131D-FF0067E4D9A4}"/>
              </a:ext>
            </a:extLst>
          </p:cNvPr>
          <p:cNvSpPr txBox="1"/>
          <p:nvPr/>
        </p:nvSpPr>
        <p:spPr>
          <a:xfrm>
            <a:off x="3721120" y="4339487"/>
            <a:ext cx="5273095" cy="81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설명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407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EEB1D75-BB6F-436B-E779-42D70E7E3756}"/>
              </a:ext>
            </a:extLst>
          </p:cNvPr>
          <p:cNvGrpSpPr/>
          <p:nvPr/>
        </p:nvGrpSpPr>
        <p:grpSpPr>
          <a:xfrm>
            <a:off x="1144405" y="2764826"/>
            <a:ext cx="10715990" cy="4965946"/>
            <a:chOff x="896495" y="1790041"/>
            <a:chExt cx="10715990" cy="49659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FE6FBD-77D1-758A-8667-EC28D9ED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95" y="1790041"/>
              <a:ext cx="10715990" cy="49659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5A7B0D-1E43-1271-68CC-A0B6C1806BC7}"/>
                </a:ext>
              </a:extLst>
            </p:cNvPr>
            <p:cNvSpPr txBox="1"/>
            <p:nvPr/>
          </p:nvSpPr>
          <p:spPr>
            <a:xfrm>
              <a:off x="1173192" y="5175849"/>
              <a:ext cx="3755132" cy="91440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EC9A87-3560-1544-84DB-D8C0E1EA6B9B}"/>
                </a:ext>
              </a:extLst>
            </p:cNvPr>
            <p:cNvSpPr txBox="1"/>
            <p:nvPr/>
          </p:nvSpPr>
          <p:spPr>
            <a:xfrm>
              <a:off x="8755811" y="3986806"/>
              <a:ext cx="629730" cy="14296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3069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EC369-E525-FDB0-C3CE-F252B69A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7" y="2079213"/>
            <a:ext cx="11766485" cy="5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63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CCCE28-6400-5924-47FC-5D739E4E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3" y="1947553"/>
            <a:ext cx="11812073" cy="54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35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995690-D9FD-529E-218A-2AAAAADC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8905" y="8979"/>
            <a:ext cx="17048711" cy="95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59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7E5159-D555-90AA-2C14-D056B74E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60" y="2622434"/>
            <a:ext cx="11265479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04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3EA8C0-F8EE-966F-7846-BCF96169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9" y="2346195"/>
            <a:ext cx="11328982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70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3481B0-8711-E756-7C55-562C805D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27" y="1064557"/>
            <a:ext cx="4890434" cy="79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325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C3DF8-2B41-E01D-95ED-77799A5B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86" y="2431924"/>
            <a:ext cx="11246428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19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6DE6A-A540-4D4E-3856-0ADF6C76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53" y="1634639"/>
            <a:ext cx="6283693" cy="64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61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SHOE KREAM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페이지 내용에 대한 전체적인 제목"/>
          <p:cNvSpPr txBox="1"/>
          <p:nvPr/>
        </p:nvSpPr>
        <p:spPr>
          <a:xfrm>
            <a:off x="338704" y="378277"/>
            <a:ext cx="188192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시장의 형성</a:t>
            </a:r>
          </a:p>
        </p:txBody>
      </p:sp>
      <p:sp>
        <p:nvSpPr>
          <p:cNvPr id="140" name="선"/>
          <p:cNvSpPr/>
          <p:nvPr/>
        </p:nvSpPr>
        <p:spPr>
          <a:xfrm>
            <a:off x="2388233" y="568072"/>
            <a:ext cx="106165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39417" y="2721445"/>
            <a:ext cx="3507009" cy="3370217"/>
            <a:chOff x="459152" y="3542201"/>
            <a:chExt cx="3507009" cy="3370217"/>
          </a:xfrm>
        </p:grpSpPr>
        <p:sp>
          <p:nvSpPr>
            <p:cNvPr id="34" name="직사각형 33"/>
            <p:cNvSpPr/>
            <p:nvPr/>
          </p:nvSpPr>
          <p:spPr>
            <a:xfrm>
              <a:off x="459152" y="3542201"/>
              <a:ext cx="3507009" cy="337021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38580" y="4799547"/>
              <a:ext cx="3148152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소수만 구매할 수 있는 한정판 구매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4D85AF-633B-407A-8EEE-609900B6B0E9}"/>
              </a:ext>
            </a:extLst>
          </p:cNvPr>
          <p:cNvGrpSpPr/>
          <p:nvPr/>
        </p:nvGrpSpPr>
        <p:grpSpPr>
          <a:xfrm>
            <a:off x="2639418" y="1398985"/>
            <a:ext cx="7639700" cy="941389"/>
            <a:chOff x="2157821" y="5916614"/>
            <a:chExt cx="8565061" cy="9413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B20A053-0FBF-4BC2-B9BC-1222B3630195}"/>
                </a:ext>
              </a:extLst>
            </p:cNvPr>
            <p:cNvSpPr/>
            <p:nvPr/>
          </p:nvSpPr>
          <p:spPr>
            <a:xfrm>
              <a:off x="2157821" y="5916614"/>
              <a:ext cx="8565061" cy="941389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2088A25-411F-4468-891E-F88B7FC3AB4E}"/>
                </a:ext>
              </a:extLst>
            </p:cNvPr>
            <p:cNvSpPr/>
            <p:nvPr/>
          </p:nvSpPr>
          <p:spPr>
            <a:xfrm>
              <a:off x="2335348" y="6019850"/>
              <a:ext cx="8334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리셀시장</a:t>
              </a:r>
              <a:endPara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B4DC36-9B51-4B85-89C4-65A6A962BE50}"/>
              </a:ext>
            </a:extLst>
          </p:cNvPr>
          <p:cNvGrpSpPr/>
          <p:nvPr/>
        </p:nvGrpSpPr>
        <p:grpSpPr>
          <a:xfrm>
            <a:off x="6772109" y="2721444"/>
            <a:ext cx="3507009" cy="3370217"/>
            <a:chOff x="459152" y="3542201"/>
            <a:chExt cx="3507009" cy="337021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BC2F3CA-C653-4E4E-9CF8-AEEDE6372F5B}"/>
                </a:ext>
              </a:extLst>
            </p:cNvPr>
            <p:cNvSpPr/>
            <p:nvPr/>
          </p:nvSpPr>
          <p:spPr>
            <a:xfrm>
              <a:off x="459152" y="3542201"/>
              <a:ext cx="3507009" cy="337021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C54ED60-C92E-40B0-B9C9-430D6EA75CA7}"/>
                </a:ext>
              </a:extLst>
            </p:cNvPr>
            <p:cNvSpPr/>
            <p:nvPr/>
          </p:nvSpPr>
          <p:spPr>
            <a:xfrm>
              <a:off x="638580" y="5030379"/>
              <a:ext cx="314815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하나의 투자 상품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CE4DDD-9BD8-DBC0-7947-09982B33821F}"/>
              </a:ext>
            </a:extLst>
          </p:cNvPr>
          <p:cNvGrpSpPr/>
          <p:nvPr/>
        </p:nvGrpSpPr>
        <p:grpSpPr>
          <a:xfrm>
            <a:off x="1883823" y="7349007"/>
            <a:ext cx="8495556" cy="1314869"/>
            <a:chOff x="638580" y="5030379"/>
            <a:chExt cx="4015732" cy="49947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88F68E-7473-381D-0792-6F33BAB7FAA4}"/>
                </a:ext>
              </a:extLst>
            </p:cNvPr>
            <p:cNvSpPr/>
            <p:nvPr/>
          </p:nvSpPr>
          <p:spPr>
            <a:xfrm>
              <a:off x="638580" y="5030379"/>
              <a:ext cx="314815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가격 형성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ED701F-1F14-7A93-31D9-44F71FD697F4}"/>
                </a:ext>
              </a:extLst>
            </p:cNvPr>
            <p:cNvSpPr/>
            <p:nvPr/>
          </p:nvSpPr>
          <p:spPr>
            <a:xfrm>
              <a:off x="1000668" y="6654942"/>
              <a:ext cx="3653644" cy="337021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96DAA6-1EBA-EE0A-2B95-D8E869D18228}"/>
                </a:ext>
              </a:extLst>
            </p:cNvPr>
            <p:cNvSpPr/>
            <p:nvPr/>
          </p:nvSpPr>
          <p:spPr>
            <a:xfrm>
              <a:off x="1207732" y="7355417"/>
              <a:ext cx="3148152" cy="2143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프리미엄 가격 형성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259041-9B58-8E5A-C4F9-F7EAAA7AECAE}"/>
              </a:ext>
            </a:extLst>
          </p:cNvPr>
          <p:cNvSpPr/>
          <p:nvPr/>
        </p:nvSpPr>
        <p:spPr>
          <a:xfrm>
            <a:off x="6189558" y="6611326"/>
            <a:ext cx="625683" cy="871267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48895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851275" y="359753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판매 프로세스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5EDDC-2AAB-82EA-2A91-8A9B00395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96" y="2333494"/>
            <a:ext cx="10840007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39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531480" y="359753"/>
            <a:ext cx="27523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수익 구조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빠른배송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D74DC-DFAC-D454-8E52-380AB5D2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4" y="1397480"/>
            <a:ext cx="5401390" cy="7233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94B8A6-96B4-4638-AFB3-03FCC2D6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477683"/>
            <a:ext cx="6331031" cy="69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68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490604" y="359753"/>
            <a:ext cx="28341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수익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검수기준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1DD89-6069-4356-0AF6-1C97C227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69" y="1113280"/>
            <a:ext cx="6739539" cy="3763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BCF7A7-C575-B257-AEB0-8B3CADF65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69" y="5250736"/>
            <a:ext cx="6453637" cy="35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55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490604" y="359753"/>
            <a:ext cx="28341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수익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검수기준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EA822D-68D6-76FF-5B9E-91034CC4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" y="1082654"/>
            <a:ext cx="7914620" cy="5171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F1D712-8AAA-7B7F-CC5D-0D4AE01A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6" y="6254376"/>
            <a:ext cx="7032871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49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490604" y="359753"/>
            <a:ext cx="28341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수익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검수기준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D3407-8BF7-797E-3C9C-8FE720F0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9" y="847386"/>
            <a:ext cx="9441074" cy="80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270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490604" y="359753"/>
            <a:ext cx="28341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수익 구조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검수기준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5192B8-63B2-6255-FE97-30EC9C6D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90" y="1102377"/>
            <a:ext cx="11930625" cy="64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33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3460253" y="549549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AF8C4-32CD-46CD-BD04-99330DEECEB9}"/>
              </a:ext>
            </a:extLst>
          </p:cNvPr>
          <p:cNvSpPr/>
          <p:nvPr/>
        </p:nvSpPr>
        <p:spPr>
          <a:xfrm>
            <a:off x="4928324" y="4129771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5526231-293A-4643-9D4D-8017C6ED45E1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501039F5-F22A-4D9D-9CD4-602EC5AF36EE}"/>
              </a:ext>
            </a:extLst>
          </p:cNvPr>
          <p:cNvSpPr txBox="1"/>
          <p:nvPr/>
        </p:nvSpPr>
        <p:spPr>
          <a:xfrm>
            <a:off x="966698" y="359753"/>
            <a:ext cx="188192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 등급 관리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4569E1-47D5-499D-F7DF-7F919561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34" y="1133944"/>
            <a:ext cx="4974755" cy="76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62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55E42A36-1432-4AA8-A322-B2F2A48C14F7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4A4D2AED-ACF4-4019-AE6C-D7CA077662FD}"/>
              </a:ext>
            </a:extLst>
          </p:cNvPr>
          <p:cNvSpPr txBox="1"/>
          <p:nvPr/>
        </p:nvSpPr>
        <p:spPr>
          <a:xfrm>
            <a:off x="442327" y="378278"/>
            <a:ext cx="339997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비즈니스 로직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창고 보관 판매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E84836-6900-9D45-4ED9-98B50170297D}"/>
              </a:ext>
            </a:extLst>
          </p:cNvPr>
          <p:cNvSpPr/>
          <p:nvPr/>
        </p:nvSpPr>
        <p:spPr>
          <a:xfrm>
            <a:off x="5144291" y="1262461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보관판매신청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E2963E-F2A3-94B1-2ACD-B22A8AB70CCE}"/>
              </a:ext>
            </a:extLst>
          </p:cNvPr>
          <p:cNvSpPr/>
          <p:nvPr/>
        </p:nvSpPr>
        <p:spPr>
          <a:xfrm>
            <a:off x="5144291" y="771464"/>
            <a:ext cx="1587260" cy="44114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판매자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A31D1-F4BE-14D0-BA56-1AD597B33041}"/>
              </a:ext>
            </a:extLst>
          </p:cNvPr>
          <p:cNvSpPr/>
          <p:nvPr/>
        </p:nvSpPr>
        <p:spPr>
          <a:xfrm>
            <a:off x="5202759" y="5525837"/>
            <a:ext cx="1587260" cy="79508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판매 입찰 등록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</a:b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</a:t>
            </a:r>
            <a:r>
              <a:rPr kumimoji="0" lang="ko-KR" altLang="en-US" sz="15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판매희망가</a:t>
            </a: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등록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F9A1C-505E-75F3-E3CC-659751BBCEDA}"/>
              </a:ext>
            </a:extLst>
          </p:cNvPr>
          <p:cNvSpPr/>
          <p:nvPr/>
        </p:nvSpPr>
        <p:spPr>
          <a:xfrm>
            <a:off x="5187423" y="1874126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판매 오더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C64433-C848-75CF-9D89-4B64864EC407}"/>
              </a:ext>
            </a:extLst>
          </p:cNvPr>
          <p:cNvSpPr/>
          <p:nvPr/>
        </p:nvSpPr>
        <p:spPr>
          <a:xfrm>
            <a:off x="5208989" y="3214129"/>
            <a:ext cx="1587260" cy="56425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판매상품 입고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</a:b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</a:t>
            </a: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보관창고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FFB95-C160-F3E4-D6F7-82120B989D22}"/>
              </a:ext>
            </a:extLst>
          </p:cNvPr>
          <p:cNvSpPr/>
          <p:nvPr/>
        </p:nvSpPr>
        <p:spPr>
          <a:xfrm>
            <a:off x="5208989" y="2518662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보관창고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71C8F34-1C99-A48E-DBC3-0907B40B5BEE}"/>
              </a:ext>
            </a:extLst>
          </p:cNvPr>
          <p:cNvSpPr/>
          <p:nvPr/>
        </p:nvSpPr>
        <p:spPr>
          <a:xfrm>
            <a:off x="5808525" y="1595886"/>
            <a:ext cx="215660" cy="270424"/>
          </a:xfrm>
          <a:prstGeom prst="downArrow">
            <a:avLst>
              <a:gd name="adj1" fmla="val 2600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BF9CB6-DED8-2C9C-0EFD-AF3A041372CF}"/>
              </a:ext>
            </a:extLst>
          </p:cNvPr>
          <p:cNvSpPr/>
          <p:nvPr/>
        </p:nvSpPr>
        <p:spPr>
          <a:xfrm>
            <a:off x="5208989" y="4209438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166C0-55B3-35DA-417F-DEA98D4B156C}"/>
              </a:ext>
            </a:extLst>
          </p:cNvPr>
          <p:cNvSpPr/>
          <p:nvPr/>
        </p:nvSpPr>
        <p:spPr>
          <a:xfrm>
            <a:off x="5208989" y="4877313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보관 확정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EF5C85-9EA4-252D-5F7B-3EFE0A75D1A2}"/>
              </a:ext>
            </a:extLst>
          </p:cNvPr>
          <p:cNvSpPr/>
          <p:nvPr/>
        </p:nvSpPr>
        <p:spPr>
          <a:xfrm>
            <a:off x="1846054" y="1262461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상품 구매 </a:t>
            </a: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결정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DA7AB2-BAA6-5648-9391-B511AAD47213}"/>
              </a:ext>
            </a:extLst>
          </p:cNvPr>
          <p:cNvSpPr/>
          <p:nvPr/>
        </p:nvSpPr>
        <p:spPr>
          <a:xfrm>
            <a:off x="1846054" y="771464"/>
            <a:ext cx="1587260" cy="44114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구매자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ABAB9C-D8AA-266D-A314-1E49D6D861AC}"/>
              </a:ext>
            </a:extLst>
          </p:cNvPr>
          <p:cNvSpPr/>
          <p:nvPr/>
        </p:nvSpPr>
        <p:spPr>
          <a:xfrm>
            <a:off x="1871933" y="1750894"/>
            <a:ext cx="1587260" cy="56425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주문 접수 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</a:b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</a:t>
            </a: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결제</a:t>
            </a: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891C6A-67EB-A154-1024-0AAC993D1201}"/>
              </a:ext>
            </a:extLst>
          </p:cNvPr>
          <p:cNvSpPr/>
          <p:nvPr/>
        </p:nvSpPr>
        <p:spPr>
          <a:xfrm>
            <a:off x="1889186" y="2559688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구매 오더 생성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46981D7-1103-E3E5-4C0B-E1FCCDB411FE}"/>
              </a:ext>
            </a:extLst>
          </p:cNvPr>
          <p:cNvSpPr/>
          <p:nvPr/>
        </p:nvSpPr>
        <p:spPr>
          <a:xfrm>
            <a:off x="2527541" y="2332397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화살표: 위로 굽음 29">
            <a:extLst>
              <a:ext uri="{FF2B5EF4-FFF2-40B4-BE49-F238E27FC236}">
                <a16:creationId xmlns:a16="http://schemas.microsoft.com/office/drawing/2014/main" id="{BF538D30-04F3-C31E-2AD7-C1CF9F3B202A}"/>
              </a:ext>
            </a:extLst>
          </p:cNvPr>
          <p:cNvSpPr/>
          <p:nvPr/>
        </p:nvSpPr>
        <p:spPr>
          <a:xfrm rot="5400000">
            <a:off x="2033205" y="3533799"/>
            <a:ext cx="3260363" cy="2231292"/>
          </a:xfrm>
          <a:prstGeom prst="bentUpArrow">
            <a:avLst>
              <a:gd name="adj1" fmla="val 5160"/>
              <a:gd name="adj2" fmla="val 6555"/>
              <a:gd name="adj3" fmla="val 1388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4AC795-D61F-D3B9-01FC-6CBDEDE260BD}"/>
              </a:ext>
            </a:extLst>
          </p:cNvPr>
          <p:cNvSpPr/>
          <p:nvPr/>
        </p:nvSpPr>
        <p:spPr>
          <a:xfrm>
            <a:off x="5187423" y="6562953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재고조회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9CEB71-636C-AAF6-AE9D-F0E579DFCF9C}"/>
              </a:ext>
            </a:extLst>
          </p:cNvPr>
          <p:cNvSpPr/>
          <p:nvPr/>
        </p:nvSpPr>
        <p:spPr>
          <a:xfrm>
            <a:off x="5228638" y="7250950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출하</a:t>
            </a:r>
            <a:endParaRPr kumimoji="0" lang="en-US" altLang="ko-KR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E42F92-9453-A9CE-60BF-C616E8B5D9E6}"/>
              </a:ext>
            </a:extLst>
          </p:cNvPr>
          <p:cNvSpPr/>
          <p:nvPr/>
        </p:nvSpPr>
        <p:spPr>
          <a:xfrm>
            <a:off x="5247808" y="7991001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판매 정산</a:t>
            </a:r>
            <a:endParaRPr kumimoji="0" lang="en-US" altLang="ko-KR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B4D993B-42E1-A58A-82F5-84756B10C63C}"/>
              </a:ext>
            </a:extLst>
          </p:cNvPr>
          <p:cNvSpPr/>
          <p:nvPr/>
        </p:nvSpPr>
        <p:spPr>
          <a:xfrm>
            <a:off x="7057445" y="4876800"/>
            <a:ext cx="337519" cy="20730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42D1F7-9555-3F87-998A-EBAEAA21531C}"/>
              </a:ext>
            </a:extLst>
          </p:cNvPr>
          <p:cNvSpPr/>
          <p:nvPr/>
        </p:nvSpPr>
        <p:spPr>
          <a:xfrm>
            <a:off x="7542435" y="4655549"/>
            <a:ext cx="1587260" cy="56425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입고 취소</a:t>
            </a:r>
            <a:r>
              <a:rPr lang="en-US" altLang="ko-KR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lang="en-US" altLang="ko-KR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판매 오더 취소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837C52-6C7A-2B5F-971E-89B8BA0F61D8}"/>
              </a:ext>
            </a:extLst>
          </p:cNvPr>
          <p:cNvSpPr/>
          <p:nvPr/>
        </p:nvSpPr>
        <p:spPr>
          <a:xfrm>
            <a:off x="9933796" y="4770965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반송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6F1AE8D-ECAB-1C14-75DF-FED5AC4F31CB}"/>
              </a:ext>
            </a:extLst>
          </p:cNvPr>
          <p:cNvSpPr/>
          <p:nvPr/>
        </p:nvSpPr>
        <p:spPr>
          <a:xfrm>
            <a:off x="9390891" y="4876800"/>
            <a:ext cx="337519" cy="20730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0C4304D4-A9EB-0543-AFA7-B0C634F09F7E}"/>
              </a:ext>
            </a:extLst>
          </p:cNvPr>
          <p:cNvSpPr/>
          <p:nvPr/>
        </p:nvSpPr>
        <p:spPr>
          <a:xfrm>
            <a:off x="5825778" y="2239844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DF7FA084-EACD-EC49-6A85-B80538CF70DD}"/>
              </a:ext>
            </a:extLst>
          </p:cNvPr>
          <p:cNvSpPr/>
          <p:nvPr/>
        </p:nvSpPr>
        <p:spPr>
          <a:xfrm>
            <a:off x="5825778" y="2938070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EF5F907-E5B1-A40A-4466-0D291E533569}"/>
              </a:ext>
            </a:extLst>
          </p:cNvPr>
          <p:cNvSpPr/>
          <p:nvPr/>
        </p:nvSpPr>
        <p:spPr>
          <a:xfrm>
            <a:off x="5825778" y="3843941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2D40A773-B693-0235-7D24-EACA516394EF}"/>
              </a:ext>
            </a:extLst>
          </p:cNvPr>
          <p:cNvSpPr/>
          <p:nvPr/>
        </p:nvSpPr>
        <p:spPr>
          <a:xfrm>
            <a:off x="5825778" y="4611318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E5C274A9-AC4C-4B4F-79EF-ECFB8E94673A}"/>
              </a:ext>
            </a:extLst>
          </p:cNvPr>
          <p:cNvSpPr/>
          <p:nvPr/>
        </p:nvSpPr>
        <p:spPr>
          <a:xfrm>
            <a:off x="5825778" y="5285008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D5AE0E2-4423-68CD-1A05-A5DBBC83F6B5}"/>
              </a:ext>
            </a:extLst>
          </p:cNvPr>
          <p:cNvSpPr/>
          <p:nvPr/>
        </p:nvSpPr>
        <p:spPr>
          <a:xfrm>
            <a:off x="5888559" y="6324324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9BA2AFE8-EF18-E039-FDC2-174430F5BDCB}"/>
              </a:ext>
            </a:extLst>
          </p:cNvPr>
          <p:cNvSpPr/>
          <p:nvPr/>
        </p:nvSpPr>
        <p:spPr>
          <a:xfrm>
            <a:off x="5825778" y="6958739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A068C8B-AC8F-0BE4-69A2-F6E18AB26E9A}"/>
              </a:ext>
            </a:extLst>
          </p:cNvPr>
          <p:cNvSpPr/>
          <p:nvPr/>
        </p:nvSpPr>
        <p:spPr>
          <a:xfrm>
            <a:off x="2521862" y="1595886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962B2070-CA55-43C9-030B-08AC91A74CC9}"/>
              </a:ext>
            </a:extLst>
          </p:cNvPr>
          <p:cNvSpPr/>
          <p:nvPr/>
        </p:nvSpPr>
        <p:spPr>
          <a:xfrm>
            <a:off x="5825778" y="7635319"/>
            <a:ext cx="215660" cy="27042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1E9349-D549-765B-56FE-E9BB2B936C2D}"/>
              </a:ext>
            </a:extLst>
          </p:cNvPr>
          <p:cNvSpPr/>
          <p:nvPr/>
        </p:nvSpPr>
        <p:spPr>
          <a:xfrm>
            <a:off x="2921516" y="5658968"/>
            <a:ext cx="1587260" cy="3334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거래 체결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2492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BF285A-E8EF-CCF9-7DA0-5C4969DD2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 b="10142"/>
          <a:stretch/>
        </p:blipFill>
        <p:spPr>
          <a:xfrm>
            <a:off x="1736912" y="698740"/>
            <a:ext cx="3990109" cy="78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1D2A5B-F997-6C96-308F-9F3E5E956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8" b="28484"/>
          <a:stretch/>
        </p:blipFill>
        <p:spPr>
          <a:xfrm>
            <a:off x="6218726" y="370937"/>
            <a:ext cx="3990109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2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8BD2975-9D57-3A1B-D540-781DA84B7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6" r="827"/>
          <a:stretch/>
        </p:blipFill>
        <p:spPr>
          <a:xfrm>
            <a:off x="1003098" y="379730"/>
            <a:ext cx="3957092" cy="6297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43B99E-1058-831A-0E48-816703264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43" y="379730"/>
            <a:ext cx="4079400" cy="5148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EDC32-A0A3-7886-1789-7ED3656DDBB8}"/>
              </a:ext>
            </a:extLst>
          </p:cNvPr>
          <p:cNvSpPr txBox="1"/>
          <p:nvPr/>
        </p:nvSpPr>
        <p:spPr>
          <a:xfrm>
            <a:off x="5287993" y="5747258"/>
            <a:ext cx="602123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구매자가 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111,000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원에 구매 </a:t>
            </a:r>
            <a:r>
              <a:rPr lang="ko-KR" altLang="en-US" dirty="0"/>
              <a:t>원하면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거래 체결</a:t>
            </a:r>
          </a:p>
        </p:txBody>
      </p:sp>
    </p:spTree>
    <p:extLst>
      <p:ext uri="{BB962C8B-B14F-4D97-AF65-F5344CB8AC3E}">
        <p14:creationId xmlns:p14="http://schemas.microsoft.com/office/powerpoint/2010/main" val="21300589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-29284" y="-66927"/>
            <a:ext cx="6499340" cy="9887454"/>
          </a:xfrm>
          <a:prstGeom prst="rect">
            <a:avLst/>
          </a:prstGeom>
          <a:solidFill>
            <a:srgbClr val="EEED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465" y="6103953"/>
            <a:ext cx="17520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 부담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EDEA4492-9CFC-445D-B98F-2F0CE05A40D6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페이지 내용에 대한 전체적인 제목">
            <a:extLst>
              <a:ext uri="{FF2B5EF4-FFF2-40B4-BE49-F238E27FC236}">
                <a16:creationId xmlns:a16="http://schemas.microsoft.com/office/drawing/2014/main" id="{15B2777D-78BE-4F7B-BE2E-B302C7B0DE5E}"/>
              </a:ext>
            </a:extLst>
          </p:cNvPr>
          <p:cNvSpPr txBox="1"/>
          <p:nvPr/>
        </p:nvSpPr>
        <p:spPr>
          <a:xfrm>
            <a:off x="1201348" y="378278"/>
            <a:ext cx="188192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시장의 형성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7E35-43B1-0F89-AF41-C8FC0EFB0333}"/>
              </a:ext>
            </a:extLst>
          </p:cNvPr>
          <p:cNvSpPr txBox="1"/>
          <p:nvPr/>
        </p:nvSpPr>
        <p:spPr>
          <a:xfrm>
            <a:off x="2251889" y="5018437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한정판 발매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B1759-872D-904B-CFCD-3DC97E33856E}"/>
              </a:ext>
            </a:extLst>
          </p:cNvPr>
          <p:cNvSpPr txBox="1"/>
          <p:nvPr/>
        </p:nvSpPr>
        <p:spPr>
          <a:xfrm>
            <a:off x="3228423" y="6068590"/>
            <a:ext cx="20582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가격의 주도권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A7983-D19B-B799-5289-611CC4899A8F}"/>
              </a:ext>
            </a:extLst>
          </p:cNvPr>
          <p:cNvSpPr txBox="1"/>
          <p:nvPr/>
        </p:nvSpPr>
        <p:spPr>
          <a:xfrm>
            <a:off x="2251889" y="3496360"/>
            <a:ext cx="1662770" cy="471924"/>
          </a:xfrm>
          <a:prstGeom prst="rect">
            <a:avLst/>
          </a:prstGeom>
          <a:solidFill>
            <a:srgbClr val="CCEC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브랜드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2F8F5-AECE-5543-8A4A-D48BC1F11FAF}"/>
              </a:ext>
            </a:extLst>
          </p:cNvPr>
          <p:cNvSpPr txBox="1"/>
          <p:nvPr/>
        </p:nvSpPr>
        <p:spPr>
          <a:xfrm>
            <a:off x="8977617" y="3487867"/>
            <a:ext cx="1662770" cy="471924"/>
          </a:xfrm>
          <a:prstGeom prst="rect">
            <a:avLst/>
          </a:prstGeom>
          <a:solidFill>
            <a:srgbClr val="CCEC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MZ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77821-ADEE-10F1-1E9E-589A4E03D1CE}"/>
              </a:ext>
            </a:extLst>
          </p:cNvPr>
          <p:cNvSpPr txBox="1"/>
          <p:nvPr/>
        </p:nvSpPr>
        <p:spPr>
          <a:xfrm>
            <a:off x="9809002" y="5973206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재테크 수단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9B45-4071-C119-1527-53F175ED13B6}"/>
              </a:ext>
            </a:extLst>
          </p:cNvPr>
          <p:cNvSpPr txBox="1"/>
          <p:nvPr/>
        </p:nvSpPr>
        <p:spPr>
          <a:xfrm>
            <a:off x="7774815" y="6038135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1AD9A-C3B0-FF87-44F1-537D422B4AF0}"/>
              </a:ext>
            </a:extLst>
          </p:cNvPr>
          <p:cNvSpPr txBox="1"/>
          <p:nvPr/>
        </p:nvSpPr>
        <p:spPr>
          <a:xfrm>
            <a:off x="7928703" y="6828889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55F50-4923-F969-BF73-F155CE2C5582}"/>
              </a:ext>
            </a:extLst>
          </p:cNvPr>
          <p:cNvSpPr txBox="1"/>
          <p:nvPr/>
        </p:nvSpPr>
        <p:spPr>
          <a:xfrm>
            <a:off x="8109819" y="4823470"/>
            <a:ext cx="33983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신상보다는 한정판 구매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3231BC-113E-A592-0DF0-4532457AA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68"/>
          <a:stretch/>
        </p:blipFill>
        <p:spPr>
          <a:xfrm>
            <a:off x="75736" y="2823277"/>
            <a:ext cx="6305374" cy="43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754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ECAC490-9B8D-4077-D5B6-3B5E281F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3" b="5808"/>
          <a:stretch/>
        </p:blipFill>
        <p:spPr>
          <a:xfrm>
            <a:off x="1755519" y="468702"/>
            <a:ext cx="3990109" cy="8816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A6DD0-205D-26A4-C8F2-A867BBD9F10C}"/>
              </a:ext>
            </a:extLst>
          </p:cNvPr>
          <p:cNvSpPr txBox="1"/>
          <p:nvPr/>
        </p:nvSpPr>
        <p:spPr>
          <a:xfrm>
            <a:off x="6133381" y="2154357"/>
            <a:ext cx="51931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검수시</a:t>
            </a:r>
            <a:r>
              <a:rPr lang="ko-KR" altLang="en-US" dirty="0"/>
              <a:t> </a:t>
            </a:r>
            <a:r>
              <a:rPr lang="en-US" altLang="ko-KR" dirty="0"/>
              <a:t>95</a:t>
            </a:r>
            <a:r>
              <a:rPr lang="ko-KR" altLang="en-US" dirty="0"/>
              <a:t>점 합격은 시세보다 싸게 구매 가능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447257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페이지 내용에 대한 전체적인 제목"/>
          <p:cNvSpPr txBox="1"/>
          <p:nvPr/>
        </p:nvSpPr>
        <p:spPr>
          <a:xfrm>
            <a:off x="849516" y="378278"/>
            <a:ext cx="25856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바이마르 중반 독일의 연극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"/>
          <p:cNvSpPr/>
          <p:nvPr/>
        </p:nvSpPr>
        <p:spPr>
          <a:xfrm>
            <a:off x="404837" y="-35969"/>
            <a:ext cx="2691654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바이마르 연극 무대의 사회 구조</a:t>
            </a:r>
            <a:endParaRPr lang="en-US" altLang="ko-KR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2572677-616A-4633-A059-54E7F3F12528}"/>
              </a:ext>
            </a:extLst>
          </p:cNvPr>
          <p:cNvSpPr/>
          <p:nvPr/>
        </p:nvSpPr>
        <p:spPr>
          <a:xfrm>
            <a:off x="8465954" y="2021231"/>
            <a:ext cx="2255852" cy="280867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컨텐츠의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마디로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표현해보세요</a:t>
            </a:r>
            <a:endParaRPr 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B679A4-5374-47EF-B85D-5E1B5459F462}"/>
              </a:ext>
            </a:extLst>
          </p:cNvPr>
          <p:cNvGrpSpPr/>
          <p:nvPr/>
        </p:nvGrpSpPr>
        <p:grpSpPr>
          <a:xfrm>
            <a:off x="1891465" y="2193240"/>
            <a:ext cx="5892639" cy="2572980"/>
            <a:chOff x="862758" y="1155196"/>
            <a:chExt cx="5892639" cy="2572980"/>
          </a:xfrm>
        </p:grpSpPr>
        <p:sp>
          <p:nvSpPr>
            <p:cNvPr id="15" name="항목 제목">
              <a:extLst>
                <a:ext uri="{FF2B5EF4-FFF2-40B4-BE49-F238E27FC236}">
                  <a16:creationId xmlns:a16="http://schemas.microsoft.com/office/drawing/2014/main" id="{3064EAD9-A53B-44B7-AFD7-10E7272A0F0E}"/>
                </a:ext>
              </a:extLst>
            </p:cNvPr>
            <p:cNvSpPr txBox="1"/>
            <p:nvPr/>
          </p:nvSpPr>
          <p:spPr>
            <a:xfrm>
              <a:off x="864901" y="1155196"/>
              <a:ext cx="1731243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1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항목에 대한 세부적인 내용">
              <a:extLst>
                <a:ext uri="{FF2B5EF4-FFF2-40B4-BE49-F238E27FC236}">
                  <a16:creationId xmlns:a16="http://schemas.microsoft.com/office/drawing/2014/main" id="{B7FC1049-32FE-40A9-BEB6-15C4DF902398}"/>
                </a:ext>
              </a:extLst>
            </p:cNvPr>
            <p:cNvSpPr txBox="1"/>
            <p:nvPr/>
          </p:nvSpPr>
          <p:spPr>
            <a:xfrm>
              <a:off x="862758" y="1588038"/>
              <a:ext cx="5892639" cy="2140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C3FF55AC-777E-4D7F-8E08-7F04282F2F25}"/>
              </a:ext>
            </a:extLst>
          </p:cNvPr>
          <p:cNvSpPr/>
          <p:nvPr/>
        </p:nvSpPr>
        <p:spPr>
          <a:xfrm>
            <a:off x="8465954" y="5537738"/>
            <a:ext cx="2255852" cy="280867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컨텐츠의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핵심을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마디로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표현해보세요</a:t>
            </a:r>
            <a:endParaRPr 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EFBA7C-7E72-4B6E-83F0-AB0084B97AA0}"/>
              </a:ext>
            </a:extLst>
          </p:cNvPr>
          <p:cNvGrpSpPr/>
          <p:nvPr/>
        </p:nvGrpSpPr>
        <p:grpSpPr>
          <a:xfrm>
            <a:off x="1891465" y="5537738"/>
            <a:ext cx="5892639" cy="2572980"/>
            <a:chOff x="862758" y="1155196"/>
            <a:chExt cx="5892639" cy="2572980"/>
          </a:xfrm>
        </p:grpSpPr>
        <p:sp>
          <p:nvSpPr>
            <p:cNvPr id="28" name="항목 제목">
              <a:extLst>
                <a:ext uri="{FF2B5EF4-FFF2-40B4-BE49-F238E27FC236}">
                  <a16:creationId xmlns:a16="http://schemas.microsoft.com/office/drawing/2014/main" id="{3F45F57C-A76F-4BB4-9D14-BDB395E975EB}"/>
                </a:ext>
              </a:extLst>
            </p:cNvPr>
            <p:cNvSpPr txBox="1"/>
            <p:nvPr/>
          </p:nvSpPr>
          <p:spPr>
            <a:xfrm>
              <a:off x="864901" y="1155196"/>
              <a:ext cx="1731243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1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항목에 대한 세부적인 내용">
              <a:extLst>
                <a:ext uri="{FF2B5EF4-FFF2-40B4-BE49-F238E27FC236}">
                  <a16:creationId xmlns:a16="http://schemas.microsoft.com/office/drawing/2014/main" id="{407AAD4B-05D9-4D44-9AA1-DE6E9BA62B08}"/>
                </a:ext>
              </a:extLst>
            </p:cNvPr>
            <p:cNvSpPr txBox="1"/>
            <p:nvPr/>
          </p:nvSpPr>
          <p:spPr>
            <a:xfrm>
              <a:off x="862758" y="1588038"/>
              <a:ext cx="5892639" cy="2140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625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42308" y="2285766"/>
            <a:ext cx="8653010" cy="1326485"/>
            <a:chOff x="862758" y="1155196"/>
            <a:chExt cx="8653010" cy="1326485"/>
          </a:xfrm>
        </p:grpSpPr>
        <p:sp>
          <p:nvSpPr>
            <p:cNvPr id="8" name="항목 제목"/>
            <p:cNvSpPr txBox="1"/>
            <p:nvPr/>
          </p:nvSpPr>
          <p:spPr>
            <a:xfrm>
              <a:off x="864901" y="1155196"/>
              <a:ext cx="1731243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1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항목에 대한 세부적인 내용"/>
            <p:cNvSpPr txBox="1"/>
            <p:nvPr/>
          </p:nvSpPr>
          <p:spPr>
            <a:xfrm>
              <a:off x="862758" y="1588038"/>
              <a:ext cx="8653010" cy="8936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가장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깔끔한 슬라이드입니다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가장 깔끔한 슬라이드입니다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</a:p>
          </p:txBody>
        </p:sp>
      </p:grpSp>
      <p:sp>
        <p:nvSpPr>
          <p:cNvPr id="15" name="직사각형">
            <a:extLst>
              <a:ext uri="{FF2B5EF4-FFF2-40B4-BE49-F238E27FC236}">
                <a16:creationId xmlns:a16="http://schemas.microsoft.com/office/drawing/2014/main" id="{55E42A36-1432-4AA8-A322-B2F2A48C14F7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페이지 내용에 대한 전체적인 제목">
            <a:extLst>
              <a:ext uri="{FF2B5EF4-FFF2-40B4-BE49-F238E27FC236}">
                <a16:creationId xmlns:a16="http://schemas.microsoft.com/office/drawing/2014/main" id="{4A4D2AED-ACF4-4019-AE6C-D7CA077662FD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95877A-406E-48CD-ADEE-67613AC67FF1}"/>
              </a:ext>
            </a:extLst>
          </p:cNvPr>
          <p:cNvGrpSpPr/>
          <p:nvPr/>
        </p:nvGrpSpPr>
        <p:grpSpPr>
          <a:xfrm>
            <a:off x="2175895" y="4213557"/>
            <a:ext cx="8653010" cy="1326485"/>
            <a:chOff x="862758" y="1155196"/>
            <a:chExt cx="8653010" cy="1326485"/>
          </a:xfrm>
        </p:grpSpPr>
        <p:sp>
          <p:nvSpPr>
            <p:cNvPr id="18" name="항목 제목">
              <a:extLst>
                <a:ext uri="{FF2B5EF4-FFF2-40B4-BE49-F238E27FC236}">
                  <a16:creationId xmlns:a16="http://schemas.microsoft.com/office/drawing/2014/main" id="{993D54A2-7E15-4DFF-B129-3636C1681307}"/>
                </a:ext>
              </a:extLst>
            </p:cNvPr>
            <p:cNvSpPr txBox="1"/>
            <p:nvPr/>
          </p:nvSpPr>
          <p:spPr>
            <a:xfrm>
              <a:off x="864901" y="1155196"/>
              <a:ext cx="1731243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1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항목에 대한 세부적인 내용">
              <a:extLst>
                <a:ext uri="{FF2B5EF4-FFF2-40B4-BE49-F238E27FC236}">
                  <a16:creationId xmlns:a16="http://schemas.microsoft.com/office/drawing/2014/main" id="{58E2CC1B-B857-488D-99E3-9E8A3DD794DF}"/>
                </a:ext>
              </a:extLst>
            </p:cNvPr>
            <p:cNvSpPr txBox="1"/>
            <p:nvPr/>
          </p:nvSpPr>
          <p:spPr>
            <a:xfrm>
              <a:off x="862758" y="1588038"/>
              <a:ext cx="8653010" cy="8936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가장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깔끔한 슬라이드입니다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가장 깔끔한 슬라이드입니다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말하고 싶은 부분을 줄글로 보여주는 게 좋을 때 사용하세요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B698FE-3E10-4264-9D9E-2F3B29EE64D8}"/>
              </a:ext>
            </a:extLst>
          </p:cNvPr>
          <p:cNvGrpSpPr/>
          <p:nvPr/>
        </p:nvGrpSpPr>
        <p:grpSpPr>
          <a:xfrm>
            <a:off x="2547744" y="6526445"/>
            <a:ext cx="7544386" cy="941389"/>
            <a:chOff x="2664685" y="7428891"/>
            <a:chExt cx="8458203" cy="9413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0807FE-DBEA-4B6B-BA3C-A9E8040895C2}"/>
                </a:ext>
              </a:extLst>
            </p:cNvPr>
            <p:cNvSpPr/>
            <p:nvPr/>
          </p:nvSpPr>
          <p:spPr>
            <a:xfrm>
              <a:off x="2664685" y="7428891"/>
              <a:ext cx="8458203" cy="941389"/>
            </a:xfrm>
            <a:prstGeom prst="rect">
              <a:avLst/>
            </a:prstGeom>
            <a:solidFill>
              <a:schemeClr val="tx1"/>
            </a:solidFill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E2E558-51ED-4FBD-9B52-33B18B4CD1E8}"/>
                </a:ext>
              </a:extLst>
            </p:cNvPr>
            <p:cNvSpPr/>
            <p:nvPr/>
          </p:nvSpPr>
          <p:spPr>
            <a:xfrm>
              <a:off x="2726734" y="7571290"/>
              <a:ext cx="8334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슬라이드의 하이라이트를 적어주세요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453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167856" y="2819308"/>
            <a:ext cx="4669088" cy="4480745"/>
            <a:chOff x="4346364" y="2095500"/>
            <a:chExt cx="3499271" cy="266700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346364" y="2095500"/>
              <a:ext cx="3499271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5152798" y="2907112"/>
              <a:ext cx="1886404" cy="14014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  <a:endPara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티엔티스피치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41348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167856" y="2819308"/>
            <a:ext cx="4669088" cy="4480745"/>
            <a:chOff x="4346364" y="2095500"/>
            <a:chExt cx="3499271" cy="266700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346364" y="2095500"/>
              <a:ext cx="3499271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677654" y="2988343"/>
              <a:ext cx="2836695" cy="13226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심플한</a:t>
              </a:r>
              <a:r>
                <a:rPr lang="en-US" alt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PPT </a:t>
              </a:r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템플릿</a:t>
              </a:r>
              <a:endPara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티엔티스피치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546399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6E128C-79FE-4EB0-8FBE-6C790273E02E}"/>
              </a:ext>
            </a:extLst>
          </p:cNvPr>
          <p:cNvGrpSpPr/>
          <p:nvPr/>
        </p:nvGrpSpPr>
        <p:grpSpPr>
          <a:xfrm>
            <a:off x="6502400" y="2024049"/>
            <a:ext cx="3374955" cy="1741983"/>
            <a:chOff x="4833458" y="1139378"/>
            <a:chExt cx="3374955" cy="1741983"/>
          </a:xfrm>
        </p:grpSpPr>
        <p:sp>
          <p:nvSpPr>
            <p:cNvPr id="133" name="1"/>
            <p:cNvSpPr txBox="1"/>
            <p:nvPr/>
          </p:nvSpPr>
          <p:spPr>
            <a:xfrm>
              <a:off x="4833458" y="1139378"/>
              <a:ext cx="293350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</a:p>
          </p:txBody>
        </p:sp>
        <p:sp>
          <p:nvSpPr>
            <p:cNvPr id="134" name="항목 제목"/>
            <p:cNvSpPr txBox="1"/>
            <p:nvPr/>
          </p:nvSpPr>
          <p:spPr>
            <a:xfrm>
              <a:off x="5336371" y="1139378"/>
              <a:ext cx="1540486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5" name="항목에 대한 세부적인 내용"/>
            <p:cNvSpPr txBox="1"/>
            <p:nvPr/>
          </p:nvSpPr>
          <p:spPr>
            <a:xfrm>
              <a:off x="5334228" y="1572220"/>
              <a:ext cx="2874185" cy="1309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중요한 사항을 말해주세요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9" name="페이지 내용에 대한 전체적인 제목"/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7679" y="3367540"/>
            <a:ext cx="3507009" cy="3370217"/>
            <a:chOff x="459152" y="3542201"/>
            <a:chExt cx="3507009" cy="3370217"/>
          </a:xfrm>
        </p:grpSpPr>
        <p:sp>
          <p:nvSpPr>
            <p:cNvPr id="34" name="직사각형 33"/>
            <p:cNvSpPr/>
            <p:nvPr/>
          </p:nvSpPr>
          <p:spPr>
            <a:xfrm>
              <a:off x="459152" y="3542201"/>
              <a:ext cx="3507009" cy="337021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38580" y="4799547"/>
              <a:ext cx="3148152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중요한 키워드나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사진을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입력하세요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A383B4D-91EA-4A65-BBA0-F6F768A0BDDD}"/>
              </a:ext>
            </a:extLst>
          </p:cNvPr>
          <p:cNvGrpSpPr/>
          <p:nvPr/>
        </p:nvGrpSpPr>
        <p:grpSpPr>
          <a:xfrm>
            <a:off x="6502400" y="4296400"/>
            <a:ext cx="3374955" cy="1741983"/>
            <a:chOff x="4833458" y="1139378"/>
            <a:chExt cx="3374955" cy="1741983"/>
          </a:xfrm>
        </p:grpSpPr>
        <p:sp>
          <p:nvSpPr>
            <p:cNvPr id="33" name="1">
              <a:extLst>
                <a:ext uri="{FF2B5EF4-FFF2-40B4-BE49-F238E27FC236}">
                  <a16:creationId xmlns:a16="http://schemas.microsoft.com/office/drawing/2014/main" id="{DFB94D42-DFD3-4A0E-B27D-7BFE5FA6749A}"/>
                </a:ext>
              </a:extLst>
            </p:cNvPr>
            <p:cNvSpPr txBox="1"/>
            <p:nvPr/>
          </p:nvSpPr>
          <p:spPr>
            <a:xfrm>
              <a:off x="4833458" y="1139378"/>
              <a:ext cx="293350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항목 제목">
              <a:extLst>
                <a:ext uri="{FF2B5EF4-FFF2-40B4-BE49-F238E27FC236}">
                  <a16:creationId xmlns:a16="http://schemas.microsoft.com/office/drawing/2014/main" id="{57CA23A7-F027-462F-980E-79EA7141E8CB}"/>
                </a:ext>
              </a:extLst>
            </p:cNvPr>
            <p:cNvSpPr txBox="1"/>
            <p:nvPr/>
          </p:nvSpPr>
          <p:spPr>
            <a:xfrm>
              <a:off x="5336371" y="1139378"/>
              <a:ext cx="1540486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항목에 대한 세부적인 내용">
              <a:extLst>
                <a:ext uri="{FF2B5EF4-FFF2-40B4-BE49-F238E27FC236}">
                  <a16:creationId xmlns:a16="http://schemas.microsoft.com/office/drawing/2014/main" id="{25CADD3F-858F-44DE-9B2F-59A00C801BC5}"/>
                </a:ext>
              </a:extLst>
            </p:cNvPr>
            <p:cNvSpPr txBox="1"/>
            <p:nvPr/>
          </p:nvSpPr>
          <p:spPr>
            <a:xfrm>
              <a:off x="5334228" y="1572220"/>
              <a:ext cx="2874185" cy="1309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중요한 사항을 말해주세요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7434FF-C95F-4C92-9C01-B7E545D22000}"/>
              </a:ext>
            </a:extLst>
          </p:cNvPr>
          <p:cNvGrpSpPr/>
          <p:nvPr/>
        </p:nvGrpSpPr>
        <p:grpSpPr>
          <a:xfrm>
            <a:off x="6502400" y="6568751"/>
            <a:ext cx="3374955" cy="1741983"/>
            <a:chOff x="4833458" y="1139378"/>
            <a:chExt cx="3374955" cy="1741983"/>
          </a:xfrm>
        </p:grpSpPr>
        <p:sp>
          <p:nvSpPr>
            <p:cNvPr id="38" name="1">
              <a:extLst>
                <a:ext uri="{FF2B5EF4-FFF2-40B4-BE49-F238E27FC236}">
                  <a16:creationId xmlns:a16="http://schemas.microsoft.com/office/drawing/2014/main" id="{DB41C091-9681-439F-85F7-8DFB5940F885}"/>
                </a:ext>
              </a:extLst>
            </p:cNvPr>
            <p:cNvSpPr txBox="1"/>
            <p:nvPr/>
          </p:nvSpPr>
          <p:spPr>
            <a:xfrm>
              <a:off x="4833458" y="1139378"/>
              <a:ext cx="293350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항목 제목">
              <a:extLst>
                <a:ext uri="{FF2B5EF4-FFF2-40B4-BE49-F238E27FC236}">
                  <a16:creationId xmlns:a16="http://schemas.microsoft.com/office/drawing/2014/main" id="{44071289-FFA3-410C-8415-EC7D55DF5FF4}"/>
                </a:ext>
              </a:extLst>
            </p:cNvPr>
            <p:cNvSpPr txBox="1"/>
            <p:nvPr/>
          </p:nvSpPr>
          <p:spPr>
            <a:xfrm>
              <a:off x="5336371" y="1139378"/>
              <a:ext cx="1540486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/>
            </a:lstStyle>
            <a:p>
              <a:r>
                <a:rPr 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 </a:t>
              </a:r>
              <a:endPara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항목에 대한 세부적인 내용">
              <a:extLst>
                <a:ext uri="{FF2B5EF4-FFF2-40B4-BE49-F238E27FC236}">
                  <a16:creationId xmlns:a16="http://schemas.microsoft.com/office/drawing/2014/main" id="{1F019134-5D6C-480F-9739-5E84402A0BB8}"/>
                </a:ext>
              </a:extLst>
            </p:cNvPr>
            <p:cNvSpPr txBox="1"/>
            <p:nvPr/>
          </p:nvSpPr>
          <p:spPr>
            <a:xfrm>
              <a:off x="5334228" y="1572220"/>
              <a:ext cx="2874185" cy="1309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t">
              <a:spAutoFit/>
            </a:bodyPr>
            <a:lstStyle>
              <a:lvl1pPr algn="l">
                <a:defRPr sz="1800" b="0"/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중요한 사항을 말해주세요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예시나 특징을 설명하세요</a:t>
              </a:r>
              <a:endParaRPr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항목에 대한 세부적인 내용"/>
          <p:cNvSpPr txBox="1"/>
          <p:nvPr/>
        </p:nvSpPr>
        <p:spPr>
          <a:xfrm>
            <a:off x="5251733" y="1959558"/>
            <a:ext cx="4259179" cy="172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defRPr sz="1800" b="0"/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2572677-616A-4633-A059-54E7F3F12528}"/>
              </a:ext>
            </a:extLst>
          </p:cNvPr>
          <p:cNvSpPr/>
          <p:nvPr/>
        </p:nvSpPr>
        <p:spPr>
          <a:xfrm>
            <a:off x="2547744" y="1959558"/>
            <a:ext cx="2255852" cy="178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en-US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2572677-616A-4633-A059-54E7F3F12528}"/>
              </a:ext>
            </a:extLst>
          </p:cNvPr>
          <p:cNvSpPr/>
          <p:nvPr/>
        </p:nvSpPr>
        <p:spPr>
          <a:xfrm>
            <a:off x="2547744" y="4207458"/>
            <a:ext cx="2255852" cy="178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en-US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2572677-616A-4633-A059-54E7F3F12528}"/>
              </a:ext>
            </a:extLst>
          </p:cNvPr>
          <p:cNvSpPr/>
          <p:nvPr/>
        </p:nvSpPr>
        <p:spPr>
          <a:xfrm>
            <a:off x="2547744" y="6455358"/>
            <a:ext cx="2255852" cy="178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en-US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DEDF79D6-66C1-462E-9967-230C88EE2B63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페이지 내용에 대한 전체적인 제목">
            <a:extLst>
              <a:ext uri="{FF2B5EF4-FFF2-40B4-BE49-F238E27FC236}">
                <a16:creationId xmlns:a16="http://schemas.microsoft.com/office/drawing/2014/main" id="{08E53CA9-BF87-4DBE-8339-BE0476F24045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항목에 대한 세부적인 내용">
            <a:extLst>
              <a:ext uri="{FF2B5EF4-FFF2-40B4-BE49-F238E27FC236}">
                <a16:creationId xmlns:a16="http://schemas.microsoft.com/office/drawing/2014/main" id="{5B846CAD-3188-4394-A37F-BE19A99E4B4A}"/>
              </a:ext>
            </a:extLst>
          </p:cNvPr>
          <p:cNvSpPr txBox="1"/>
          <p:nvPr/>
        </p:nvSpPr>
        <p:spPr>
          <a:xfrm>
            <a:off x="5309531" y="4207458"/>
            <a:ext cx="4259179" cy="172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defRPr sz="1800" b="0"/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항목에 대한 세부적인 내용">
            <a:extLst>
              <a:ext uri="{FF2B5EF4-FFF2-40B4-BE49-F238E27FC236}">
                <a16:creationId xmlns:a16="http://schemas.microsoft.com/office/drawing/2014/main" id="{AC709181-DF1C-4803-800A-B7A9E9434855}"/>
              </a:ext>
            </a:extLst>
          </p:cNvPr>
          <p:cNvSpPr txBox="1"/>
          <p:nvPr/>
        </p:nvSpPr>
        <p:spPr>
          <a:xfrm>
            <a:off x="5309531" y="6484577"/>
            <a:ext cx="4259179" cy="172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defRPr sz="1800" b="0"/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컨텐츠에 대한 자세한 설명을 적어주세요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8564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항목 제목"/>
          <p:cNvSpPr txBox="1"/>
          <p:nvPr/>
        </p:nvSpPr>
        <p:spPr>
          <a:xfrm>
            <a:off x="2142311" y="4234773"/>
            <a:ext cx="12246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기능주의</a:t>
            </a:r>
            <a:endParaRPr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5" name="항목에 대한 세부적인 내용"/>
          <p:cNvSpPr txBox="1"/>
          <p:nvPr/>
        </p:nvSpPr>
        <p:spPr>
          <a:xfrm>
            <a:off x="6615924" y="5385535"/>
            <a:ext cx="3504164" cy="297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defRPr sz="1800" b="0"/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대한 설명을 넣어주세요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0" name="선"/>
          <p:cNvSpPr/>
          <p:nvPr/>
        </p:nvSpPr>
        <p:spPr>
          <a:xfrm>
            <a:off x="4065113" y="568073"/>
            <a:ext cx="95445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선"/>
          <p:cNvSpPr/>
          <p:nvPr/>
        </p:nvSpPr>
        <p:spPr>
          <a:xfrm>
            <a:off x="6527999" y="5152868"/>
            <a:ext cx="5392502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항목 제목"/>
          <p:cNvSpPr txBox="1"/>
          <p:nvPr/>
        </p:nvSpPr>
        <p:spPr>
          <a:xfrm>
            <a:off x="6645367" y="4393808"/>
            <a:ext cx="32508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Keyword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적어주세요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D7FB8-BAFC-4A0E-9195-82A303580626}"/>
              </a:ext>
            </a:extLst>
          </p:cNvPr>
          <p:cNvSpPr/>
          <p:nvPr/>
        </p:nvSpPr>
        <p:spPr>
          <a:xfrm>
            <a:off x="1213341" y="1916723"/>
            <a:ext cx="4958861" cy="6479873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5F873C-71AD-4981-A079-DD9006D9C805}"/>
              </a:ext>
            </a:extLst>
          </p:cNvPr>
          <p:cNvSpPr/>
          <p:nvPr/>
        </p:nvSpPr>
        <p:spPr>
          <a:xfrm>
            <a:off x="2118695" y="4754244"/>
            <a:ext cx="314815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사진을 넣어주세요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58A370E-2ECB-4EC5-B798-41F7BE1CB05F}"/>
              </a:ext>
            </a:extLst>
          </p:cNvPr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목차를 입력하세요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페이지 내용에 대한 전체적인 제목">
            <a:extLst>
              <a:ext uri="{FF2B5EF4-FFF2-40B4-BE49-F238E27FC236}">
                <a16:creationId xmlns:a16="http://schemas.microsoft.com/office/drawing/2014/main" id="{4E3A339E-D49F-45B0-955C-C5AD7B52F35E}"/>
              </a:ext>
            </a:extLst>
          </p:cNvPr>
          <p:cNvSpPr txBox="1"/>
          <p:nvPr/>
        </p:nvSpPr>
        <p:spPr>
          <a:xfrm>
            <a:off x="639493" y="378278"/>
            <a:ext cx="30056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슬라이드의 제목을 입력하세요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2678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SHOE KREAM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페이지 내용에 대한 전체적인 제목"/>
          <p:cNvSpPr txBox="1"/>
          <p:nvPr/>
        </p:nvSpPr>
        <p:spPr>
          <a:xfrm>
            <a:off x="223289" y="378277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프리미엄 가격 형성</a:t>
            </a:r>
          </a:p>
        </p:txBody>
      </p:sp>
      <p:sp>
        <p:nvSpPr>
          <p:cNvPr id="140" name="선"/>
          <p:cNvSpPr/>
          <p:nvPr/>
        </p:nvSpPr>
        <p:spPr>
          <a:xfrm>
            <a:off x="2388233" y="568072"/>
            <a:ext cx="106165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8845" y="3978791"/>
            <a:ext cx="31481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소수만 구매할 수 있는 한정판 구매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4CF77-E82B-7A98-42EA-350F4FF8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64" y="2352546"/>
            <a:ext cx="9271476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SHOE KREAM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페이지 내용에 대한 전체적인 제목"/>
          <p:cNvSpPr txBox="1"/>
          <p:nvPr/>
        </p:nvSpPr>
        <p:spPr>
          <a:xfrm>
            <a:off x="223289" y="378277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프리미엄 가격 형성</a:t>
            </a:r>
          </a:p>
        </p:txBody>
      </p:sp>
      <p:sp>
        <p:nvSpPr>
          <p:cNvPr id="140" name="선"/>
          <p:cNvSpPr/>
          <p:nvPr/>
        </p:nvSpPr>
        <p:spPr>
          <a:xfrm>
            <a:off x="2388233" y="568072"/>
            <a:ext cx="106165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8845" y="3978791"/>
            <a:ext cx="31481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소수만 구매할 수 있는 한정판 구매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1476A-CB5C-4205-95AA-BCB3B871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" y="1198484"/>
            <a:ext cx="6944537" cy="3339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34D885-976A-BCB7-DAC7-1EA15350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20" y="1023058"/>
            <a:ext cx="4356324" cy="3981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903209-2407-C358-5B4E-A6CB14FF0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3" y="5107888"/>
            <a:ext cx="7240103" cy="36226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35A54-A663-DC5A-174B-AF0FDC144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181" y="5197523"/>
            <a:ext cx="438807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65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1850D99-5965-D7A8-131D-FF0067E4D9A4}"/>
              </a:ext>
            </a:extLst>
          </p:cNvPr>
          <p:cNvSpPr txBox="1"/>
          <p:nvPr/>
        </p:nvSpPr>
        <p:spPr>
          <a:xfrm>
            <a:off x="3721120" y="4339487"/>
            <a:ext cx="5273095" cy="81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회사 소개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649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SHOE KREAM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페이지 내용에 대한 전체적인 제목"/>
          <p:cNvSpPr txBox="1"/>
          <p:nvPr/>
        </p:nvSpPr>
        <p:spPr>
          <a:xfrm>
            <a:off x="223289" y="378277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프리미엄 가격 형성</a:t>
            </a:r>
          </a:p>
        </p:txBody>
      </p:sp>
      <p:sp>
        <p:nvSpPr>
          <p:cNvPr id="140" name="선"/>
          <p:cNvSpPr/>
          <p:nvPr/>
        </p:nvSpPr>
        <p:spPr>
          <a:xfrm>
            <a:off x="2388233" y="568072"/>
            <a:ext cx="106165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8845" y="3978791"/>
            <a:ext cx="31481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소수만 구매할 수 있는 한정판 구매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A8231-B05C-9FD8-FFC0-E0B0E6E755A6}"/>
              </a:ext>
            </a:extLst>
          </p:cNvPr>
          <p:cNvSpPr txBox="1"/>
          <p:nvPr/>
        </p:nvSpPr>
        <p:spPr>
          <a:xfrm>
            <a:off x="1651958" y="4543048"/>
            <a:ext cx="651294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dirty="0" err="1"/>
              <a:t>연매출</a:t>
            </a:r>
            <a:r>
              <a:rPr lang="ko-KR" altLang="en-US" dirty="0"/>
              <a:t> </a:t>
            </a:r>
            <a:r>
              <a:rPr lang="en-US" altLang="ko-KR" dirty="0"/>
              <a:t>: 800</a:t>
            </a:r>
            <a:r>
              <a:rPr lang="ko-KR" altLang="en-US" dirty="0"/>
              <a:t>억</a:t>
            </a:r>
            <a:endParaRPr lang="en-US" altLang="ko-KR" dirty="0"/>
          </a:p>
          <a:p>
            <a:r>
              <a:rPr lang="ko-KR" altLang="en-US" dirty="0"/>
              <a:t>업종 </a:t>
            </a:r>
            <a:r>
              <a:rPr lang="en-US" altLang="ko-KR" dirty="0"/>
              <a:t>: </a:t>
            </a:r>
            <a:r>
              <a:rPr lang="ko-KR" altLang="en-US" dirty="0"/>
              <a:t>통신판매업</a:t>
            </a:r>
            <a:endParaRPr lang="en-US" altLang="ko-KR" dirty="0"/>
          </a:p>
          <a:p>
            <a:r>
              <a:rPr lang="ko-KR" altLang="en-US" dirty="0"/>
              <a:t>사원수 </a:t>
            </a:r>
            <a:r>
              <a:rPr lang="en-US" altLang="ko-KR" dirty="0"/>
              <a:t>: 283</a:t>
            </a:r>
            <a:r>
              <a:rPr lang="ko-KR" altLang="en-US" dirty="0"/>
              <a:t>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09775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1850D99-5965-D7A8-131D-FF0067E4D9A4}"/>
              </a:ext>
            </a:extLst>
          </p:cNvPr>
          <p:cNvSpPr txBox="1"/>
          <p:nvPr/>
        </p:nvSpPr>
        <p:spPr>
          <a:xfrm>
            <a:off x="3721120" y="4339487"/>
            <a:ext cx="5273095" cy="81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>
              <a:lnSpc>
                <a:spcPct val="13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AS-IS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3366519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"/>
          <p:cNvSpPr/>
          <p:nvPr/>
        </p:nvSpPr>
        <p:spPr>
          <a:xfrm>
            <a:off x="404837" y="-35969"/>
            <a:ext cx="2142907" cy="2876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SHOE KREAM</a:t>
            </a:r>
            <a:endParaRPr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페이지 내용에 대한 전체적인 제목"/>
          <p:cNvSpPr txBox="1"/>
          <p:nvPr/>
        </p:nvSpPr>
        <p:spPr>
          <a:xfrm>
            <a:off x="223289" y="378277"/>
            <a:ext cx="21127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프리미엄 가격 형성</a:t>
            </a:r>
          </a:p>
        </p:txBody>
      </p:sp>
      <p:sp>
        <p:nvSpPr>
          <p:cNvPr id="140" name="선"/>
          <p:cNvSpPr/>
          <p:nvPr/>
        </p:nvSpPr>
        <p:spPr>
          <a:xfrm>
            <a:off x="2388233" y="568072"/>
            <a:ext cx="106165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8845" y="3978791"/>
            <a:ext cx="31481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소수만 구매할 수 있는 한정판 구매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CECDE9-C4A2-D7ED-3D16-402D5FBB6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50370"/>
              </p:ext>
            </p:extLst>
          </p:nvPr>
        </p:nvGraphicFramePr>
        <p:xfrm>
          <a:off x="1162649" y="2016638"/>
          <a:ext cx="10679502" cy="6287394"/>
        </p:xfrm>
        <a:graphic>
          <a:graphicData uri="http://schemas.openxmlformats.org/drawingml/2006/table">
            <a:tbl>
              <a:tblPr/>
              <a:tblGrid>
                <a:gridCol w="5339751">
                  <a:extLst>
                    <a:ext uri="{9D8B030D-6E8A-4147-A177-3AD203B41FA5}">
                      <a16:colId xmlns:a16="http://schemas.microsoft.com/office/drawing/2014/main" val="2378444746"/>
                    </a:ext>
                  </a:extLst>
                </a:gridCol>
                <a:gridCol w="5339751">
                  <a:extLst>
                    <a:ext uri="{9D8B030D-6E8A-4147-A177-3AD203B41FA5}">
                      <a16:colId xmlns:a16="http://schemas.microsoft.com/office/drawing/2014/main" val="537556751"/>
                    </a:ext>
                  </a:extLst>
                </a:gridCol>
              </a:tblGrid>
              <a:tr h="27118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AS - IS </a:t>
                      </a:r>
                      <a:r>
                        <a:rPr lang="ko-KR" altLang="en-US" sz="1300" b="1">
                          <a:effectLst/>
                        </a:rPr>
                        <a:t>불편함</a:t>
                      </a:r>
                      <a:endParaRPr lang="ko-KR" altLang="en-US" sz="130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TO - BE </a:t>
                      </a:r>
                      <a:r>
                        <a:rPr lang="ko-KR" altLang="en-US" sz="1300" b="1">
                          <a:effectLst/>
                        </a:rPr>
                        <a:t>개선점</a:t>
                      </a:r>
                      <a:endParaRPr lang="ko-KR" altLang="en-US" sz="130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46109"/>
                  </a:ext>
                </a:extLst>
              </a:tr>
              <a:tr h="1651747"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급증한 거래로 인한 데이터 관리 한계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상품의 가격이 다양화 되고 있으나 주문 처리 및 가격을 </a:t>
                      </a:r>
                      <a:r>
                        <a:rPr lang="en-US" altLang="ko-KR" sz="1300" dirty="0">
                          <a:effectLst/>
                        </a:rPr>
                        <a:t/>
                      </a:r>
                      <a:br>
                        <a:rPr lang="en-US" altLang="ko-KR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효과적으로 관리하기 어려움</a:t>
                      </a: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데이터 통합 관리와 전산화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주문 처리 및 가격 관리 관련 데이터 실시간 분석 가능</a:t>
                      </a:r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30622"/>
                  </a:ext>
                </a:extLst>
              </a:tr>
              <a:tr h="1454523"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재고 관리 공유 한계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실시간 재고 확인 불가능 및 상품 품질 관리의 어려움 </a:t>
                      </a:r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>
                          <a:effectLst/>
                        </a:rPr>
                        <a:t>재고 관리 실시간 공유</a:t>
                      </a:r>
                      <a:r>
                        <a:rPr lang="ko-KR" altLang="en-US" sz="1300">
                          <a:effectLst/>
                        </a:rPr>
                        <a:t/>
                      </a:r>
                      <a:br>
                        <a:rPr lang="ko-KR" altLang="en-US" sz="1300">
                          <a:effectLst/>
                        </a:rPr>
                      </a:br>
                      <a:r>
                        <a:rPr lang="ko-KR" altLang="en-US" sz="1300">
                          <a:effectLst/>
                        </a:rPr>
                        <a:t>실시간 재고 통합 관리로 관리 개선 및</a:t>
                      </a:r>
                      <a:br>
                        <a:rPr lang="ko-KR" altLang="en-US" sz="1300">
                          <a:effectLst/>
                        </a:rPr>
                      </a:br>
                      <a:r>
                        <a:rPr lang="ko-KR" altLang="en-US" sz="1300">
                          <a:effectLst/>
                        </a:rPr>
                        <a:t>부서 별 신속한 정보 전달 가능 </a:t>
                      </a:r>
                      <a:br>
                        <a:rPr lang="ko-KR" altLang="en-US" sz="1300">
                          <a:effectLst/>
                        </a:rPr>
                      </a:br>
                      <a:endParaRPr lang="ko-KR" altLang="en-US" sz="130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18046"/>
                  </a:ext>
                </a:extLst>
              </a:tr>
              <a:tr h="1454523"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거래와 결제 관리 시스템의 한계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거래량 증가로 인한 정확한 재무 정보 분석의 어려움</a:t>
                      </a:r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정확하고 효율적인 재무 데이터 전산화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재무 데이터 정확성 향상 및 오류 최소화 </a:t>
                      </a:r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959070"/>
                  </a:ext>
                </a:extLst>
              </a:tr>
              <a:tr h="1454523"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고객 관리 및 관련 시스템 부재</a:t>
                      </a:r>
                      <a:br>
                        <a:rPr lang="ko-KR" altLang="en-US" sz="1300" b="1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고객의 사용량이 증가함에 따라 돌발 상황에 대한 대처 미흡</a:t>
                      </a: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effectLst/>
                        </a:rPr>
                        <a:t>고객 관리 시스템 도입</a:t>
                      </a:r>
                      <a:r>
                        <a:rPr lang="ko-KR" altLang="en-US" sz="1300" dirty="0">
                          <a:effectLst/>
                        </a:rPr>
                        <a:t/>
                      </a:r>
                      <a:br>
                        <a:rPr lang="ko-KR" altLang="en-US" sz="1300" dirty="0">
                          <a:effectLst/>
                        </a:rPr>
                      </a:br>
                      <a:r>
                        <a:rPr lang="ko-KR" altLang="en-US" sz="1300" dirty="0">
                          <a:effectLst/>
                        </a:rPr>
                        <a:t>시세를 바로바로 확인 가능 </a:t>
                      </a:r>
                      <a:br>
                        <a:rPr lang="ko-KR" altLang="en-US" sz="1300" dirty="0">
                          <a:effectLst/>
                        </a:rPr>
                      </a:br>
                      <a:endParaRPr lang="ko-KR" altLang="en-US" sz="1300" dirty="0">
                        <a:effectLst/>
                      </a:endParaRPr>
                    </a:p>
                  </a:txBody>
                  <a:tcPr marL="73959" marR="73959" marT="36979" marB="36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7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078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830</Words>
  <Application>Microsoft Office PowerPoint</Application>
  <PresentationFormat>사용자 지정</PresentationFormat>
  <Paragraphs>211</Paragraphs>
  <Slides>37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나눔스퀘어 Bold</vt:lpstr>
      <vt:lpstr>나눔스퀘어 ExtraBold</vt:lpstr>
      <vt:lpstr>나눔스퀘어_ac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soldesk</cp:lastModifiedBy>
  <cp:revision>33</cp:revision>
  <dcterms:modified xsi:type="dcterms:W3CDTF">2024-03-29T09:07:57Z</dcterms:modified>
</cp:coreProperties>
</file>