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4" d="100"/>
          <a:sy n="94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685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581870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Shoe-</a:t>
            </a:r>
            <a:r>
              <a:rPr lang="en-US" sz="5249" b="1" dirty="0" err="1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크림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5815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/>
            </a:r>
            <a:b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79879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우리 </a:t>
            </a:r>
            <a:r>
              <a:rPr lang="en-US" sz="4374" b="1" dirty="0" err="1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회사</a:t>
            </a: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 </a:t>
            </a:r>
            <a:r>
              <a:rPr lang="en-US" sz="4374" b="1" dirty="0" err="1" smtClean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조직도</a:t>
            </a:r>
            <a:r>
              <a:rPr lang="en-US" sz="4374" b="1" dirty="0" smtClean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 ( </a:t>
            </a:r>
            <a:r>
              <a:rPr lang="ko-KR" altLang="en-US" sz="4374" b="1" dirty="0" smtClean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이거 </a:t>
            </a:r>
            <a:r>
              <a:rPr lang="ko-KR" altLang="en-US" sz="4374" b="1" dirty="0" err="1" smtClean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다연이가</a:t>
            </a:r>
            <a:r>
              <a:rPr lang="ko-KR" altLang="en-US" sz="4374" b="1" dirty="0" smtClean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 </a:t>
            </a:r>
            <a:r>
              <a:rPr lang="ko-KR" altLang="en-US" sz="4374" b="1" dirty="0" smtClean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구한</a:t>
            </a:r>
            <a:r>
              <a:rPr lang="en-US" altLang="ko-KR" sz="4374" b="1" dirty="0" smtClean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(?) </a:t>
            </a:r>
            <a:r>
              <a:rPr lang="ko-KR" altLang="en-US" sz="4374" b="1" dirty="0" smtClean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아이콘으로 </a:t>
            </a:r>
            <a:r>
              <a:rPr lang="en-US" altLang="ko-KR" sz="4374" b="1" dirty="0" smtClean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..)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37510"/>
            <a:ext cx="5166122" cy="1635562"/>
          </a:xfrm>
          <a:prstGeom prst="roundRect">
            <a:avLst>
              <a:gd name="adj" fmla="val 8151"/>
            </a:avLst>
          </a:prstGeom>
          <a:solidFill>
            <a:srgbClr val="DEDEE9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15968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 err="1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구매팀</a:t>
            </a: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 </a:t>
            </a:r>
            <a:r>
              <a:rPr lang="en-US" sz="2187" b="1" dirty="0" smtClean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PP</a:t>
            </a:r>
            <a:endParaRPr lang="en-US" sz="2187" dirty="0"/>
          </a:p>
        </p:txBody>
      </p:sp>
      <p:sp>
        <p:nvSpPr>
          <p:cNvPr id="8" name="Shape 6"/>
          <p:cNvSpPr/>
          <p:nvPr/>
        </p:nvSpPr>
        <p:spPr>
          <a:xfrm>
            <a:off x="7426285" y="2937510"/>
            <a:ext cx="5166122" cy="1635562"/>
          </a:xfrm>
          <a:prstGeom prst="roundRect">
            <a:avLst>
              <a:gd name="adj" fmla="val 8151"/>
            </a:avLst>
          </a:prstGeom>
          <a:solidFill>
            <a:srgbClr val="DEDEE9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315968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 err="1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회계팀</a:t>
            </a: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 FI</a:t>
            </a:r>
            <a:endParaRPr lang="en-US" sz="2187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1635562"/>
          </a:xfrm>
          <a:prstGeom prst="roundRect">
            <a:avLst>
              <a:gd name="adj" fmla="val 8151"/>
            </a:avLst>
          </a:prstGeom>
          <a:solidFill>
            <a:srgbClr val="DEDEE9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12" name="Text 10"/>
          <p:cNvSpPr/>
          <p:nvPr/>
        </p:nvSpPr>
        <p:spPr>
          <a:xfrm>
            <a:off x="2260163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 err="1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물류팀</a:t>
            </a: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 MM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497830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altLang="ko-KR" sz="1750" dirty="0" smtClean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</a:t>
            </a:r>
            <a:r>
              <a:rPr lang="ko-KR" altLang="en-US" sz="1750" dirty="0" smtClean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인천</a:t>
            </a:r>
            <a:r>
              <a:rPr lang="en-US" sz="1750" dirty="0" smtClean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ko-KR" altLang="en-US" sz="1750" dirty="0" smtClean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물류 </a:t>
            </a:r>
            <a:r>
              <a:rPr lang="en-US" sz="1750" dirty="0" err="1" smtClean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센터</a:t>
            </a:r>
            <a:r>
              <a:rPr lang="en-US" sz="1750" dirty="0" smtClean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/>
            </a:r>
            <a:br>
              <a:rPr lang="en-US" sz="1750" dirty="0" smtClean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r>
              <a:rPr lang="en-US" sz="1750" dirty="0" smtClean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</a:t>
            </a:r>
            <a:r>
              <a:rPr lang="en-US" sz="1750" dirty="0" err="1" smtClean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수원</a:t>
            </a:r>
            <a:r>
              <a:rPr lang="en-US" sz="1750" dirty="0" smtClean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물류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 smtClean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센터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1635562"/>
          </a:xfrm>
          <a:prstGeom prst="roundRect">
            <a:avLst>
              <a:gd name="adj" fmla="val 8151"/>
            </a:avLst>
          </a:prstGeom>
          <a:solidFill>
            <a:srgbClr val="DEDEE9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15" name="Text 13"/>
          <p:cNvSpPr/>
          <p:nvPr/>
        </p:nvSpPr>
        <p:spPr>
          <a:xfrm>
            <a:off x="7648456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 err="1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영업팀</a:t>
            </a: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 </a:t>
            </a:r>
            <a:r>
              <a:rPr lang="en-US" altLang="ko-KR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SD</a:t>
            </a:r>
            <a:endParaRPr lang="en-US" sz="218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32123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Shoe-크림 회사 소개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348865"/>
            <a:ext cx="44410" cy="4559498"/>
          </a:xfrm>
          <a:prstGeom prst="rect">
            <a:avLst/>
          </a:prstGeom>
          <a:solidFill>
            <a:srgbClr val="C9C9CE"/>
          </a:solidFill>
          <a:ln/>
        </p:spPr>
      </p:sp>
      <p:sp>
        <p:nvSpPr>
          <p:cNvPr id="6" name="Shape 4"/>
          <p:cNvSpPr/>
          <p:nvPr/>
        </p:nvSpPr>
        <p:spPr>
          <a:xfrm>
            <a:off x="6287631" y="2750165"/>
            <a:ext cx="777597" cy="44410"/>
          </a:xfrm>
          <a:prstGeom prst="rect">
            <a:avLst/>
          </a:prstGeom>
          <a:solidFill>
            <a:srgbClr val="C9C9CE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52245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8" name="Text 6"/>
          <p:cNvSpPr/>
          <p:nvPr/>
        </p:nvSpPr>
        <p:spPr>
          <a:xfrm>
            <a:off x="7251323" y="2564130"/>
            <a:ext cx="12775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315653" y="25710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회사 개요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037993" y="3051453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altLang="ko-KR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Shoe-</a:t>
            </a:r>
            <a:r>
              <a:rPr lang="en-US" altLang="ko-KR" sz="1750" dirty="0" err="1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크림은</a:t>
            </a:r>
            <a:r>
              <a:rPr lang="en-US" altLang="ko-KR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2020년에 </a:t>
            </a:r>
            <a:r>
              <a:rPr lang="en-US" altLang="ko-KR" sz="1750" dirty="0" err="1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설립되어</a:t>
            </a:r>
            <a:r>
              <a:rPr lang="en-US" altLang="ko-KR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altLang="ko-KR" sz="1750" dirty="0" err="1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한정판</a:t>
            </a:r>
            <a:r>
              <a:rPr lang="en-US" altLang="ko-KR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altLang="ko-KR" sz="1750" dirty="0" err="1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상품을</a:t>
            </a:r>
            <a:r>
              <a:rPr lang="en-US" altLang="ko-KR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altLang="ko-KR" sz="1750" dirty="0" err="1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위한</a:t>
            </a:r>
            <a:r>
              <a:rPr lang="en-US" altLang="ko-KR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altLang="ko-KR" sz="1750" dirty="0" err="1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거래</a:t>
            </a:r>
            <a:r>
              <a:rPr lang="en-US" altLang="ko-KR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altLang="ko-KR" sz="1750" dirty="0" err="1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중개</a:t>
            </a:r>
            <a:r>
              <a:rPr lang="en-US" altLang="ko-KR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altLang="ko-KR" sz="1750" dirty="0" err="1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서비스를</a:t>
            </a:r>
            <a:r>
              <a:rPr lang="en-US" altLang="ko-KR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altLang="ko-KR" sz="1750" dirty="0" err="1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제공하는</a:t>
            </a:r>
            <a:r>
              <a:rPr lang="en-US" altLang="ko-KR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altLang="ko-KR" sz="1750" dirty="0" err="1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플랫폼</a:t>
            </a:r>
            <a:r>
              <a:rPr lang="en-US" altLang="ko-KR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altLang="ko-KR" sz="1750" dirty="0" err="1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기업으로</a:t>
            </a:r>
            <a:r>
              <a:rPr lang="en-US" altLang="ko-KR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  <a:r>
              <a:rPr lang="en-US" altLang="ko-KR" sz="1750" dirty="0" err="1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급격한</a:t>
            </a:r>
            <a:r>
              <a:rPr lang="en-US" altLang="ko-KR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altLang="ko-KR" sz="1750" dirty="0" err="1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성장을</a:t>
            </a:r>
            <a:r>
              <a:rPr lang="en-US" altLang="ko-KR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altLang="ko-KR" sz="1750" dirty="0" err="1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경험하고</a:t>
            </a:r>
            <a:r>
              <a:rPr lang="en-US" altLang="ko-KR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altLang="ko-KR" sz="1750" dirty="0" err="1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있습니다</a:t>
            </a:r>
            <a:r>
              <a:rPr lang="en-US" altLang="ko-KR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 </a:t>
            </a:r>
            <a:br>
              <a:rPr lang="en-US" altLang="ko-KR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565172" y="3861018"/>
            <a:ext cx="777597" cy="44410"/>
          </a:xfrm>
          <a:prstGeom prst="rect">
            <a:avLst/>
          </a:prstGeom>
          <a:solidFill>
            <a:srgbClr val="C9C9CE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63331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13" name="Text 11"/>
          <p:cNvSpPr/>
          <p:nvPr/>
        </p:nvSpPr>
        <p:spPr>
          <a:xfrm>
            <a:off x="7227987" y="3674983"/>
            <a:ext cx="17430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8537258" y="36818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회사 위치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8537258" y="4162306"/>
            <a:ext cx="431147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서울특별시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종로구 종로12길 15 </a:t>
            </a:r>
            <a:r>
              <a:rPr lang="en-US" sz="1750" dirty="0" err="1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코아빌딩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6287631" y="5318700"/>
            <a:ext cx="777597" cy="44410"/>
          </a:xfrm>
          <a:prstGeom prst="rect">
            <a:avLst/>
          </a:prstGeom>
          <a:solidFill>
            <a:srgbClr val="C9C9CE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509099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18" name="Text 16"/>
          <p:cNvSpPr/>
          <p:nvPr/>
        </p:nvSpPr>
        <p:spPr>
          <a:xfrm>
            <a:off x="7233821" y="5132665"/>
            <a:ext cx="16263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3315653" y="513957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ko-KR" alt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회사 번호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2037993" y="5619988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altLang="ko-KR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02-0202-0202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b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/>
            </a:r>
            <a:b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219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4" name="Text 2"/>
          <p:cNvSpPr/>
          <p:nvPr/>
        </p:nvSpPr>
        <p:spPr>
          <a:xfrm>
            <a:off x="2105501" y="603171"/>
            <a:ext cx="5483781" cy="6854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98"/>
              </a:lnSpc>
              <a:buNone/>
            </a:pPr>
            <a:r>
              <a:rPr lang="en-US" sz="4318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성장과 성과</a:t>
            </a:r>
            <a:endParaRPr lang="en-US" sz="4318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719" y="1727240"/>
            <a:ext cx="1719143" cy="161460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657725" y="2524363"/>
            <a:ext cx="105013" cy="4386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54"/>
              </a:lnSpc>
              <a:buNone/>
            </a:pPr>
            <a:r>
              <a:rPr lang="en-US" sz="2159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sz="2159" dirty="0"/>
          </a:p>
        </p:txBody>
      </p:sp>
      <p:sp>
        <p:nvSpPr>
          <p:cNvPr id="7" name="Text 4"/>
          <p:cNvSpPr/>
          <p:nvPr/>
        </p:nvSpPr>
        <p:spPr>
          <a:xfrm>
            <a:off x="5789176" y="2121932"/>
            <a:ext cx="731639" cy="3426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99"/>
              </a:lnSpc>
              <a:buNone/>
            </a:pPr>
            <a:r>
              <a:rPr lang="en-US" sz="2159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500억</a:t>
            </a:r>
            <a:endParaRPr lang="en-US" sz="2159" dirty="0"/>
          </a:p>
        </p:txBody>
      </p:sp>
      <p:sp>
        <p:nvSpPr>
          <p:cNvPr id="8" name="Text 5"/>
          <p:cNvSpPr/>
          <p:nvPr/>
        </p:nvSpPr>
        <p:spPr>
          <a:xfrm>
            <a:off x="5789176" y="2596158"/>
            <a:ext cx="731639" cy="350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64"/>
              </a:lnSpc>
              <a:buNone/>
            </a:pPr>
            <a:r>
              <a:rPr lang="en-US" sz="1727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연매출</a:t>
            </a:r>
            <a:endParaRPr lang="en-US" sz="1727" dirty="0"/>
          </a:p>
        </p:txBody>
      </p:sp>
      <p:sp>
        <p:nvSpPr>
          <p:cNvPr id="9" name="Shape 6"/>
          <p:cNvSpPr/>
          <p:nvPr/>
        </p:nvSpPr>
        <p:spPr>
          <a:xfrm>
            <a:off x="5624632" y="3343989"/>
            <a:ext cx="6845379" cy="21908"/>
          </a:xfrm>
          <a:prstGeom prst="rect">
            <a:avLst/>
          </a:prstGeom>
          <a:solidFill>
            <a:srgbClr val="C9C9CE"/>
          </a:solidFill>
          <a:ln/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088" y="3396615"/>
            <a:ext cx="3438287" cy="1614607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4638437" y="3984546"/>
            <a:ext cx="143351" cy="4386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54"/>
              </a:lnSpc>
              <a:buNone/>
            </a:pPr>
            <a:r>
              <a:rPr lang="en-US" sz="2159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2159" dirty="0"/>
          </a:p>
        </p:txBody>
      </p:sp>
      <p:sp>
        <p:nvSpPr>
          <p:cNvPr id="12" name="Text 8"/>
          <p:cNvSpPr/>
          <p:nvPr/>
        </p:nvSpPr>
        <p:spPr>
          <a:xfrm>
            <a:off x="6648688" y="3791307"/>
            <a:ext cx="892493" cy="3426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99"/>
              </a:lnSpc>
              <a:buNone/>
            </a:pPr>
            <a:r>
              <a:rPr lang="en-US" sz="2159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2020년</a:t>
            </a:r>
            <a:endParaRPr lang="en-US" sz="2159" dirty="0"/>
          </a:p>
        </p:txBody>
      </p:sp>
      <p:sp>
        <p:nvSpPr>
          <p:cNvPr id="13" name="Text 9"/>
          <p:cNvSpPr/>
          <p:nvPr/>
        </p:nvSpPr>
        <p:spPr>
          <a:xfrm>
            <a:off x="6648688" y="4265533"/>
            <a:ext cx="892493" cy="350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64"/>
              </a:lnSpc>
              <a:buNone/>
            </a:pPr>
            <a:r>
              <a:rPr lang="en-US" sz="1727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회사 설립</a:t>
            </a:r>
            <a:endParaRPr lang="en-US" sz="1727" dirty="0"/>
          </a:p>
        </p:txBody>
      </p:sp>
      <p:sp>
        <p:nvSpPr>
          <p:cNvPr id="14" name="Shape 10"/>
          <p:cNvSpPr/>
          <p:nvPr/>
        </p:nvSpPr>
        <p:spPr>
          <a:xfrm>
            <a:off x="6484144" y="5013365"/>
            <a:ext cx="5985867" cy="21908"/>
          </a:xfrm>
          <a:prstGeom prst="rect">
            <a:avLst/>
          </a:prstGeom>
          <a:solidFill>
            <a:srgbClr val="C9C9CE"/>
          </a:solidFill>
          <a:ln/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1457" y="5065990"/>
            <a:ext cx="5157430" cy="1614607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4643199" y="5653921"/>
            <a:ext cx="133826" cy="4386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54"/>
              </a:lnSpc>
              <a:buNone/>
            </a:pPr>
            <a:r>
              <a:rPr lang="en-US" sz="2159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</a:t>
            </a:r>
            <a:endParaRPr lang="en-US" sz="2159" dirty="0"/>
          </a:p>
        </p:txBody>
      </p:sp>
      <p:sp>
        <p:nvSpPr>
          <p:cNvPr id="17" name="Text 12"/>
          <p:cNvSpPr/>
          <p:nvPr/>
        </p:nvSpPr>
        <p:spPr>
          <a:xfrm>
            <a:off x="7508200" y="5285303"/>
            <a:ext cx="2741890" cy="3426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99"/>
              </a:lnSpc>
              <a:buNone/>
            </a:pPr>
            <a:r>
              <a:rPr lang="en-US" sz="2159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Shoe-크림</a:t>
            </a:r>
            <a:endParaRPr lang="en-US" sz="2159" dirty="0"/>
          </a:p>
        </p:txBody>
      </p:sp>
      <p:sp>
        <p:nvSpPr>
          <p:cNvPr id="18" name="Text 13"/>
          <p:cNvSpPr/>
          <p:nvPr/>
        </p:nvSpPr>
        <p:spPr>
          <a:xfrm>
            <a:off x="7508200" y="5759529"/>
            <a:ext cx="4797266" cy="7017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64"/>
              </a:lnSpc>
              <a:buNone/>
            </a:pPr>
            <a:r>
              <a:rPr lang="en-US" sz="1727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한정판 상품 </a:t>
            </a:r>
            <a:r>
              <a:rPr lang="en-US" sz="1727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검수</a:t>
            </a:r>
            <a:r>
              <a:rPr lang="en-US" sz="1727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과정의 높은 품질과 구매자들 사이에서 확산된 입소문이 급격한 성장을 이끌었습니다.</a:t>
            </a:r>
            <a:endParaRPr lang="en-US" sz="1727" dirty="0"/>
          </a:p>
        </p:txBody>
      </p:sp>
      <p:sp>
        <p:nvSpPr>
          <p:cNvPr id="19" name="Text 14"/>
          <p:cNvSpPr/>
          <p:nvPr/>
        </p:nvSpPr>
        <p:spPr>
          <a:xfrm>
            <a:off x="2105501" y="6927294"/>
            <a:ext cx="10419278" cy="7017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64"/>
              </a:lnSpc>
              <a:buNone/>
            </a:pPr>
            <a:r>
              <a:rPr lang="en-US" sz="1727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Shoe-크림은 고객 만족을 최우선으로 두고, 차별화된 전략과 뛰어난 서비스를 제공하여 지속적인 성장을 이루어내고 있습니다. 연간 매출은 500억 원에 달하며, 재판매 시장에서 안정적인 성과를 내고 있습니다.</a:t>
            </a:r>
            <a:endParaRPr lang="en-US" sz="172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94A59E-1784-1BF3-6E5D-B693BE5A80C8}"/>
              </a:ext>
            </a:extLst>
          </p:cNvPr>
          <p:cNvSpPr txBox="1"/>
          <p:nvPr/>
        </p:nvSpPr>
        <p:spPr>
          <a:xfrm>
            <a:off x="3657600" y="210940"/>
            <a:ext cx="7315200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Shoe-</a:t>
            </a:r>
            <a:r>
              <a:rPr lang="ko-KR" altLang="en-US" b="1" dirty="0"/>
              <a:t>크림의 </a:t>
            </a:r>
            <a:r>
              <a:rPr lang="en-US" altLang="ko-KR" b="1" dirty="0"/>
              <a:t>ERP </a:t>
            </a:r>
            <a:r>
              <a:rPr lang="ko-KR" altLang="en-US" b="1" dirty="0"/>
              <a:t>시스템 도입 이유 </a:t>
            </a:r>
            <a:r>
              <a:rPr lang="en-US" altLang="ko-KR" b="1" dirty="0"/>
              <a:t>( </a:t>
            </a:r>
            <a:r>
              <a:rPr lang="ko-KR" altLang="en-US" b="1" dirty="0" err="1"/>
              <a:t>발표시</a:t>
            </a:r>
            <a:r>
              <a:rPr lang="ko-KR" altLang="en-US" b="1" dirty="0"/>
              <a:t> 아래와 같이 설명</a:t>
            </a:r>
            <a:r>
              <a:rPr lang="en-US" altLang="ko-KR" b="1" dirty="0"/>
              <a:t>)</a:t>
            </a:r>
            <a:endParaRPr lang="ko-KR" altLang="en-US" b="1" dirty="0"/>
          </a:p>
          <a:p>
            <a:r>
              <a:rPr lang="en-US" altLang="ko-KR" dirty="0"/>
              <a:t>Shoe-</a:t>
            </a:r>
            <a:r>
              <a:rPr lang="ko-KR" altLang="en-US" dirty="0"/>
              <a:t>크림은 한정판 상품의 품질 검수로 인한 유명세를 타고 급성장한 회사입니다</a:t>
            </a:r>
            <a:r>
              <a:rPr lang="en-US" altLang="ko-KR" dirty="0"/>
              <a:t>. </a:t>
            </a:r>
            <a:r>
              <a:rPr lang="ko-KR" altLang="en-US" dirty="0"/>
              <a:t>이러한 성장세를 지속하기 위해 </a:t>
            </a:r>
            <a:r>
              <a:rPr lang="en-US" altLang="ko-KR" dirty="0"/>
              <a:t>ERP </a:t>
            </a:r>
            <a:r>
              <a:rPr lang="ko-KR" altLang="en-US" dirty="0"/>
              <a:t>시스템을 도입하는 것은 여러 가지 이유로 적절합니다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b="1" dirty="0"/>
              <a:t>자원 관리 효율성 증대</a:t>
            </a:r>
          </a:p>
          <a:p>
            <a:r>
              <a:rPr lang="ko-KR" altLang="en-US" dirty="0"/>
              <a:t>빠르게 성장하는 회사는 자원 관리의 효율성을 높여야만 지속 가능한 성장이 가능합니다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b="1" dirty="0"/>
              <a:t>품질 관리 강화</a:t>
            </a:r>
          </a:p>
          <a:p>
            <a:r>
              <a:rPr lang="en-US" altLang="ko-KR" dirty="0"/>
              <a:t>ERP </a:t>
            </a:r>
            <a:r>
              <a:rPr lang="ko-KR" altLang="en-US" dirty="0"/>
              <a:t>시스템은 품질 관리 프로세스를 표준화하고 자동화하여</a:t>
            </a:r>
            <a:r>
              <a:rPr lang="en-US" altLang="ko-KR" dirty="0"/>
              <a:t>, </a:t>
            </a:r>
            <a:r>
              <a:rPr lang="ko-KR" altLang="en-US" dirty="0"/>
              <a:t>더욱 철저한 품질 관리를 가능하게 합니다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b="1" dirty="0"/>
              <a:t>고객 관리 및 만족도 향상</a:t>
            </a:r>
          </a:p>
          <a:p>
            <a:r>
              <a:rPr lang="en-US" altLang="ko-KR" dirty="0"/>
              <a:t>ERP </a:t>
            </a:r>
            <a:r>
              <a:rPr lang="ko-KR" altLang="en-US" dirty="0"/>
              <a:t>시스템은 고객 데이터를 체계적으로 관리하고 분석할 수 있게 해줍니다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b="1" dirty="0"/>
              <a:t>재고 및 주문 관리 최적화</a:t>
            </a:r>
          </a:p>
          <a:p>
            <a:r>
              <a:rPr lang="en-US" altLang="ko-KR" dirty="0"/>
              <a:t>ERP </a:t>
            </a:r>
            <a:r>
              <a:rPr lang="ko-KR" altLang="en-US" dirty="0"/>
              <a:t>시스템은 실시간 재고 관리와 주문 처리를 가능하게 하여</a:t>
            </a:r>
            <a:r>
              <a:rPr lang="en-US" altLang="ko-KR" dirty="0"/>
              <a:t>, </a:t>
            </a:r>
            <a:r>
              <a:rPr lang="ko-KR" altLang="en-US" dirty="0"/>
              <a:t>효율적인 재고 관리와 빠른 주문 처리를 도와줍니다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b="1" dirty="0"/>
              <a:t>비즈니스 인사이트 제공</a:t>
            </a:r>
          </a:p>
          <a:p>
            <a:r>
              <a:rPr lang="en-US" altLang="ko-KR" dirty="0"/>
              <a:t>ERP </a:t>
            </a:r>
            <a:r>
              <a:rPr lang="ko-KR" altLang="en-US" dirty="0"/>
              <a:t>시스템은 다양한 비즈니스 데이터를 수집하고 분석하여</a:t>
            </a:r>
            <a:r>
              <a:rPr lang="en-US" altLang="ko-KR" dirty="0"/>
              <a:t>, </a:t>
            </a:r>
            <a:r>
              <a:rPr lang="ko-KR" altLang="en-US" dirty="0"/>
              <a:t>중요한 비즈니스 인사이트를 제공합니다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Shoe-</a:t>
            </a:r>
            <a:r>
              <a:rPr lang="ko-KR" altLang="en-US" dirty="0"/>
              <a:t>크림의 급성장과 품질 검수로 인한 유명세는 </a:t>
            </a:r>
            <a:r>
              <a:rPr lang="en-US" altLang="ko-KR" dirty="0"/>
              <a:t>ERP </a:t>
            </a:r>
            <a:r>
              <a:rPr lang="ko-KR" altLang="en-US" dirty="0"/>
              <a:t>시스템 도입의 중요한 이유입니다</a:t>
            </a:r>
            <a:r>
              <a:rPr lang="en-US" altLang="ko-KR" dirty="0"/>
              <a:t>. ERP </a:t>
            </a:r>
            <a:r>
              <a:rPr lang="ko-KR" altLang="en-US" dirty="0"/>
              <a:t>시스템을 통해 자원 관리의 효율성을 높이고</a:t>
            </a:r>
            <a:r>
              <a:rPr lang="en-US" altLang="ko-KR" dirty="0"/>
              <a:t>, </a:t>
            </a:r>
            <a:r>
              <a:rPr lang="ko-KR" altLang="en-US" dirty="0"/>
              <a:t>고객 만족도를 향상시키며</a:t>
            </a:r>
            <a:r>
              <a:rPr lang="en-US" altLang="ko-KR" dirty="0"/>
              <a:t>, </a:t>
            </a:r>
            <a:r>
              <a:rPr lang="ko-KR" altLang="en-US" dirty="0"/>
              <a:t>지속 가능한 성장을 이룰 수 있을 것입니다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2131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165</Words>
  <Application>Microsoft Office PowerPoint</Application>
  <PresentationFormat>사용자 지정</PresentationFormat>
  <Paragraphs>46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Open Sans</vt:lpstr>
      <vt:lpstr>Playfair Display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soldesk</cp:lastModifiedBy>
  <cp:revision>10</cp:revision>
  <dcterms:created xsi:type="dcterms:W3CDTF">2024-03-28T17:53:38Z</dcterms:created>
  <dcterms:modified xsi:type="dcterms:W3CDTF">2024-03-29T01:39:58Z</dcterms:modified>
</cp:coreProperties>
</file>