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46" r:id="rId2"/>
    <p:sldId id="376" r:id="rId3"/>
    <p:sldId id="371" r:id="rId4"/>
    <p:sldId id="375" r:id="rId5"/>
    <p:sldId id="372" r:id="rId6"/>
    <p:sldId id="378" r:id="rId7"/>
    <p:sldId id="379" r:id="rId8"/>
    <p:sldId id="353" r:id="rId9"/>
    <p:sldId id="374" r:id="rId10"/>
    <p:sldId id="349" r:id="rId11"/>
    <p:sldId id="350" r:id="rId12"/>
    <p:sldId id="351" r:id="rId13"/>
    <p:sldId id="352" r:id="rId14"/>
    <p:sldId id="368"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45" r:id="rId30"/>
    <p:sldId id="275" r:id="rId31"/>
    <p:sldId id="304" r:id="rId32"/>
    <p:sldId id="266" r:id="rId33"/>
    <p:sldId id="267" r:id="rId34"/>
    <p:sldId id="277" r:id="rId35"/>
    <p:sldId id="269" r:id="rId36"/>
    <p:sldId id="272" r:id="rId37"/>
    <p:sldId id="27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881D"/>
    <a:srgbClr val="5F6062"/>
    <a:srgbClr val="0079DB"/>
    <a:srgbClr val="DC7B1F"/>
    <a:srgbClr val="000000"/>
    <a:srgbClr val="FFFFFF"/>
    <a:srgbClr val="231F20"/>
    <a:srgbClr val="D8D8D8"/>
    <a:srgbClr val="FF0066"/>
    <a:srgbClr val="F57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11" autoAdjust="0"/>
    <p:restoredTop sz="71856" autoAdjust="0"/>
  </p:normalViewPr>
  <p:slideViewPr>
    <p:cSldViewPr snapToGrid="0">
      <p:cViewPr varScale="1">
        <p:scale>
          <a:sx n="57" d="100"/>
          <a:sy n="57" d="100"/>
        </p:scale>
        <p:origin x="-922" y="-82"/>
      </p:cViewPr>
      <p:guideLst>
        <p:guide orient="horz" pos="2160"/>
        <p:guide pos="2880"/>
        <p:guide pos="1028"/>
        <p:guide pos="1764"/>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ser>
        <c:ser>
          <c:idx val="2"/>
          <c:order val="2"/>
          <c:tx>
            <c:strRef>
              <c:f>Sheet1!$D$1</c:f>
              <c:strCache>
                <c:ptCount val="1"/>
                <c:pt idx="0">
                  <c:v>Series 3</c:v>
                </c:pt>
              </c:strCache>
            </c:strRef>
          </c:tx>
          <c:spPr>
            <a:solidFill>
              <a:schemeClr val="accent3"/>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Sheet1!$D$2:$D$3</c:f>
              <c:numCache>
                <c:formatCode>General</c:formatCode>
                <c:ptCount val="2"/>
                <c:pt idx="0">
                  <c:v>2</c:v>
                </c:pt>
                <c:pt idx="1">
                  <c:v>2</c:v>
                </c:pt>
              </c:numCache>
            </c:numRef>
          </c:val>
        </c:ser>
        <c:ser>
          <c:idx val="3"/>
          <c:order val="3"/>
          <c:tx>
            <c:strRef>
              <c:f>Sheet1!$E$1</c:f>
              <c:strCache>
                <c:ptCount val="1"/>
                <c:pt idx="0">
                  <c:v>Series 4</c:v>
                </c:pt>
              </c:strCache>
            </c:strRef>
          </c:tx>
          <c:spPr>
            <a:solidFill>
              <a:schemeClr val="accent4"/>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Sheet1!$G$2:$G$3</c:f>
              <c:numCache>
                <c:formatCode>General</c:formatCode>
                <c:ptCount val="2"/>
                <c:pt idx="0">
                  <c:v>3</c:v>
                </c:pt>
                <c:pt idx="1">
                  <c:v>5</c:v>
                </c:pt>
              </c:numCache>
            </c:numRef>
          </c:val>
        </c:ser>
        <c:dLbls>
          <c:showLegendKey val="0"/>
          <c:showVal val="0"/>
          <c:showCatName val="0"/>
          <c:showSerName val="0"/>
          <c:showPercent val="0"/>
          <c:showBubbleSize val="0"/>
        </c:dLbls>
        <c:gapWidth val="150"/>
        <c:axId val="187930880"/>
        <c:axId val="187940864"/>
      </c:barChart>
      <c:catAx>
        <c:axId val="187930880"/>
        <c:scaling>
          <c:orientation val="minMax"/>
        </c:scaling>
        <c:delete val="0"/>
        <c:axPos val="b"/>
        <c:majorTickMark val="none"/>
        <c:minorTickMark val="none"/>
        <c:tickLblPos val="nextTo"/>
        <c:crossAx val="187940864"/>
        <c:crosses val="autoZero"/>
        <c:auto val="1"/>
        <c:lblAlgn val="ctr"/>
        <c:lblOffset val="100"/>
        <c:noMultiLvlLbl val="0"/>
      </c:catAx>
      <c:valAx>
        <c:axId val="187940864"/>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187930880"/>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spPr>
            <a:solidFill>
              <a:schemeClr val="accent1"/>
            </a:solidFill>
          </c:spPr>
          <c:invertIfNegative val="0"/>
          <c:dLbls>
            <c:txPr>
              <a:bodyPr/>
              <a:lstStyle/>
              <a:p>
                <a:pPr>
                  <a:defRPr>
                    <a:solidFill>
                      <a:srgbClr val="3C3C3B"/>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ser>
        <c:ser>
          <c:idx val="2"/>
          <c:order val="2"/>
          <c:tx>
            <c:strRef>
              <c:f>Sheet1!$D$1</c:f>
              <c:strCache>
                <c:ptCount val="1"/>
                <c:pt idx="0">
                  <c:v>Series 3</c:v>
                </c:pt>
              </c:strCache>
            </c:strRef>
          </c:tx>
          <c:spPr>
            <a:solidFill>
              <a:schemeClr val="accent3"/>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Sheet1!$D$2:$D$3</c:f>
              <c:numCache>
                <c:formatCode>General</c:formatCode>
                <c:ptCount val="2"/>
                <c:pt idx="0">
                  <c:v>2</c:v>
                </c:pt>
                <c:pt idx="1">
                  <c:v>2</c:v>
                </c:pt>
              </c:numCache>
            </c:numRef>
          </c:val>
        </c:ser>
        <c:ser>
          <c:idx val="3"/>
          <c:order val="3"/>
          <c:tx>
            <c:strRef>
              <c:f>Sheet1!$E$1</c:f>
              <c:strCache>
                <c:ptCount val="1"/>
                <c:pt idx="0">
                  <c:v>Series 4</c:v>
                </c:pt>
              </c:strCache>
            </c:strRef>
          </c:tx>
          <c:spPr>
            <a:solidFill>
              <a:schemeClr val="accent4"/>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Sheet1!$G$2:$G$3</c:f>
              <c:numCache>
                <c:formatCode>General</c:formatCode>
                <c:ptCount val="2"/>
                <c:pt idx="0">
                  <c:v>3</c:v>
                </c:pt>
                <c:pt idx="1">
                  <c:v>5</c:v>
                </c:pt>
              </c:numCache>
            </c:numRef>
          </c:val>
        </c:ser>
        <c:dLbls>
          <c:showLegendKey val="0"/>
          <c:showVal val="0"/>
          <c:showCatName val="0"/>
          <c:showSerName val="0"/>
          <c:showPercent val="0"/>
          <c:showBubbleSize val="0"/>
        </c:dLbls>
        <c:gapWidth val="150"/>
        <c:overlap val="100"/>
        <c:axId val="188022784"/>
        <c:axId val="188024320"/>
      </c:barChart>
      <c:catAx>
        <c:axId val="188022784"/>
        <c:scaling>
          <c:orientation val="minMax"/>
        </c:scaling>
        <c:delete val="0"/>
        <c:axPos val="b"/>
        <c:majorTickMark val="none"/>
        <c:minorTickMark val="none"/>
        <c:tickLblPos val="nextTo"/>
        <c:crossAx val="188024320"/>
        <c:crosses val="autoZero"/>
        <c:auto val="1"/>
        <c:lblAlgn val="ctr"/>
        <c:lblOffset val="100"/>
        <c:noMultiLvlLbl val="0"/>
      </c:catAx>
      <c:valAx>
        <c:axId val="188024320"/>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188022784"/>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38100">
              <a:solidFill>
                <a:schemeClr val="accent1"/>
              </a:solidFill>
            </a:ln>
          </c:spPr>
          <c:marker>
            <c:symbol val="circle"/>
            <c:size val="9"/>
            <c:spPr>
              <a:solidFill>
                <a:schemeClr val="accent1"/>
              </a:solidFill>
              <a:ln>
                <a:noFill/>
              </a:ln>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38100">
              <a:solidFill>
                <a:schemeClr val="accent2"/>
              </a:solidFill>
            </a:ln>
          </c:spPr>
          <c:marker>
            <c:symbol val="circle"/>
            <c:size val="9"/>
            <c:spPr>
              <a:solidFill>
                <a:schemeClr val="accent2"/>
              </a:solidFill>
              <a:ln>
                <a:noFill/>
              </a:ln>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spPr>
            <a:ln w="38100">
              <a:solidFill>
                <a:schemeClr val="accent3"/>
              </a:solidFill>
            </a:ln>
          </c:spPr>
          <c:marker>
            <c:symbol val="circle"/>
            <c:size val="9"/>
            <c:spPr>
              <a:solidFill>
                <a:schemeClr val="accent3"/>
              </a:solidFill>
              <a:ln>
                <a:noFill/>
              </a:ln>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ser>
          <c:idx val="3"/>
          <c:order val="3"/>
          <c:tx>
            <c:strRef>
              <c:f>Sheet1!$E$1</c:f>
              <c:strCache>
                <c:ptCount val="1"/>
                <c:pt idx="0">
                  <c:v>Series 4</c:v>
                </c:pt>
              </c:strCache>
            </c:strRef>
          </c:tx>
          <c:spPr>
            <a:ln w="38100">
              <a:solidFill>
                <a:schemeClr val="accent4"/>
              </a:solidFill>
            </a:ln>
          </c:spPr>
          <c:marker>
            <c:symbol val="circle"/>
            <c:size val="9"/>
            <c:spPr>
              <a:solidFill>
                <a:schemeClr val="accent4"/>
              </a:solidFill>
              <a:ln>
                <a:noFill/>
              </a:ln>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c:v>
                </c:pt>
                <c:pt idx="1">
                  <c:v>3</c:v>
                </c:pt>
                <c:pt idx="2">
                  <c:v>1</c:v>
                </c:pt>
                <c:pt idx="3">
                  <c:v>2</c:v>
                </c:pt>
              </c:numCache>
            </c:numRef>
          </c:val>
          <c:smooth val="0"/>
        </c:ser>
        <c:ser>
          <c:idx val="4"/>
          <c:order val="4"/>
          <c:tx>
            <c:strRef>
              <c:f>Sheet1!$F$1</c:f>
              <c:strCache>
                <c:ptCount val="1"/>
                <c:pt idx="0">
                  <c:v>Series 5</c:v>
                </c:pt>
              </c:strCache>
            </c:strRef>
          </c:tx>
          <c:spPr>
            <a:ln w="38100">
              <a:solidFill>
                <a:schemeClr val="accent5"/>
              </a:solidFill>
            </a:ln>
          </c:spPr>
          <c:marker>
            <c:symbol val="circle"/>
            <c:size val="9"/>
            <c:spPr>
              <a:solidFill>
                <a:schemeClr val="accent5"/>
              </a:solidFill>
              <a:ln>
                <a:noFill/>
              </a:ln>
            </c:spPr>
          </c:marker>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5</c:v>
                </c:pt>
                <c:pt idx="1">
                  <c:v>5.5</c:v>
                </c:pt>
                <c:pt idx="2">
                  <c:v>5.6</c:v>
                </c:pt>
                <c:pt idx="3">
                  <c:v>3</c:v>
                </c:pt>
              </c:numCache>
            </c:numRef>
          </c:val>
          <c:smooth val="0"/>
        </c:ser>
        <c:ser>
          <c:idx val="5"/>
          <c:order val="5"/>
          <c:tx>
            <c:strRef>
              <c:f>Sheet1!$G$1</c:f>
              <c:strCache>
                <c:ptCount val="1"/>
                <c:pt idx="0">
                  <c:v>Series 6</c:v>
                </c:pt>
              </c:strCache>
            </c:strRef>
          </c:tx>
          <c:spPr>
            <a:ln w="38100">
              <a:solidFill>
                <a:schemeClr val="accent6"/>
              </a:solidFill>
            </a:ln>
          </c:spPr>
          <c:marker>
            <c:symbol val="circle"/>
            <c:size val="9"/>
            <c:spPr>
              <a:solidFill>
                <a:schemeClr val="accent6"/>
              </a:solidFill>
              <a:ln>
                <a:noFill/>
              </a:ln>
            </c:spPr>
          </c:marker>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0.5</c:v>
                </c:pt>
                <c:pt idx="1">
                  <c:v>1</c:v>
                </c:pt>
                <c:pt idx="2">
                  <c:v>2</c:v>
                </c:pt>
                <c:pt idx="3">
                  <c:v>3.8</c:v>
                </c:pt>
              </c:numCache>
            </c:numRef>
          </c:val>
          <c:smooth val="0"/>
        </c:ser>
        <c:dLbls>
          <c:showLegendKey val="0"/>
          <c:showVal val="0"/>
          <c:showCatName val="0"/>
          <c:showSerName val="0"/>
          <c:showPercent val="0"/>
          <c:showBubbleSize val="0"/>
        </c:dLbls>
        <c:marker val="1"/>
        <c:smooth val="0"/>
        <c:axId val="188152448"/>
        <c:axId val="188179200"/>
      </c:lineChart>
      <c:catAx>
        <c:axId val="188152448"/>
        <c:scaling>
          <c:orientation val="minMax"/>
        </c:scaling>
        <c:delete val="0"/>
        <c:axPos val="b"/>
        <c:majorTickMark val="none"/>
        <c:minorTickMark val="none"/>
        <c:tickLblPos val="nextTo"/>
        <c:crossAx val="188179200"/>
        <c:crosses val="autoZero"/>
        <c:auto val="1"/>
        <c:lblAlgn val="ctr"/>
        <c:lblOffset val="100"/>
        <c:noMultiLvlLbl val="0"/>
      </c:catAx>
      <c:valAx>
        <c:axId val="188179200"/>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188152448"/>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accent4"/>
              </a:solidFill>
            </c:spPr>
          </c:dPt>
          <c:dPt>
            <c:idx val="4"/>
            <c:bubble3D val="0"/>
            <c:spPr>
              <a:solidFill>
                <a:schemeClr val="accent5"/>
              </a:solidFill>
            </c:spPr>
          </c:dPt>
          <c:dPt>
            <c:idx val="5"/>
            <c:bubble3D val="0"/>
            <c:spPr>
              <a:solidFill>
                <a:schemeClr val="accent6"/>
              </a:solidFill>
            </c:spPr>
          </c:dPt>
          <c:dLbls>
            <c:dLbl>
              <c:idx val="0"/>
              <c:spPr/>
              <c:txPr>
                <a:bodyPr/>
                <a:lstStyle/>
                <a:p>
                  <a:pPr>
                    <a:defRPr>
                      <a:solidFill>
                        <a:srgbClr val="3C3C3B"/>
                      </a:solidFill>
                    </a:defRPr>
                  </a:pPr>
                  <a:endParaRPr lang="en-US"/>
                </a:p>
              </c:txPr>
              <c:showLegendKey val="0"/>
              <c:showVal val="0"/>
              <c:showCatName val="0"/>
              <c:showSerName val="0"/>
              <c:showPercent val="1"/>
              <c:showBubbleSize val="0"/>
            </c:dLbl>
            <c:txPr>
              <a:bodyPr/>
              <a:lstStyle/>
              <a:p>
                <a:pPr>
                  <a:defRPr>
                    <a:solidFill>
                      <a:schemeClr val="bg1"/>
                    </a:solidFill>
                  </a:defRPr>
                </a:pPr>
                <a:endParaRPr lang="en-US"/>
              </a:p>
            </c:txPr>
            <c:showLegendKey val="0"/>
            <c:showVal val="0"/>
            <c:showCatName val="0"/>
            <c:showSerName val="0"/>
            <c:showPercent val="1"/>
            <c:showBubbleSize val="0"/>
            <c:showLeaderLines val="1"/>
          </c:dLbls>
          <c:cat>
            <c:strRef>
              <c:f>Sheet1!$A$2:$A$7</c:f>
              <c:strCache>
                <c:ptCount val="6"/>
                <c:pt idx="0">
                  <c:v>Series 1</c:v>
                </c:pt>
                <c:pt idx="1">
                  <c:v>Series 2</c:v>
                </c:pt>
                <c:pt idx="2">
                  <c:v>Series 3</c:v>
                </c:pt>
                <c:pt idx="3">
                  <c:v>Series 4</c:v>
                </c:pt>
                <c:pt idx="4">
                  <c:v>Series 5</c:v>
                </c:pt>
                <c:pt idx="5">
                  <c:v>Series 6</c:v>
                </c:pt>
              </c:strCache>
            </c:strRef>
          </c:cat>
          <c:val>
            <c:numRef>
              <c:f>Sheet1!$B$2:$B$7</c:f>
              <c:numCache>
                <c:formatCode>General</c:formatCode>
                <c:ptCount val="6"/>
                <c:pt idx="0">
                  <c:v>6</c:v>
                </c:pt>
                <c:pt idx="1">
                  <c:v>5</c:v>
                </c:pt>
                <c:pt idx="2">
                  <c:v>4</c:v>
                </c:pt>
                <c:pt idx="3">
                  <c:v>3</c:v>
                </c:pt>
                <c:pt idx="4">
                  <c:v>2</c:v>
                </c:pt>
                <c:pt idx="5">
                  <c:v>1</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a:lstStyle/>
        <a:p>
          <a:pPr>
            <a:defRPr sz="1400"/>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Series 1</c:v>
                </c:pt>
              </c:strCache>
            </c:strRef>
          </c:tx>
          <c:spPr>
            <a:solidFill>
              <a:schemeClr val="accent1"/>
            </a:solidFill>
          </c:spPr>
          <c:invertIfNegative val="0"/>
          <c:dLbls>
            <c:txPr>
              <a:bodyPr/>
              <a:lstStyle/>
              <a:p>
                <a:pPr>
                  <a:defRPr>
                    <a:solidFill>
                      <a:srgbClr val="3C3C3B"/>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ser>
        <c:ser>
          <c:idx val="2"/>
          <c:order val="2"/>
          <c:tx>
            <c:strRef>
              <c:f>Sheet1!$D$1</c:f>
              <c:strCache>
                <c:ptCount val="1"/>
                <c:pt idx="0">
                  <c:v>Series 3</c:v>
                </c:pt>
              </c:strCache>
            </c:strRef>
          </c:tx>
          <c:spPr>
            <a:solidFill>
              <a:schemeClr val="accent3"/>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Sheet1!$D$2:$D$3</c:f>
              <c:numCache>
                <c:formatCode>General</c:formatCode>
                <c:ptCount val="2"/>
                <c:pt idx="0">
                  <c:v>2</c:v>
                </c:pt>
                <c:pt idx="1">
                  <c:v>2</c:v>
                </c:pt>
              </c:numCache>
            </c:numRef>
          </c:val>
        </c:ser>
        <c:ser>
          <c:idx val="3"/>
          <c:order val="3"/>
          <c:tx>
            <c:strRef>
              <c:f>Sheet1!$E$1</c:f>
              <c:strCache>
                <c:ptCount val="1"/>
                <c:pt idx="0">
                  <c:v>Series 4</c:v>
                </c:pt>
              </c:strCache>
            </c:strRef>
          </c:tx>
          <c:spPr>
            <a:solidFill>
              <a:schemeClr val="accent4"/>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Sheet1!$G$2:$G$3</c:f>
              <c:numCache>
                <c:formatCode>General</c:formatCode>
                <c:ptCount val="2"/>
                <c:pt idx="0">
                  <c:v>3</c:v>
                </c:pt>
                <c:pt idx="1">
                  <c:v>5</c:v>
                </c:pt>
              </c:numCache>
            </c:numRef>
          </c:val>
        </c:ser>
        <c:dLbls>
          <c:showLegendKey val="0"/>
          <c:showVal val="0"/>
          <c:showCatName val="0"/>
          <c:showSerName val="0"/>
          <c:showPercent val="0"/>
          <c:showBubbleSize val="0"/>
        </c:dLbls>
        <c:gapWidth val="150"/>
        <c:overlap val="100"/>
        <c:axId val="188407808"/>
        <c:axId val="188409344"/>
      </c:barChart>
      <c:catAx>
        <c:axId val="188407808"/>
        <c:scaling>
          <c:orientation val="minMax"/>
        </c:scaling>
        <c:delete val="0"/>
        <c:axPos val="l"/>
        <c:majorTickMark val="none"/>
        <c:minorTickMark val="none"/>
        <c:tickLblPos val="nextTo"/>
        <c:crossAx val="188409344"/>
        <c:crosses val="autoZero"/>
        <c:auto val="1"/>
        <c:lblAlgn val="ctr"/>
        <c:lblOffset val="100"/>
        <c:noMultiLvlLbl val="0"/>
      </c:catAx>
      <c:valAx>
        <c:axId val="188409344"/>
        <c:scaling>
          <c:orientation val="minMax"/>
        </c:scaling>
        <c:delete val="0"/>
        <c:axPos val="b"/>
        <c:majorGridlines>
          <c:spPr>
            <a:ln>
              <a:solidFill>
                <a:schemeClr val="bg2"/>
              </a:solidFill>
            </a:ln>
          </c:spPr>
        </c:majorGridlines>
        <c:numFmt formatCode="General" sourceLinked="1"/>
        <c:majorTickMark val="none"/>
        <c:minorTickMark val="none"/>
        <c:tickLblPos val="nextTo"/>
        <c:spPr>
          <a:ln>
            <a:noFill/>
          </a:ln>
        </c:spPr>
        <c:crossAx val="188407808"/>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accent4"/>
              </a:solidFill>
            </c:spPr>
          </c:dPt>
          <c:dPt>
            <c:idx val="4"/>
            <c:bubble3D val="0"/>
            <c:spPr>
              <a:solidFill>
                <a:schemeClr val="accent5"/>
              </a:solidFill>
            </c:spPr>
          </c:dPt>
          <c:dPt>
            <c:idx val="5"/>
            <c:bubble3D val="0"/>
            <c:spPr>
              <a:solidFill>
                <a:schemeClr val="accent6"/>
              </a:solidFill>
            </c:spPr>
          </c:dPt>
          <c:dLbls>
            <c:dLbl>
              <c:idx val="0"/>
              <c:spPr/>
              <c:txPr>
                <a:bodyPr/>
                <a:lstStyle/>
                <a:p>
                  <a:pPr>
                    <a:defRPr>
                      <a:solidFill>
                        <a:srgbClr val="3C3C3B"/>
                      </a:solidFill>
                    </a:defRPr>
                  </a:pPr>
                  <a:endParaRPr lang="en-US"/>
                </a:p>
              </c:txPr>
              <c:showLegendKey val="0"/>
              <c:showVal val="0"/>
              <c:showCatName val="0"/>
              <c:showSerName val="0"/>
              <c:showPercent val="1"/>
              <c:showBubbleSize val="0"/>
            </c:dLbl>
            <c:txPr>
              <a:bodyPr/>
              <a:lstStyle/>
              <a:p>
                <a:pPr>
                  <a:defRPr>
                    <a:solidFill>
                      <a:schemeClr val="bg1"/>
                    </a:solidFill>
                  </a:defRPr>
                </a:pPr>
                <a:endParaRPr lang="en-US"/>
              </a:p>
            </c:txPr>
            <c:showLegendKey val="0"/>
            <c:showVal val="0"/>
            <c:showCatName val="0"/>
            <c:showSerName val="0"/>
            <c:showPercent val="1"/>
            <c:showBubbleSize val="0"/>
            <c:showLeaderLines val="1"/>
          </c:dLbls>
          <c:cat>
            <c:strRef>
              <c:f>Sheet1!$A$2:$A$7</c:f>
              <c:strCache>
                <c:ptCount val="6"/>
                <c:pt idx="0">
                  <c:v>Series 1</c:v>
                </c:pt>
                <c:pt idx="1">
                  <c:v>Series 2</c:v>
                </c:pt>
                <c:pt idx="2">
                  <c:v>Series 3</c:v>
                </c:pt>
                <c:pt idx="3">
                  <c:v>Series 4</c:v>
                </c:pt>
                <c:pt idx="4">
                  <c:v>Series 5</c:v>
                </c:pt>
                <c:pt idx="5">
                  <c:v>Series 6</c:v>
                </c:pt>
              </c:strCache>
            </c:strRef>
          </c:cat>
          <c:val>
            <c:numRef>
              <c:f>Sheet1!$B$2:$B$7</c:f>
              <c:numCache>
                <c:formatCode>General</c:formatCode>
                <c:ptCount val="6"/>
                <c:pt idx="0">
                  <c:v>6</c:v>
                </c:pt>
                <c:pt idx="1">
                  <c:v>5</c:v>
                </c:pt>
                <c:pt idx="2">
                  <c:v>4</c:v>
                </c:pt>
                <c:pt idx="3">
                  <c:v>3</c:v>
                </c:pt>
                <c:pt idx="4">
                  <c:v>2</c:v>
                </c:pt>
                <c:pt idx="5">
                  <c:v>1</c:v>
                </c:pt>
              </c:numCache>
            </c:numRef>
          </c:val>
        </c:ser>
        <c:dLbls>
          <c:showLegendKey val="0"/>
          <c:showVal val="0"/>
          <c:showCatName val="0"/>
          <c:showSerName val="0"/>
          <c:showPercent val="0"/>
          <c:showBubbleSize val="0"/>
          <c:showLeaderLines val="1"/>
        </c:dLbls>
        <c:firstSliceAng val="0"/>
        <c:holeSize val="50"/>
      </c:doughnutChart>
    </c:plotArea>
    <c:legend>
      <c:legendPos val="r"/>
      <c:overlay val="0"/>
      <c:txPr>
        <a:bodyPr/>
        <a:lstStyle/>
        <a:p>
          <a:pPr>
            <a:defRPr sz="1400"/>
          </a:pPr>
          <a:endParaRPr lang="en-US"/>
        </a:p>
      </c:txPr>
    </c:legend>
    <c:plotVisOnly val="1"/>
    <c:dispBlanksAs val="zero"/>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610C0E-43C4-4C6B-ADC3-72FEA0A55427}" type="datetimeFigureOut">
              <a:rPr lang="en-US" smtClean="0"/>
              <a:pPr/>
              <a:t>2/8/2016</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2014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FEA1FF-4A34-4477-ABDE-9C72F8F54362}" type="datetimeFigureOut">
              <a:rPr lang="en-US" smtClean="0"/>
              <a:pPr/>
              <a:t>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2014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2014 Teradata</a:t>
            </a:r>
            <a:endParaRPr lang="en-US"/>
          </a:p>
        </p:txBody>
      </p:sp>
    </p:spTree>
    <p:extLst>
      <p:ext uri="{BB962C8B-B14F-4D97-AF65-F5344CB8AC3E}">
        <p14:creationId xmlns:p14="http://schemas.microsoft.com/office/powerpoint/2010/main" val="398926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B6CEBB97-C101-4FA3-B2F8-1ED1578A896C}" type="slidenum">
              <a:rPr lang="en-US" altLang="en-US" smtClean="0">
                <a:latin typeface="Verdana" pitchFamily="34" charset="0"/>
                <a:ea typeface="ＭＳ Ｐゴシック" pitchFamily="34" charset="-128"/>
              </a:rPr>
              <a:pPr>
                <a:spcBef>
                  <a:spcPct val="0"/>
                </a:spcBef>
              </a:pPr>
              <a:t>15</a:t>
            </a:fld>
            <a:endParaRPr lang="en-US" altLang="en-US" smtClean="0">
              <a:latin typeface="Verdana" pitchFamily="34" charset="0"/>
              <a:ea typeface="ＭＳ Ｐゴシック" pitchFamily="34" charset="-128"/>
            </a:endParaRPr>
          </a:p>
        </p:txBody>
      </p:sp>
      <p:sp>
        <p:nvSpPr>
          <p:cNvPr id="25604" name="Rectangle 3"/>
          <p:cNvSpPr>
            <a:spLocks noGrp="1" noChangeArrowheads="1"/>
          </p:cNvSpPr>
          <p:nvPr>
            <p:ph type="body"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numCol="1" anchor="t" anchorCtr="0" compatLnSpc="1">
            <a:prstTxWarp prst="textNoShape">
              <a:avLst/>
            </a:prstTxWarp>
          </a:bodyPr>
          <a:lstStyle/>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ltLang="en-US" b="1" smtClean="0">
                <a:latin typeface="Arial" charset="0"/>
              </a:rPr>
              <a:t> </a:t>
            </a:r>
            <a:endParaRPr lang="en-CA" altLang="en-US" smtClean="0">
              <a:latin typeface="Arial" charset="0"/>
            </a:endParaRPr>
          </a:p>
          <a:p>
            <a:pPr marL="628650" lvl="1" indent="-171450" defTabSz="449263" eaLnBrk="1" hangingPunct="1">
              <a:spcBef>
                <a:spcPct val="50000"/>
              </a:spcBef>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alt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26628"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C48FDC3B-3DC7-413A-AB58-7A19C289B0C9}" type="slidenum">
              <a:rPr lang="en-US" altLang="en-US" smtClean="0">
                <a:latin typeface="Verdana" pitchFamily="34" charset="0"/>
                <a:ea typeface="ＭＳ Ｐゴシック" pitchFamily="34" charset="-128"/>
              </a:rPr>
              <a:pPr>
                <a:spcBef>
                  <a:spcPct val="0"/>
                </a:spcBef>
              </a:pPr>
              <a:t>16</a:t>
            </a:fld>
            <a:endParaRPr lang="en-US" altLang="en-US" smtClean="0">
              <a:latin typeface="Verdana"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en-US" b="1" smtClean="0"/>
              <a:t>Passive routing BENEFITS! </a:t>
            </a:r>
          </a:p>
          <a:p>
            <a:endParaRPr lang="en-CA" altLang="en-US" smtClean="0"/>
          </a:p>
          <a:p>
            <a:r>
              <a:rPr lang="en-CA" altLang="en-US" smtClean="0"/>
              <a:t>Pause. Admire the room. Bask in the glory of Passive routing.</a:t>
            </a:r>
            <a:endParaRPr lang="en-US" altLang="en-US" smtClean="0"/>
          </a:p>
        </p:txBody>
      </p:sp>
      <p:sp>
        <p:nvSpPr>
          <p:cNvPr id="27652"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10919C25-254F-4CF5-9E12-27F04219B532}" type="slidenum">
              <a:rPr lang="en-US" altLang="en-US" smtClean="0">
                <a:latin typeface="Verdana" pitchFamily="34" charset="0"/>
                <a:ea typeface="ＭＳ Ｐゴシック" pitchFamily="34" charset="-128"/>
              </a:rPr>
              <a:pPr>
                <a:spcBef>
                  <a:spcPct val="0"/>
                </a:spcBef>
              </a:pPr>
              <a:t>17</a:t>
            </a:fld>
            <a:endParaRPr lang="en-US" altLang="en-US" smtClean="0">
              <a:latin typeface="Verdana"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numCol="1" anchor="t" anchorCtr="0" compatLnSpc="1">
            <a:prstTxWarp prst="textNoShape">
              <a:avLst/>
            </a:prstTxWarp>
          </a:bodyPr>
          <a:lstStyle/>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ltLang="en-US" smtClean="0">
                <a:latin typeface="Arial" charset="0"/>
              </a:rPr>
              <a:t>…Compare/Contrast UD to Query Director.</a:t>
            </a:r>
          </a:p>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altLang="en-US" smtClean="0">
              <a:latin typeface="Arial" charset="0"/>
            </a:endParaRPr>
          </a:p>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ltLang="en-US" b="1" smtClean="0">
                <a:latin typeface="Arial" charset="0"/>
              </a:rPr>
              <a:t>Main Point: </a:t>
            </a:r>
            <a:r>
              <a:rPr lang="en-CA" altLang="en-US" smtClean="0">
                <a:latin typeface="Arial" charset="0"/>
              </a:rPr>
              <a:t>It does everything QD does, </a:t>
            </a:r>
            <a:r>
              <a:rPr lang="en-CA" altLang="en-US" i="1" smtClean="0">
                <a:latin typeface="Arial" charset="0"/>
              </a:rPr>
              <a:t>but better</a:t>
            </a:r>
            <a:r>
              <a:rPr lang="en-CA" altLang="en-US" smtClean="0">
                <a:latin typeface="Arial" charset="0"/>
              </a:rPr>
              <a:t>.</a:t>
            </a:r>
            <a:endParaRPr lang="en-US" altLang="en-US" smtClean="0">
              <a:latin typeface="Arial" charset="0"/>
            </a:endParaRPr>
          </a:p>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numCol="1" anchor="t" anchorCtr="0" compatLnSpc="1">
            <a:prstTxWarp prst="textNoShape">
              <a:avLst/>
            </a:prstTxWarp>
          </a:bodyPr>
          <a:lstStyle/>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ltLang="en-US" b="1" smtClean="0">
                <a:latin typeface="Arial" charset="0"/>
              </a:rPr>
              <a:t>Main point</a:t>
            </a:r>
            <a:r>
              <a:rPr lang="en-CA" altLang="en-US" smtClean="0">
                <a:latin typeface="Arial" charset="0"/>
              </a:rPr>
              <a:t>: Passive routing is a really significant improvement to Unity’s capabilities that addresses many use-cases that didn’t work ideally in the past.</a:t>
            </a:r>
          </a:p>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altLang="en-US" smtClean="0">
              <a:latin typeface="Arial" charset="0"/>
            </a:endParaRPr>
          </a:p>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ltLang="en-US" b="1" i="1" smtClean="0">
                <a:latin typeface="Arial" charset="0"/>
              </a:rPr>
              <a:t>NOTE! </a:t>
            </a:r>
            <a:r>
              <a:rPr lang="en-CA" altLang="en-US" i="1" smtClean="0">
                <a:latin typeface="Arial" charset="0"/>
              </a:rPr>
              <a:t>This is partially an attempt to address any bad press or perception of the product.</a:t>
            </a:r>
            <a:endParaRPr lang="en-US" altLang="en-US" i="1"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40000"/>
              </a:spcBef>
              <a:buClr>
                <a:schemeClr val="accent1"/>
              </a:buClr>
              <a:buFontTx/>
              <a:buChar char="•"/>
            </a:pPr>
            <a:r>
              <a:rPr lang="en-CA" altLang="en-US" dirty="0" smtClean="0"/>
              <a:t>Unity comes pre-configured with standard routing rules.</a:t>
            </a:r>
          </a:p>
          <a:p>
            <a:pPr>
              <a:spcBef>
                <a:spcPct val="40000"/>
              </a:spcBef>
              <a:buClr>
                <a:schemeClr val="accent1"/>
              </a:buClr>
              <a:buFontTx/>
              <a:buChar char="•"/>
            </a:pPr>
            <a:r>
              <a:rPr lang="en-CA" altLang="en-US" b="1" dirty="0" smtClean="0"/>
              <a:t>Main point: </a:t>
            </a:r>
            <a:r>
              <a:rPr lang="en-CA" altLang="en-US" dirty="0" smtClean="0"/>
              <a:t>These standard rules make it easy to pick the right behaviour for your workload. ETL is for ETL. Reporting is for Reporting.</a:t>
            </a:r>
            <a:endParaRPr lang="en-US" altLang="en-US" dirty="0" smtClean="0"/>
          </a:p>
        </p:txBody>
      </p:sp>
      <p:sp>
        <p:nvSpPr>
          <p:cNvPr id="30724"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24ED5093-3D4E-4BAF-A58B-299FDE02AC6F}" type="slidenum">
              <a:rPr lang="en-US" altLang="en-US" smtClean="0">
                <a:latin typeface="Verdana" pitchFamily="34" charset="0"/>
                <a:ea typeface="ＭＳ Ｐゴシック" pitchFamily="34" charset="-128"/>
              </a:rPr>
              <a:pPr>
                <a:spcBef>
                  <a:spcPct val="0"/>
                </a:spcBef>
              </a:pPr>
              <a:t>20</a:t>
            </a:fld>
            <a:endParaRPr lang="en-US" altLang="en-US" smtClean="0">
              <a:latin typeface="Verdana"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numCol="1" anchor="t" anchorCtr="0" compatLnSpc="1">
            <a:prstTxWarp prst="textNoShape">
              <a:avLst/>
            </a:prstTxWarp>
          </a:bodyPr>
          <a:lstStyle/>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ltLang="en-US" b="1" dirty="0" smtClean="0">
                <a:latin typeface="Arial" charset="0"/>
              </a:rPr>
              <a:t>Main point: </a:t>
            </a:r>
            <a:r>
              <a:rPr lang="en-CA" altLang="en-US" dirty="0" smtClean="0">
                <a:latin typeface="Arial" charset="0"/>
              </a:rPr>
              <a:t>Re-iterate: Passive routing is must simpler than managed routing, and doesn’t have lots of limitation concerns. </a:t>
            </a:r>
            <a:endParaRPr lang="en-US" alt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numCol="1" anchor="t" anchorCtr="0" compatLnSpc="1">
            <a:prstTxWarp prst="textNoShape">
              <a:avLst/>
            </a:prstTxWarp>
          </a:bodyPr>
          <a:lstStyle/>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ltLang="en-US" b="1" smtClean="0">
                <a:latin typeface="Arial" charset="0"/>
              </a:rPr>
              <a:t>Main point: </a:t>
            </a:r>
            <a:r>
              <a:rPr lang="en-CA" altLang="en-US" smtClean="0">
                <a:latin typeface="Arial" charset="0"/>
              </a:rPr>
              <a:t>You still want to use managed routing for ETL and sessions that need data synchronization.</a:t>
            </a:r>
            <a:endParaRPr lang="en-US" alt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33796"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A8397DB6-93D5-4ED4-8ABB-81DE107D904B}" type="slidenum">
              <a:rPr lang="en-US" altLang="en-US" smtClean="0">
                <a:latin typeface="Verdana" pitchFamily="34" charset="0"/>
                <a:ea typeface="ＭＳ Ｐゴシック" pitchFamily="34" charset="-128"/>
              </a:rPr>
              <a:pPr>
                <a:spcBef>
                  <a:spcPct val="0"/>
                </a:spcBef>
              </a:pPr>
              <a:t>23</a:t>
            </a:fld>
            <a:endParaRPr lang="en-US" altLang="en-US" smtClean="0">
              <a:latin typeface="Verdana"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en-US" b="1" smtClean="0"/>
              <a:t>Main point: </a:t>
            </a:r>
            <a:r>
              <a:rPr lang="en-CA" altLang="en-US" smtClean="0"/>
              <a:t>Query Director didn’t officially support writes, Unity’s Passive routing does.</a:t>
            </a:r>
          </a:p>
          <a:p>
            <a:r>
              <a:rPr lang="en-CA" altLang="en-US" smtClean="0"/>
              <a:t>- You can </a:t>
            </a:r>
            <a:r>
              <a:rPr lang="en-CA" altLang="en-US" b="1" i="1" u="sng" smtClean="0"/>
              <a:t>choose</a:t>
            </a:r>
            <a:r>
              <a:rPr lang="en-CA" altLang="en-US" smtClean="0"/>
              <a:t> if you want to allow writes to managed tables. It’s up to you.</a:t>
            </a:r>
            <a:endParaRPr lang="en-US" altLang="en-US" smtClean="0"/>
          </a:p>
        </p:txBody>
      </p:sp>
      <p:sp>
        <p:nvSpPr>
          <p:cNvPr id="34820"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65EA47BA-C6D2-42E1-B6C1-ABC893F7CB61}" type="slidenum">
              <a:rPr lang="en-US" altLang="en-US" smtClean="0">
                <a:latin typeface="Verdana" pitchFamily="34" charset="0"/>
                <a:ea typeface="ＭＳ Ｐゴシック" pitchFamily="34" charset="-128"/>
              </a:rPr>
              <a:pPr>
                <a:spcBef>
                  <a:spcPct val="0"/>
                </a:spcBef>
              </a:pPr>
              <a:t>24</a:t>
            </a:fld>
            <a:endParaRPr lang="en-US" altLang="en-US" smtClean="0">
              <a:latin typeface="Verdana"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2014 Teradata</a:t>
            </a:r>
            <a:endParaRPr lang="en-US"/>
          </a:p>
        </p:txBody>
      </p:sp>
    </p:spTree>
    <p:extLst>
      <p:ext uri="{BB962C8B-B14F-4D97-AF65-F5344CB8AC3E}">
        <p14:creationId xmlns:p14="http://schemas.microsoft.com/office/powerpoint/2010/main" val="3650013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en-US" b="1" smtClean="0"/>
              <a:t>Main point: </a:t>
            </a:r>
            <a:r>
              <a:rPr lang="en-CA" altLang="en-US" smtClean="0"/>
              <a:t>Query Director didn’t officially support writes, Unity’s Passive routing does.</a:t>
            </a:r>
          </a:p>
          <a:p>
            <a:r>
              <a:rPr lang="en-CA" altLang="en-US" smtClean="0"/>
              <a:t>- You can </a:t>
            </a:r>
            <a:r>
              <a:rPr lang="en-CA" altLang="en-US" b="1" i="1" u="sng" smtClean="0"/>
              <a:t>choose</a:t>
            </a:r>
            <a:r>
              <a:rPr lang="en-CA" altLang="en-US" smtClean="0"/>
              <a:t> if you want to allow writes to managed tables. It’s up to you.</a:t>
            </a:r>
            <a:endParaRPr lang="en-US" altLang="en-US" smtClean="0"/>
          </a:p>
        </p:txBody>
      </p:sp>
      <p:sp>
        <p:nvSpPr>
          <p:cNvPr id="35844"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DB73F1FA-C4CA-4308-95F6-37474D4000C2}" type="slidenum">
              <a:rPr lang="en-US" altLang="en-US" smtClean="0">
                <a:latin typeface="Verdana" pitchFamily="34" charset="0"/>
                <a:ea typeface="ＭＳ Ｐゴシック" pitchFamily="34" charset="-128"/>
              </a:rPr>
              <a:pPr>
                <a:spcBef>
                  <a:spcPct val="0"/>
                </a:spcBef>
              </a:pPr>
              <a:t>25</a:t>
            </a:fld>
            <a:endParaRPr lang="en-US" altLang="en-US" smtClean="0">
              <a:latin typeface="Verdana" pitchFamily="34"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40000"/>
              </a:spcBef>
              <a:buClr>
                <a:schemeClr val="accent1"/>
              </a:buClr>
              <a:buFontTx/>
              <a:buChar char="•"/>
            </a:pPr>
            <a:r>
              <a:rPr lang="en-US" altLang="en-US" sz="1600" dirty="0" smtClean="0"/>
              <a:t> </a:t>
            </a:r>
            <a:r>
              <a:rPr lang="en-US" altLang="en-US" dirty="0" smtClean="0"/>
              <a:t>All database changes (DDL &amp; DML) are record in Unity’s recovery log as they are passed through the Unity servers. This is a fixed size file, sized to hold enough SQL statements to allow several days of transactions.</a:t>
            </a:r>
          </a:p>
          <a:p>
            <a:pPr>
              <a:spcBef>
                <a:spcPct val="40000"/>
              </a:spcBef>
              <a:buClr>
                <a:schemeClr val="accent1"/>
              </a:buClr>
              <a:buFontTx/>
              <a:buChar char="•"/>
            </a:pPr>
            <a:r>
              <a:rPr lang="en-US" altLang="en-US" dirty="0" smtClean="0"/>
              <a:t> Unity maintains a small table containing session &amp; transaction IDs on each Teradata system, that can be used to located a systems position in the recovery log (like a multi-load checkpoint).</a:t>
            </a:r>
          </a:p>
          <a:p>
            <a:pPr>
              <a:spcBef>
                <a:spcPct val="40000"/>
              </a:spcBef>
              <a:buClr>
                <a:schemeClr val="accent1"/>
              </a:buClr>
              <a:buFontTx/>
              <a:buChar char="•"/>
            </a:pPr>
            <a:r>
              <a:rPr lang="en-US" altLang="en-US" dirty="0" smtClean="0"/>
              <a:t> Unity adds an update to this table at the close of every transaction to track it’s completion.</a:t>
            </a:r>
          </a:p>
          <a:p>
            <a:endParaRPr lang="en-CA" altLang="en-US" dirty="0" smtClean="0"/>
          </a:p>
        </p:txBody>
      </p:sp>
      <p:sp>
        <p:nvSpPr>
          <p:cNvPr id="36868"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02D2C400-C67E-4C75-904D-C9529C0494E6}" type="slidenum">
              <a:rPr lang="en-US" altLang="en-US" smtClean="0">
                <a:latin typeface="Verdana" pitchFamily="34" charset="0"/>
                <a:ea typeface="ＭＳ Ｐゴシック" pitchFamily="34" charset="-128"/>
              </a:rPr>
              <a:pPr>
                <a:spcBef>
                  <a:spcPct val="0"/>
                </a:spcBef>
              </a:pPr>
              <a:t>26</a:t>
            </a:fld>
            <a:endParaRPr lang="en-US" altLang="en-US" smtClean="0">
              <a:latin typeface="Verdana" pitchFamily="34"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en-US" b="1" dirty="0" smtClean="0"/>
              <a:t>Main point: </a:t>
            </a:r>
            <a:r>
              <a:rPr lang="en-CA" altLang="en-US" dirty="0" smtClean="0"/>
              <a:t>The combination of Passive &amp; Managed routing is powerful! Together they can solve almost any multisystem problem.</a:t>
            </a:r>
          </a:p>
          <a:p>
            <a:endParaRPr lang="en-CA" altLang="en-US" dirty="0" smtClean="0"/>
          </a:p>
          <a:p>
            <a:r>
              <a:rPr lang="en-CA" altLang="en-US" dirty="0" smtClean="0"/>
              <a:t>- Managed routing is very sophisticated technology that is designed to do something challenging.</a:t>
            </a:r>
          </a:p>
          <a:p>
            <a:r>
              <a:rPr lang="en-CA" altLang="en-US" dirty="0" smtClean="0"/>
              <a:t>- Passive routing is a very simple technology designed to do something straight forward.</a:t>
            </a:r>
          </a:p>
          <a:p>
            <a:endParaRPr lang="en-US" altLang="en-US" dirty="0" smtClean="0"/>
          </a:p>
        </p:txBody>
      </p:sp>
      <p:sp>
        <p:nvSpPr>
          <p:cNvPr id="37892"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35295483-EE42-46D3-9AB1-2DBFA9951729}" type="slidenum">
              <a:rPr lang="en-US" altLang="en-US" smtClean="0">
                <a:latin typeface="Verdana" pitchFamily="34" charset="0"/>
                <a:ea typeface="ＭＳ Ｐゴシック" pitchFamily="34" charset="-128"/>
              </a:rPr>
              <a:pPr>
                <a:spcBef>
                  <a:spcPct val="0"/>
                </a:spcBef>
              </a:pPr>
              <a:t>27</a:t>
            </a:fld>
            <a:endParaRPr lang="en-US" altLang="en-US" smtClean="0">
              <a:latin typeface="Verdana" pitchFamily="34"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3"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numCol="1" anchor="t" anchorCtr="0" compatLnSpc="1">
            <a:prstTxWarp prst="textNoShape">
              <a:avLst/>
            </a:prstTxWarp>
          </a:bodyPr>
          <a:lstStyle/>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CA" altLang="en-US" b="1" dirty="0" smtClean="0">
                <a:latin typeface="Arial" charset="0"/>
              </a:rPr>
              <a:t>Main point: </a:t>
            </a:r>
            <a:r>
              <a:rPr lang="en-CA" altLang="en-US" dirty="0" smtClean="0">
                <a:latin typeface="Arial" charset="0"/>
              </a:rPr>
              <a:t>You don’t need to worry about any issues that effect managed sessions.</a:t>
            </a:r>
          </a:p>
          <a:p>
            <a:pPr marL="171450" indent="-171450" defTabSz="449263" eaLnBrk="1" hangingPunct="1">
              <a:spcBef>
                <a:spcPct val="5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CA" altLang="en-US" dirty="0" smtClean="0">
                <a:latin typeface="Arial" charset="0"/>
              </a:rPr>
              <a:t>No data dictionary concerns.</a:t>
            </a:r>
          </a:p>
          <a:p>
            <a:pPr marL="171450" indent="-171450" defTabSz="449263" eaLnBrk="1" hangingPunct="1">
              <a:spcBef>
                <a:spcPct val="5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CA" altLang="en-US" dirty="0" smtClean="0">
                <a:latin typeface="Arial" charset="0"/>
              </a:rPr>
              <a:t>No recovery overhead, because data synchronization isn’t required.</a:t>
            </a:r>
          </a:p>
          <a:p>
            <a:pPr marL="171450" indent="-171450" defTabSz="449263" eaLnBrk="1" hangingPunct="1">
              <a:spcBef>
                <a:spcPct val="5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CA" altLang="en-US" dirty="0" smtClean="0">
                <a:latin typeface="Arial" charset="0"/>
              </a:rPr>
              <a:t>No interference with managed sessions.</a:t>
            </a:r>
            <a:endParaRPr lang="en-US" altLang="en-US"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2014 Teradata</a:t>
            </a:r>
            <a:endParaRPr lang="en-US"/>
          </a:p>
        </p:txBody>
      </p:sp>
    </p:spTree>
    <p:extLst>
      <p:ext uri="{BB962C8B-B14F-4D97-AF65-F5344CB8AC3E}">
        <p14:creationId xmlns:p14="http://schemas.microsoft.com/office/powerpoint/2010/main" val="3650013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2014 Teradata</a:t>
            </a:r>
            <a:endParaRPr lang="en-US"/>
          </a:p>
        </p:txBody>
      </p:sp>
    </p:spTree>
    <p:extLst>
      <p:ext uri="{BB962C8B-B14F-4D97-AF65-F5344CB8AC3E}">
        <p14:creationId xmlns:p14="http://schemas.microsoft.com/office/powerpoint/2010/main" val="3650013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2014 Teradata</a:t>
            </a:r>
            <a:endParaRPr lang="en-US"/>
          </a:p>
        </p:txBody>
      </p:sp>
    </p:spTree>
    <p:extLst>
      <p:ext uri="{BB962C8B-B14F-4D97-AF65-F5344CB8AC3E}">
        <p14:creationId xmlns:p14="http://schemas.microsoft.com/office/powerpoint/2010/main" val="3650013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smtClean="0">
                <a:solidFill>
                  <a:schemeClr val="tx1"/>
                </a:solidFill>
                <a:latin typeface="+mn-lt"/>
                <a:ea typeface="+mn-ea"/>
                <a:cs typeface="+mn-cs"/>
              </a:rPr>
              <a:t>Teradata Unity Dictionary.</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The Unity Dictionary allows you to select database objects in a Managed Teradata Database system to manage with Unity. Unity uses Unity Dictionaries to determine session routing for database objects and to determine how locking rules are applied.</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You can select objects appropriate to the client application or users. You can create separate Unity Dictionaries for each client application and deploy these as needed in the Deployed Dictionary on each Unity server that manages the client application.</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Unity Configuration </a:t>
            </a:r>
            <a:r>
              <a:rPr lang="en-US" sz="1200" b="0" i="0" u="none" strike="noStrike" kern="1200" baseline="0" dirty="0" smtClean="0">
                <a:solidFill>
                  <a:schemeClr val="tx1"/>
                </a:solidFill>
                <a:latin typeface="+mn-lt"/>
                <a:ea typeface="+mn-ea"/>
                <a:cs typeface="+mn-cs"/>
              </a:rPr>
              <a:t>portlet allows you to define a Dictionary and specify which database objects are included in the dictionary definition. After you deploy the Dictionary, Unity Director manages all objects in the Unity Dictionaries.</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Animate(1)</a:t>
            </a:r>
          </a:p>
          <a:p>
            <a:pPr marL="0" indent="0">
              <a:buNone/>
            </a:pPr>
            <a:r>
              <a:rPr lang="en-US" sz="1200" b="0" i="0" u="none" strike="noStrike" kern="1200" baseline="0" dirty="0" smtClean="0">
                <a:solidFill>
                  <a:schemeClr val="tx1"/>
                </a:solidFill>
                <a:latin typeface="+mn-lt"/>
                <a:ea typeface="+mn-ea"/>
                <a:cs typeface="+mn-cs"/>
              </a:rPr>
              <a:t>	Create a new Unity Dictionary from the Unity Configuration portlet, click on the tab </a:t>
            </a:r>
            <a:r>
              <a:rPr lang="en-US" sz="1200" b="1" i="0" u="none" strike="noStrike" kern="1200" baseline="0" dirty="0" smtClean="0">
                <a:solidFill>
                  <a:schemeClr val="tx1"/>
                </a:solidFill>
                <a:latin typeface="+mn-lt"/>
                <a:ea typeface="+mn-ea"/>
                <a:cs typeface="+mn-cs"/>
              </a:rPr>
              <a:t>Working Dictionaries</a:t>
            </a:r>
            <a:r>
              <a:rPr lang="en-US" sz="1200" b="0" i="0" u="none" strike="noStrike" kern="1200" baseline="0" dirty="0" smtClean="0">
                <a:solidFill>
                  <a:schemeClr val="tx1"/>
                </a:solidFill>
                <a:latin typeface="+mn-lt"/>
                <a:ea typeface="+mn-ea"/>
                <a:cs typeface="+mn-cs"/>
              </a:rPr>
              <a:t>. This tab holds references to all unity dictionaries that have been created.</a:t>
            </a:r>
          </a:p>
          <a:p>
            <a:pPr marL="0" marR="0" indent="0" algn="l" defTabSz="914400" rtl="0" eaLnBrk="1" fontAlgn="auto" latinLnBrk="0" hangingPunct="1">
              <a:lnSpc>
                <a:spcPct val="95000"/>
              </a:lnSpc>
              <a:spcBef>
                <a:spcPts val="400"/>
              </a:spcBef>
              <a:spcAft>
                <a:spcPts val="0"/>
              </a:spcAft>
              <a:buClrTx/>
              <a:buSzTx/>
              <a:buFont typeface="Arial" panose="020B0604020202020204" pitchFamily="34" charset="0"/>
              <a:buNone/>
              <a:tabLst/>
              <a:defRPr/>
            </a:pPr>
            <a:r>
              <a:rPr lang="en-US" sz="1200" b="0" i="0" u="none" strike="noStrike" kern="1200" baseline="0" dirty="0" smtClean="0">
                <a:solidFill>
                  <a:schemeClr val="tx1"/>
                </a:solidFill>
                <a:latin typeface="+mn-lt"/>
                <a:ea typeface="+mn-ea"/>
                <a:cs typeface="+mn-cs"/>
              </a:rPr>
              <a:t>Animate(2)</a:t>
            </a:r>
          </a:p>
          <a:p>
            <a:pPr marL="0" indent="0">
              <a:buNone/>
            </a:pPr>
            <a:r>
              <a:rPr lang="en-US" sz="1200" b="0" i="0" u="none" strike="noStrike" kern="1200" baseline="0" dirty="0" smtClean="0">
                <a:solidFill>
                  <a:schemeClr val="tx1"/>
                </a:solidFill>
                <a:latin typeface="+mn-lt"/>
                <a:ea typeface="+mn-ea"/>
                <a:cs typeface="+mn-cs"/>
              </a:rPr>
              <a:t>	Create a new Dictionary with a click on the ‘+’</a:t>
            </a:r>
          </a:p>
          <a:p>
            <a:pPr marL="0" indent="0">
              <a:buNone/>
            </a:pPr>
            <a:r>
              <a:rPr lang="en-US" sz="1200" b="0" i="0" u="none" strike="noStrike" kern="1200" baseline="0" dirty="0" smtClean="0">
                <a:solidFill>
                  <a:schemeClr val="tx1"/>
                </a:solidFill>
                <a:latin typeface="+mn-lt"/>
                <a:ea typeface="+mn-ea"/>
                <a:cs typeface="+mn-cs"/>
              </a:rPr>
              <a:t>Animate(3)</a:t>
            </a:r>
          </a:p>
          <a:p>
            <a:pPr marL="0" indent="0">
              <a:buNone/>
            </a:pPr>
            <a:r>
              <a:rPr lang="en-US" sz="1200" b="0" i="0" u="none" strike="noStrike" kern="1200" baseline="0" dirty="0" smtClean="0">
                <a:solidFill>
                  <a:schemeClr val="tx1"/>
                </a:solidFill>
                <a:latin typeface="+mn-lt"/>
                <a:ea typeface="+mn-ea"/>
                <a:cs typeface="+mn-cs"/>
              </a:rPr>
              <a:t>	Define the Name to use for this Unity Dictionary, meaningful dictionary names can be of help later when investigating object location and settings.</a:t>
            </a:r>
          </a:p>
          <a:p>
            <a:pPr marL="0" indent="0">
              <a:buNone/>
            </a:pPr>
            <a:r>
              <a:rPr lang="en-US" sz="1200" b="0" i="0" u="none" strike="noStrike" kern="1200" baseline="0" dirty="0" smtClean="0">
                <a:solidFill>
                  <a:schemeClr val="tx1"/>
                </a:solidFill>
                <a:latin typeface="+mn-lt"/>
                <a:ea typeface="+mn-ea"/>
                <a:cs typeface="+mn-cs"/>
              </a:rPr>
              <a:t>Animate(4)</a:t>
            </a:r>
          </a:p>
          <a:p>
            <a:pPr marL="0" indent="0">
              <a:buNone/>
            </a:pPr>
            <a:r>
              <a:rPr lang="en-US" sz="1200" b="0" i="0" u="none" strike="noStrike" kern="1200" baseline="0" dirty="0" smtClean="0">
                <a:solidFill>
                  <a:schemeClr val="tx1"/>
                </a:solidFill>
                <a:latin typeface="+mn-lt"/>
                <a:ea typeface="+mn-ea"/>
                <a:cs typeface="+mn-cs"/>
              </a:rPr>
              <a:t>	To start the Scan of the Managed Teradata systems click on </a:t>
            </a:r>
            <a:r>
              <a:rPr lang="en-US" sz="1200" b="1" i="0" u="none" strike="noStrike" kern="1200" baseline="0" dirty="0" smtClean="0">
                <a:solidFill>
                  <a:schemeClr val="tx1"/>
                </a:solidFill>
                <a:latin typeface="+mn-lt"/>
                <a:ea typeface="+mn-ea"/>
                <a:cs typeface="+mn-cs"/>
              </a:rPr>
              <a:t>Scan</a:t>
            </a:r>
            <a:r>
              <a:rPr lang="en-US" sz="1200" b="0" i="0" u="none" strike="noStrike" kern="1200" baseline="0" dirty="0" smtClean="0">
                <a:solidFill>
                  <a:schemeClr val="tx1"/>
                </a:solidFill>
                <a:latin typeface="+mn-lt"/>
                <a:ea typeface="+mn-ea"/>
                <a:cs typeface="+mn-cs"/>
              </a:rPr>
              <a:t> at the bottom of the screen.</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dirty="0" smtClean="0"/>
              <a:t>© 2014 Teradata</a:t>
            </a:r>
            <a:endParaRPr lang="en-US" dirty="0"/>
          </a:p>
        </p:txBody>
      </p:sp>
    </p:spTree>
    <p:extLst>
      <p:ext uri="{BB962C8B-B14F-4D97-AF65-F5344CB8AC3E}">
        <p14:creationId xmlns:p14="http://schemas.microsoft.com/office/powerpoint/2010/main" val="3650013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dirty="0" smtClean="0"/>
              <a:t>Data movement is bi-directional in all scenarios. One thing to note is that currently Teradata must be either a source or a destination in Aster and Hadoop data movements. No Aster/Aster, Hadoop/Hadoop or Aster/Hadoop moves</a:t>
            </a:r>
            <a:r>
              <a:rPr lang="en-US" baseline="0" dirty="0" smtClean="0"/>
              <a:t> at this time.</a:t>
            </a:r>
            <a:r>
              <a:rPr lang="en-US" dirty="0" smtClean="0"/>
              <a:t/>
            </a:r>
            <a:br>
              <a:rPr lang="en-US" dirty="0" smtClean="0"/>
            </a:br>
            <a:endParaRPr lang="en-US" dirty="0" smtClean="0"/>
          </a:p>
          <a:p>
            <a:pPr>
              <a:lnSpc>
                <a:spcPct val="90000"/>
              </a:lnSpc>
            </a:pPr>
            <a:r>
              <a:rPr lang="en-US" dirty="0" smtClean="0"/>
              <a:t>Data movement can be periodic,</a:t>
            </a:r>
            <a:r>
              <a:rPr lang="en-US" baseline="0" dirty="0" smtClean="0"/>
              <a:t> driven by an external trigger, or ad-hoc via the Viewpoint portlet interface. Ad-hoc data movement is typically done by </a:t>
            </a:r>
            <a:r>
              <a:rPr lang="en-US" baseline="0" dirty="0" err="1" smtClean="0"/>
              <a:t>dba’s</a:t>
            </a:r>
            <a:r>
              <a:rPr lang="en-US" baseline="0" dirty="0" smtClean="0"/>
              <a:t> doing maintenance within the environment or seeding Test and QA systems.</a:t>
            </a:r>
          </a:p>
          <a:p>
            <a:pPr marL="0" indent="0">
              <a:lnSpc>
                <a:spcPct val="90000"/>
              </a:lnSpc>
              <a:buNone/>
            </a:pPr>
            <a:endParaRPr lang="en-US" dirty="0" smtClean="0"/>
          </a:p>
          <a:p>
            <a:pPr>
              <a:lnSpc>
                <a:spcPct val="90000"/>
              </a:lnSpc>
            </a:pPr>
            <a:r>
              <a:rPr lang="en-US" dirty="0" smtClean="0"/>
              <a:t>Data Mover</a:t>
            </a:r>
            <a:r>
              <a:rPr lang="en-US" baseline="0" dirty="0" smtClean="0"/>
              <a:t> intelligently chooses the best method to copy data between Teradata systems dynamically.  It lets administrators concentrate on what they want to accomplish rather than how, allowing administrators enter the data copy intent while Data Mover determines the best method to copy the data.  </a:t>
            </a:r>
            <a:endParaRPr lang="en-US" dirty="0" smtClean="0"/>
          </a:p>
          <a:p>
            <a:pPr>
              <a:lnSpc>
                <a:spcPct val="90000"/>
              </a:lnSpc>
            </a:pPr>
            <a:endParaRPr lang="en-US" dirty="0" smtClean="0"/>
          </a:p>
          <a:p>
            <a:pPr marL="173033" indent="-173033" defTabSz="914372" fontAlgn="base">
              <a:lnSpc>
                <a:spcPct val="90000"/>
              </a:lnSpc>
              <a:spcBef>
                <a:spcPct val="30000"/>
              </a:spcBef>
              <a:spcAft>
                <a:spcPct val="0"/>
              </a:spcAft>
              <a:defRPr/>
            </a:pPr>
            <a:r>
              <a:rPr lang="en-US" dirty="0" smtClean="0"/>
              <a:t>Data Mover can</a:t>
            </a:r>
            <a:r>
              <a:rPr lang="en-US" baseline="0" dirty="0" smtClean="0"/>
              <a:t> do full or partial table copies. To do a partial table copy a “where-clause” is given to Data Mover to grab only those rows that have been updated. To do that the table must be instrumented with a time-stamp or other indicator that a row has changed for Data Mover to be able to extract that row via the “where-clause”.</a:t>
            </a:r>
            <a:br>
              <a:rPr lang="en-US" baseline="0" dirty="0" smtClean="0"/>
            </a:br>
            <a:endParaRPr lang="en-US" dirty="0" smtClean="0"/>
          </a:p>
          <a:p>
            <a:pPr>
              <a:lnSpc>
                <a:spcPct val="90000"/>
              </a:lnSpc>
            </a:pPr>
            <a:r>
              <a:rPr lang="en-US" dirty="0" smtClean="0"/>
              <a:t>Uses existing Teradata Utilities</a:t>
            </a:r>
          </a:p>
          <a:p>
            <a:pPr>
              <a:lnSpc>
                <a:spcPct val="90000"/>
              </a:lnSpc>
            </a:pPr>
            <a:r>
              <a:rPr lang="en-US" dirty="0" smtClean="0"/>
              <a:t>Uses ARC if a full table, this is the fastest.  If not, will use load/unload; </a:t>
            </a:r>
            <a:r>
              <a:rPr lang="en-US" dirty="0" err="1" smtClean="0"/>
              <a:t>fastload</a:t>
            </a:r>
            <a:r>
              <a:rPr lang="en-US" dirty="0" smtClean="0"/>
              <a:t> if empty table. </a:t>
            </a:r>
          </a:p>
          <a:p>
            <a:pPr>
              <a:lnSpc>
                <a:spcPct val="90000"/>
              </a:lnSpc>
            </a:pP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2014 Teradata</a:t>
            </a:r>
            <a:endParaRPr lang="en-US"/>
          </a:p>
        </p:txBody>
      </p:sp>
    </p:spTree>
    <p:extLst>
      <p:ext uri="{BB962C8B-B14F-4D97-AF65-F5344CB8AC3E}">
        <p14:creationId xmlns:p14="http://schemas.microsoft.com/office/powerpoint/2010/main" val="2920082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This chart shows the Data Mover architecture.</a:t>
            </a:r>
          </a:p>
          <a:p>
            <a:endParaRPr lang="en-US" dirty="0" smtClean="0"/>
          </a:p>
          <a:p>
            <a:r>
              <a:rPr lang="en-US" dirty="0" smtClean="0"/>
              <a:t>Starting from the top:</a:t>
            </a:r>
            <a:br>
              <a:rPr lang="en-US" dirty="0" smtClean="0"/>
            </a:br>
            <a:endParaRPr lang="en-US" dirty="0" smtClean="0"/>
          </a:p>
          <a:p>
            <a:pPr marL="685757" lvl="1" indent="-228586">
              <a:buFont typeface="+mj-lt"/>
              <a:buAutoNum type="arabicPeriod"/>
            </a:pPr>
            <a:r>
              <a:rPr lang="en-US" dirty="0" smtClean="0"/>
              <a:t>The</a:t>
            </a:r>
            <a:r>
              <a:rPr lang="en-US" baseline="0" dirty="0" smtClean="0"/>
              <a:t> user’s intent is entered either via the Viewpoint portlet or the Command Line Interface.</a:t>
            </a:r>
          </a:p>
          <a:p>
            <a:pPr marL="685757" lvl="1" indent="-228586">
              <a:buFont typeface="+mj-lt"/>
              <a:buAutoNum type="arabicPeriod"/>
            </a:pPr>
            <a:r>
              <a:rPr lang="en-US" baseline="0" dirty="0" smtClean="0"/>
              <a:t>The Data Mover Daemon takes that intent and turns it into a Data Mover job.</a:t>
            </a:r>
          </a:p>
          <a:p>
            <a:pPr marL="685757" lvl="1" indent="-228586">
              <a:buFont typeface="+mj-lt"/>
              <a:buAutoNum type="arabicPeriod"/>
            </a:pPr>
            <a:r>
              <a:rPr lang="en-US" dirty="0" smtClean="0"/>
              <a:t>The Data Mover job is then passed to the Data Mover Agent for execution.</a:t>
            </a:r>
          </a:p>
          <a:p>
            <a:pPr marL="685757" lvl="1" indent="-228586">
              <a:buFont typeface="+mj-lt"/>
              <a:buAutoNum type="arabicPeriod"/>
            </a:pPr>
            <a:endParaRPr lang="en-US" dirty="0" smtClean="0"/>
          </a:p>
          <a:p>
            <a:r>
              <a:rPr lang="en-US" dirty="0" smtClean="0"/>
              <a:t>Note</a:t>
            </a:r>
            <a:r>
              <a:rPr lang="en-US" baseline="0" dirty="0" smtClean="0"/>
              <a:t> that the data passes through the Data Mover TMS for TD to TD moves, but not landing on disk. Performance is very dependent on the network connectivity in and out of the Data Mover TMS.</a:t>
            </a:r>
            <a:endParaRPr lang="en-US" dirty="0"/>
          </a:p>
        </p:txBody>
      </p:sp>
      <p:sp>
        <p:nvSpPr>
          <p:cNvPr id="4" name="Slide Number Placeholder 3"/>
          <p:cNvSpPr>
            <a:spLocks noGrp="1"/>
          </p:cNvSpPr>
          <p:nvPr>
            <p:ph type="sldNum" sz="quarter" idx="10"/>
          </p:nvPr>
        </p:nvSpPr>
        <p:spPr>
          <a:xfrm>
            <a:off x="3884615" y="8685213"/>
            <a:ext cx="2971800" cy="457200"/>
          </a:xfrm>
          <a:prstGeom prst="rect">
            <a:avLst/>
          </a:prstGeom>
        </p:spPr>
        <p:txBody>
          <a:bodyPr lIns="90396" tIns="45198" rIns="90396" bIns="45198"/>
          <a:lstStyle/>
          <a:p>
            <a:fld id="{FF04AF13-00D5-4493-9191-4AE0E8CE6465}" type="slidenum">
              <a:rPr lang="en-US" smtClean="0">
                <a:solidFill>
                  <a:prstClr val="black"/>
                </a:solidFill>
                <a:latin typeface="Calibri"/>
              </a:rPr>
              <a:pPr/>
              <a:t>11</a:t>
            </a:fld>
            <a:endParaRPr lang="en-US" dirty="0">
              <a:solidFill>
                <a:prstClr val="black"/>
              </a:solidFill>
              <a:latin typeface="Calibri"/>
            </a:endParaRPr>
          </a:p>
        </p:txBody>
      </p:sp>
    </p:spTree>
    <p:extLst>
      <p:ext uri="{BB962C8B-B14F-4D97-AF65-F5344CB8AC3E}">
        <p14:creationId xmlns:p14="http://schemas.microsoft.com/office/powerpoint/2010/main" val="114520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Mover operates mostly the same way for TD/Aster and TD/Hadoop data moves. User intent is entered via the</a:t>
            </a:r>
            <a:r>
              <a:rPr lang="en-US" baseline="0" dirty="0" smtClean="0"/>
              <a:t> same two mechanisms of the Viewpoint Portlet and Command Line Interface. It is then </a:t>
            </a:r>
            <a:r>
              <a:rPr lang="en-US" dirty="0" smtClean="0"/>
              <a:t>translated</a:t>
            </a:r>
            <a:r>
              <a:rPr lang="en-US" baseline="0" dirty="0" smtClean="0"/>
              <a:t> into a Data Mover job to do the actual move.</a:t>
            </a:r>
          </a:p>
          <a:p>
            <a:endParaRPr lang="en-US" baseline="0" dirty="0" smtClean="0"/>
          </a:p>
          <a:p>
            <a:pPr marL="0" indent="0">
              <a:buNone/>
            </a:pPr>
            <a:r>
              <a:rPr lang="en-US" baseline="0" dirty="0" smtClean="0"/>
              <a:t>There are different utility options for Data Mover to choose from in Aster and Hadoop data movements.</a:t>
            </a:r>
          </a:p>
          <a:p>
            <a:pPr lvl="1"/>
            <a:r>
              <a:rPr lang="en-US" baseline="0" dirty="0" smtClean="0"/>
              <a:t>For Aster the Teradata-Aster Connector is used. This is based on a combination of TPT Fastload protocol and </a:t>
            </a:r>
            <a:r>
              <a:rPr lang="en-US" baseline="0" dirty="0" err="1" smtClean="0"/>
              <a:t>SQl</a:t>
            </a:r>
            <a:r>
              <a:rPr lang="en-US" baseline="0" dirty="0" smtClean="0"/>
              <a:t>-MR commands.</a:t>
            </a:r>
          </a:p>
          <a:p>
            <a:pPr lvl="1"/>
            <a:r>
              <a:rPr lang="en-US" baseline="0" dirty="0" smtClean="0"/>
              <a:t>For Hadoop the Teradata Connector for Hadoop or the SQL-H Query Grid command is chosen. Data Mover will use SQL-H </a:t>
            </a:r>
            <a:r>
              <a:rPr lang="en-US" baseline="0" dirty="0" smtClean="0"/>
              <a:t>if </a:t>
            </a:r>
            <a:r>
              <a:rPr lang="en-US" baseline="0" dirty="0" smtClean="0"/>
              <a:t>the </a:t>
            </a:r>
            <a:r>
              <a:rPr lang="en-US" baseline="0" dirty="0" smtClean="0"/>
              <a:t>site is </a:t>
            </a:r>
            <a:r>
              <a:rPr lang="en-US" baseline="0" dirty="0" smtClean="0"/>
              <a:t>on TD 14.10 or greater and has purchased the Query Grid option.</a:t>
            </a:r>
            <a:br>
              <a:rPr lang="en-US" baseline="0" dirty="0" smtClean="0"/>
            </a:br>
            <a:endParaRPr lang="en-US" baseline="0" dirty="0" smtClean="0"/>
          </a:p>
          <a:p>
            <a:pPr marL="0" indent="0">
              <a:buNone/>
            </a:pPr>
            <a:r>
              <a:rPr lang="en-US" baseline="0" dirty="0" smtClean="0"/>
              <a:t>Another key difference is that the data being moved does not pass through the Data Mover TMS. The two systems communicate directly with each other which avoids the extra network hop. Data Mover creates the SQL commands necessary to perform the data move and then gets out of the way.</a:t>
            </a:r>
            <a:endParaRPr lang="en-US" dirty="0"/>
          </a:p>
        </p:txBody>
      </p:sp>
      <p:sp>
        <p:nvSpPr>
          <p:cNvPr id="4" name="Slide Number Placeholder 3"/>
          <p:cNvSpPr>
            <a:spLocks noGrp="1"/>
          </p:cNvSpPr>
          <p:nvPr>
            <p:ph type="sldNum" sz="quarter" idx="10"/>
          </p:nvPr>
        </p:nvSpPr>
        <p:spPr>
          <a:xfrm>
            <a:off x="3884615" y="8685213"/>
            <a:ext cx="2971800" cy="457200"/>
          </a:xfrm>
          <a:prstGeom prst="rect">
            <a:avLst/>
          </a:prstGeom>
        </p:spPr>
        <p:txBody>
          <a:bodyPr lIns="90396" tIns="45198" rIns="90396" bIns="45198"/>
          <a:lstStyle/>
          <a:p>
            <a:fld id="{FF04AF13-00D5-4493-9191-4AE0E8CE6465}"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2179764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FIN-1010_4-3_PPT-title.jpg"/>
          <p:cNvPicPr>
            <a:picLocks noChangeAspect="1"/>
          </p:cNvPicPr>
          <p:nvPr userDrawn="1"/>
        </p:nvPicPr>
        <p:blipFill>
          <a:blip r:embed="rId2"/>
          <a:stretch>
            <a:fillRect/>
          </a:stretch>
        </p:blipFill>
        <p:spPr>
          <a:xfrm>
            <a:off x="3583" y="0"/>
            <a:ext cx="9136833" cy="6858000"/>
          </a:xfrm>
          <a:prstGeom prst="rect">
            <a:avLst/>
          </a:prstGeom>
        </p:spPr>
      </p:pic>
      <p:sp>
        <p:nvSpPr>
          <p:cNvPr id="3" name="Footer Placeholder 2"/>
          <p:cNvSpPr>
            <a:spLocks noGrp="1"/>
          </p:cNvSpPr>
          <p:nvPr>
            <p:ph type="ftr" sz="quarter" idx="10"/>
          </p:nvPr>
        </p:nvSpPr>
        <p:spPr/>
        <p:txBody>
          <a:bodyPr/>
          <a:lstStyle/>
          <a:p>
            <a:r>
              <a:rPr lang="en-US" smtClean="0"/>
              <a:t>© 2014 Teradata</a:t>
            </a:r>
            <a:endParaRPr lang="en-US" dirty="0"/>
          </a:p>
        </p:txBody>
      </p:sp>
      <p:sp>
        <p:nvSpPr>
          <p:cNvPr id="6" name="Rectangle 5"/>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p:cNvSpPr>
            <a:spLocks noGrp="1"/>
          </p:cNvSpPr>
          <p:nvPr>
            <p:ph type="body" sz="quarter" idx="11" hasCustomPrompt="1"/>
          </p:nvPr>
        </p:nvSpPr>
        <p:spPr bwMode="gray">
          <a:xfrm>
            <a:off x="0" y="2625705"/>
            <a:ext cx="9144000" cy="1606594"/>
          </a:xfrm>
          <a:solidFill>
            <a:schemeClr val="accent1">
              <a:alpha val="9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a:t>
            </a:r>
            <a:r>
              <a:rPr lang="en-US" smtClean="0"/>
              <a:t>To Edit –Title Slide</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noChangeAspect="1"/>
          </p:cNvGrpSpPr>
          <p:nvPr userDrawn="1"/>
        </p:nvGrpSpPr>
        <p:grpSpPr bwMode="auto">
          <a:xfrm>
            <a:off x="994117" y="305466"/>
            <a:ext cx="1362335" cy="305001"/>
            <a:chOff x="5137" y="4139"/>
            <a:chExt cx="335" cy="75"/>
          </a:xfrm>
          <a:solidFill>
            <a:schemeClr val="bg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51100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2" name="Title 16"/>
          <p:cNvSpPr>
            <a:spLocks noGrp="1"/>
          </p:cNvSpPr>
          <p:nvPr>
            <p:ph type="title" hasCustomPrompt="1"/>
          </p:nvPr>
        </p:nvSpPr>
        <p:spPr bwMode="gray">
          <a:xfrm>
            <a:off x="457200" y="171450"/>
            <a:ext cx="8229600" cy="701731"/>
          </a:xfrm>
          <a:prstGeom prst="rect">
            <a:avLst/>
          </a:prstGeom>
        </p:spPr>
        <p:txBody>
          <a:bodyPr anchor="b" anchorCtr="0"/>
          <a:lstStyle>
            <a:lvl1pPr>
              <a:defRPr baseline="0"/>
            </a:lvl1pPr>
          </a:lstStyle>
          <a:p>
            <a:r>
              <a:rPr lang="en-US" dirty="0" smtClean="0"/>
              <a:t>Click </a:t>
            </a:r>
            <a:r>
              <a:rPr lang="en-US" smtClean="0"/>
              <a:t>To Edit – Title only</a:t>
            </a:r>
            <a:endParaRPr lang="en-US" dirty="0"/>
          </a:p>
        </p:txBody>
      </p:sp>
    </p:spTree>
    <p:extLst>
      <p:ext uri="{BB962C8B-B14F-4D97-AF65-F5344CB8AC3E}">
        <p14:creationId xmlns:p14="http://schemas.microsoft.com/office/powerpoint/2010/main" val="2459445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r>
              <a:rPr lang="en-US" smtClean="0"/>
              <a:t>© 2014 Teradata</a:t>
            </a:r>
            <a:endParaRPr lang="en-US" dirty="0"/>
          </a:p>
        </p:txBody>
      </p:sp>
      <p:sp>
        <p:nvSpPr>
          <p:cNvPr id="7"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3739069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808070" y="164592"/>
            <a:ext cx="5335930" cy="1143000"/>
          </a:xfrm>
          <a:solidFill>
            <a:srgbClr val="0079DB"/>
          </a:solidFill>
        </p:spPr>
        <p:txBody>
          <a:bodyPr wrap="square" lIns="228600" tIns="137160" rIns="457200" bIns="22860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a:t>
            </a:r>
            <a:r>
              <a:rPr lang="en-US" smtClean="0"/>
              <a:t>Edit – Case Study</a:t>
            </a:r>
            <a:endParaRPr lang="en-US" dirty="0" smtClean="0"/>
          </a:p>
        </p:txBody>
      </p:sp>
      <p:sp>
        <p:nvSpPr>
          <p:cNvPr id="5" name="Footer Placeholder 4"/>
          <p:cNvSpPr>
            <a:spLocks noGrp="1"/>
          </p:cNvSpPr>
          <p:nvPr>
            <p:ph type="ftr" sz="quarter" idx="10"/>
          </p:nvPr>
        </p:nvSpPr>
        <p:spPr bwMode="gray"/>
        <p:txBody>
          <a:bodyPr/>
          <a:lstStyle/>
          <a:p>
            <a:r>
              <a:rPr lang="en-US" smtClean="0"/>
              <a:t>© 2014 Teradata</a:t>
            </a:r>
            <a:endParaRPr lang="en-US" dirty="0"/>
          </a:p>
        </p:txBody>
      </p:sp>
      <p:sp>
        <p:nvSpPr>
          <p:cNvPr id="6" name="Picture Placeholder 4"/>
          <p:cNvSpPr>
            <a:spLocks noGrp="1"/>
          </p:cNvSpPr>
          <p:nvPr>
            <p:ph type="pic" sz="quarter" idx="14"/>
          </p:nvPr>
        </p:nvSpPr>
        <p:spPr>
          <a:xfrm>
            <a:off x="0" y="0"/>
            <a:ext cx="3257550" cy="6858000"/>
          </a:xfrm>
        </p:spPr>
        <p:txBody>
          <a:bodyPr anchor="t">
            <a:normAutofit/>
          </a:bodyPr>
          <a:lstStyle>
            <a:lvl1pPr marL="0" indent="0" algn="ctr">
              <a:buFontTx/>
              <a:buNone/>
              <a:defRPr sz="1400"/>
            </a:lvl1pPr>
          </a:lstStyle>
          <a:p>
            <a:r>
              <a:rPr lang="en-US" smtClean="0"/>
              <a:t>Click icon to add picture</a:t>
            </a:r>
            <a:endParaRPr lang="en-US" dirty="0"/>
          </a:p>
        </p:txBody>
      </p:sp>
      <p:sp>
        <p:nvSpPr>
          <p:cNvPr id="10" name="Content Placeholder 2"/>
          <p:cNvSpPr>
            <a:spLocks noGrp="1"/>
          </p:cNvSpPr>
          <p:nvPr>
            <p:ph idx="12"/>
          </p:nvPr>
        </p:nvSpPr>
        <p:spPr bwMode="gray">
          <a:xfrm>
            <a:off x="3808070" y="1536192"/>
            <a:ext cx="4878730" cy="4791456"/>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3" name="Text Placeholder 15"/>
          <p:cNvSpPr>
            <a:spLocks noGrp="1"/>
          </p:cNvSpPr>
          <p:nvPr>
            <p:ph type="body" sz="quarter" idx="19" hasCustomPrompt="1"/>
          </p:nvPr>
        </p:nvSpPr>
        <p:spPr bwMode="gray">
          <a:xfrm>
            <a:off x="1504566" y="6591604"/>
            <a:ext cx="1733709" cy="141581"/>
          </a:xfrm>
        </p:spPr>
        <p:txBody>
          <a:bodyPr wrap="square">
            <a:noAutofit/>
          </a:bodyPr>
          <a:lstStyle>
            <a:lvl1pPr marL="0" indent="0" algn="l"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2717573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lvl1pPr>
              <a:defRPr>
                <a:solidFill>
                  <a:schemeClr val="accent1">
                    <a:lumMod val="20000"/>
                    <a:lumOff val="80000"/>
                  </a:schemeClr>
                </a:solidFill>
              </a:defRPr>
            </a:lvl1pPr>
          </a:lstStyle>
          <a:p>
            <a:r>
              <a:rPr lang="en-US" smtClean="0"/>
              <a:t>© 2014 Teradata</a:t>
            </a:r>
            <a:endParaRPr lang="en-US" dirty="0"/>
          </a:p>
        </p:txBody>
      </p:sp>
      <p:sp>
        <p:nvSpPr>
          <p:cNvPr id="7" name="Text Placeholder 9"/>
          <p:cNvSpPr>
            <a:spLocks noGrp="1"/>
          </p:cNvSpPr>
          <p:nvPr>
            <p:ph type="body" sz="quarter" idx="11" hasCustomPrompt="1"/>
          </p:nvPr>
        </p:nvSpPr>
        <p:spPr bwMode="gray">
          <a:xfrm>
            <a:off x="0" y="3179701"/>
            <a:ext cx="9144000" cy="498598"/>
          </a:xfrm>
          <a:solidFill>
            <a:schemeClr val="bg1"/>
          </a:solidFill>
        </p:spPr>
        <p:txBody>
          <a:bodyPr lIns="457200" tIns="45720" rIns="457200" bIns="45720" anchor="ctr" anchorCtr="1">
            <a:spAutoFit/>
          </a:bodyPr>
          <a:lstStyle>
            <a:lvl1pPr marL="0" indent="0" algn="ctr">
              <a:lnSpc>
                <a:spcPct val="110000"/>
              </a:lnSpc>
              <a:spcBef>
                <a:spcPts val="200"/>
              </a:spcBef>
              <a:spcAft>
                <a:spcPts val="200"/>
              </a:spcAft>
              <a:buFontTx/>
              <a:buNone/>
              <a:defRPr sz="2400" baseline="0">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a:t>
            </a:r>
            <a:r>
              <a:rPr lang="en-US" smtClean="0"/>
              <a:t>Edit – Section Title Slide</a:t>
            </a:r>
            <a:endParaRPr lang="en-US" dirty="0" smtClean="0"/>
          </a:p>
        </p:txBody>
      </p:sp>
      <p:sp>
        <p:nvSpPr>
          <p:cNvPr id="8" name="TextBox 7"/>
          <p:cNvSpPr txBox="1"/>
          <p:nvPr userDrawn="1"/>
        </p:nvSpPr>
        <p:spPr>
          <a:xfrm>
            <a:off x="153418" y="6556248"/>
            <a:ext cx="13305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6" name="Text Placeholder 15"/>
          <p:cNvSpPr>
            <a:spLocks noGrp="1"/>
          </p:cNvSpPr>
          <p:nvPr>
            <p:ph type="body" sz="quarter" idx="15" hasCustomPrompt="1"/>
          </p:nvPr>
        </p:nvSpPr>
        <p:spPr bwMode="gray">
          <a:xfrm>
            <a:off x="3242535" y="6591604"/>
            <a:ext cx="2658930"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bg1"/>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3471065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 2014 Teradata</a:t>
            </a:r>
            <a:endParaRPr lang="en-US" dirty="0"/>
          </a:p>
        </p:txBody>
      </p:sp>
    </p:spTree>
    <p:extLst>
      <p:ext uri="{BB962C8B-B14F-4D97-AF65-F5344CB8AC3E}">
        <p14:creationId xmlns:p14="http://schemas.microsoft.com/office/powerpoint/2010/main" val="619781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621584"/>
            <a:ext cx="3886200" cy="4458664"/>
          </a:xfrm>
        </p:spPr>
        <p:txBody>
          <a:bodyPr>
            <a:normAutofit/>
          </a:bodyPr>
          <a:lstStyle>
            <a:lvl1pPr>
              <a:defRPr sz="1800"/>
            </a:lvl1pPr>
            <a:lvl2pPr>
              <a:defRPr sz="1600"/>
            </a:lvl2pPr>
            <a:lvl3pPr marL="687388" indent="-16986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idx="1"/>
          </p:nvPr>
        </p:nvSpPr>
        <p:spPr bwMode="gray">
          <a:xfrm>
            <a:off x="457200" y="1621536"/>
            <a:ext cx="3886200" cy="4459248"/>
          </a:xfrm>
        </p:spPr>
        <p:txBody>
          <a:bodyPr>
            <a:normAutofit/>
          </a:bodyPr>
          <a:lstStyle>
            <a:lvl1pPr>
              <a:defRPr sz="1800"/>
            </a:lvl1pPr>
            <a:lvl2pPr marL="515938" indent="-230188">
              <a:defRPr sz="1600"/>
            </a:lvl2pPr>
            <a:lvl3pPr marL="687388" indent="-171450">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9"/>
          <p:cNvSpPr>
            <a:spLocks noGrp="1"/>
          </p:cNvSpPr>
          <p:nvPr>
            <p:ph type="ftr" sz="quarter" idx="12"/>
          </p:nvPr>
        </p:nvSpPr>
        <p:spPr bwMode="gray"/>
        <p:txBody>
          <a:bodyPr/>
          <a:lstStyle/>
          <a:p>
            <a:r>
              <a:rPr lang="en-US" dirty="0" smtClean="0"/>
              <a:t>© 2014 Teradata</a:t>
            </a:r>
            <a:endParaRPr lang="en-US" dirty="0"/>
          </a:p>
        </p:txBody>
      </p:sp>
      <p:sp>
        <p:nvSpPr>
          <p:cNvPr id="14" name="Title 16"/>
          <p:cNvSpPr>
            <a:spLocks noGrp="1"/>
          </p:cNvSpPr>
          <p:nvPr>
            <p:ph type="title" hasCustomPrompt="1"/>
          </p:nvPr>
        </p:nvSpPr>
        <p:spPr bwMode="gray">
          <a:xfrm>
            <a:off x="457200" y="231647"/>
            <a:ext cx="8229600" cy="933375"/>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32998670"/>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231648"/>
            <a:ext cx="8229600" cy="931429"/>
          </a:xfrm>
          <a:prstGeom prst="rect">
            <a:avLst/>
          </a:prstGeom>
        </p:spPr>
        <p:txBody>
          <a:bodyPr anchor="b" anchorCtr="0"/>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457200" y="1621537"/>
            <a:ext cx="8229600" cy="4458711"/>
          </a:xfrm>
        </p:spPr>
        <p:txBody>
          <a:bodyPr>
            <a:normAutofit/>
          </a:bodyPr>
          <a:lstStyle>
            <a:lvl1pPr>
              <a:defRPr sz="1800">
                <a:solidFill>
                  <a:schemeClr val="tx1"/>
                </a:solidFill>
              </a:defRPr>
            </a:lvl1pPr>
            <a:lvl2pPr marL="515938" indent="-230188">
              <a:defRPr sz="1600">
                <a:solidFill>
                  <a:schemeClr val="tx1"/>
                </a:solidFill>
              </a:defRPr>
            </a:lvl2pPr>
            <a:lvl3pPr marL="687388" indent="-171450">
              <a:defRPr sz="1400">
                <a:solidFill>
                  <a:schemeClr val="tx1"/>
                </a:solidFill>
              </a:defRPr>
            </a:lvl3pPr>
            <a:lvl4pPr>
              <a:defRPr sz="1800">
                <a:solidFill>
                  <a:schemeClr val="tx1"/>
                </a:solidFill>
              </a:defRPr>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smtClean="0"/>
              <a:t>© 2014 Teradata</a:t>
            </a:r>
            <a:endParaRPr lang="en-US" dirty="0"/>
          </a:p>
        </p:txBody>
      </p:sp>
    </p:spTree>
    <p:extLst>
      <p:ext uri="{BB962C8B-B14F-4D97-AF65-F5344CB8AC3E}">
        <p14:creationId xmlns:p14="http://schemas.microsoft.com/office/powerpoint/2010/main" val="3884592501"/>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231648"/>
            <a:ext cx="8229600" cy="931429"/>
          </a:xfrm>
          <a:prstGeom prst="rect">
            <a:avLst/>
          </a:prstGeom>
        </p:spPr>
        <p:txBody>
          <a:bodyPr anchor="b" anchorCtr="0"/>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457200" y="1621537"/>
            <a:ext cx="8229600" cy="4458711"/>
          </a:xfrm>
        </p:spPr>
        <p:txBody>
          <a:bodyPr>
            <a:normAutofit/>
          </a:bodyPr>
          <a:lstStyle>
            <a:lvl1pPr>
              <a:defRPr sz="1800">
                <a:solidFill>
                  <a:schemeClr val="tx1"/>
                </a:solidFill>
              </a:defRPr>
            </a:lvl1pPr>
            <a:lvl2pPr marL="515938" indent="-230188">
              <a:defRPr sz="1600">
                <a:solidFill>
                  <a:schemeClr val="tx1"/>
                </a:solidFill>
              </a:defRPr>
            </a:lvl2pPr>
            <a:lvl3pPr marL="687388" indent="-171450">
              <a:defRPr sz="1400">
                <a:solidFill>
                  <a:schemeClr val="tx1"/>
                </a:solidFill>
              </a:defRPr>
            </a:lvl3pPr>
            <a:lvl4pPr>
              <a:defRPr sz="1800">
                <a:solidFill>
                  <a:schemeClr val="tx1"/>
                </a:solidFill>
              </a:defRPr>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smtClean="0"/>
              <a:t>© 2014 Teradata</a:t>
            </a:r>
            <a:endParaRPr lang="en-US" dirty="0"/>
          </a:p>
        </p:txBody>
      </p:sp>
    </p:spTree>
    <p:extLst>
      <p:ext uri="{BB962C8B-B14F-4D97-AF65-F5344CB8AC3E}">
        <p14:creationId xmlns:p14="http://schemas.microsoft.com/office/powerpoint/2010/main" val="4094017688"/>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621584"/>
            <a:ext cx="3886200" cy="4458664"/>
          </a:xfrm>
        </p:spPr>
        <p:txBody>
          <a:bodyPr>
            <a:normAutofit/>
          </a:bodyPr>
          <a:lstStyle>
            <a:lvl1pPr>
              <a:defRPr sz="1800"/>
            </a:lvl1pPr>
            <a:lvl2pPr>
              <a:defRPr sz="1600"/>
            </a:lvl2pPr>
            <a:lvl3pPr marL="687388" indent="-16986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idx="1"/>
          </p:nvPr>
        </p:nvSpPr>
        <p:spPr bwMode="gray">
          <a:xfrm>
            <a:off x="457200" y="1621536"/>
            <a:ext cx="3886200" cy="4459248"/>
          </a:xfrm>
        </p:spPr>
        <p:txBody>
          <a:bodyPr>
            <a:normAutofit/>
          </a:bodyPr>
          <a:lstStyle>
            <a:lvl1pPr>
              <a:defRPr sz="1800"/>
            </a:lvl1pPr>
            <a:lvl2pPr marL="515938" indent="-230188">
              <a:defRPr sz="1600"/>
            </a:lvl2pPr>
            <a:lvl3pPr marL="687388" indent="-171450">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9"/>
          <p:cNvSpPr>
            <a:spLocks noGrp="1"/>
          </p:cNvSpPr>
          <p:nvPr>
            <p:ph type="ftr" sz="quarter" idx="12"/>
          </p:nvPr>
        </p:nvSpPr>
        <p:spPr bwMode="gray"/>
        <p:txBody>
          <a:bodyPr/>
          <a:lstStyle/>
          <a:p>
            <a:r>
              <a:rPr lang="en-US" dirty="0" smtClean="0"/>
              <a:t>© 2015 Teradata</a:t>
            </a:r>
            <a:endParaRPr lang="en-US" dirty="0"/>
          </a:p>
        </p:txBody>
      </p:sp>
      <p:sp>
        <p:nvSpPr>
          <p:cNvPr id="14" name="Title 16"/>
          <p:cNvSpPr>
            <a:spLocks noGrp="1"/>
          </p:cNvSpPr>
          <p:nvPr>
            <p:ph type="title" hasCustomPrompt="1"/>
          </p:nvPr>
        </p:nvSpPr>
        <p:spPr bwMode="gray">
          <a:xfrm>
            <a:off x="457200" y="231647"/>
            <a:ext cx="8229600" cy="933375"/>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641740"/>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2" descr="CheckersAltFinal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33800"/>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0" y="0"/>
            <a:ext cx="91440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Verdana" pitchFamily="34" charset="0"/>
                <a:ea typeface="ＭＳ Ｐゴシック" charset="-128"/>
              </a:defRPr>
            </a:lvl1pPr>
            <a:lvl2pPr marL="742950" indent="-285750" eaLnBrk="0" hangingPunct="0">
              <a:defRPr sz="1000">
                <a:solidFill>
                  <a:schemeClr val="tx1"/>
                </a:solidFill>
                <a:latin typeface="Verdana" pitchFamily="34" charset="0"/>
                <a:ea typeface="ＭＳ Ｐゴシック" charset="-128"/>
              </a:defRPr>
            </a:lvl2pPr>
            <a:lvl3pPr marL="1143000" indent="-228600" eaLnBrk="0" hangingPunct="0">
              <a:defRPr sz="1000">
                <a:solidFill>
                  <a:schemeClr val="tx1"/>
                </a:solidFill>
                <a:latin typeface="Verdana" pitchFamily="34" charset="0"/>
                <a:ea typeface="ＭＳ Ｐゴシック" charset="-128"/>
              </a:defRPr>
            </a:lvl3pPr>
            <a:lvl4pPr marL="1600200" indent="-228600" eaLnBrk="0" hangingPunct="0">
              <a:defRPr sz="1000">
                <a:solidFill>
                  <a:schemeClr val="tx1"/>
                </a:solidFill>
                <a:latin typeface="Verdana" pitchFamily="34" charset="0"/>
                <a:ea typeface="ＭＳ Ｐゴシック" charset="-128"/>
              </a:defRPr>
            </a:lvl4pPr>
            <a:lvl5pPr marL="2057400" indent="-228600" eaLnBrk="0" hangingPunct="0">
              <a:defRPr sz="1000">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sz="1000">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sz="1000">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sz="1000">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sz="1000">
                <a:solidFill>
                  <a:schemeClr val="tx1"/>
                </a:solidFill>
                <a:latin typeface="Verdana" pitchFamily="34" charset="0"/>
                <a:ea typeface="ＭＳ Ｐゴシック" charset="-128"/>
              </a:defRPr>
            </a:lvl9pPr>
          </a:lstStyle>
          <a:p>
            <a:pPr algn="ctr">
              <a:defRPr/>
            </a:pPr>
            <a:endParaRPr lang="en-US" altLang="en-US" sz="2000" smtClean="0"/>
          </a:p>
        </p:txBody>
      </p:sp>
      <p:pic>
        <p:nvPicPr>
          <p:cNvPr id="6" name="Picture 9" descr="td-lab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84925" y="5751513"/>
            <a:ext cx="24574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subTitle" idx="1"/>
          </p:nvPr>
        </p:nvSpPr>
        <p:spPr>
          <a:xfrm>
            <a:off x="1066800" y="2362200"/>
            <a:ext cx="6858000" cy="1905000"/>
          </a:xfrm>
          <a:extLst>
            <a:ext uri="{909E8E84-426E-40DD-AFC4-6F175D3DCCD1}">
              <a14:hiddenFill xmlns:a14="http://schemas.microsoft.com/office/drawing/2010/main">
                <a:solidFill>
                  <a:schemeClr val="accent1"/>
                </a:solidFill>
              </a14:hiddenFill>
            </a:ext>
          </a:extLst>
        </p:spPr>
        <p:txBody>
          <a:bodyPr/>
          <a:lstStyle>
            <a:lvl1pPr marL="0" indent="0">
              <a:lnSpc>
                <a:spcPct val="90000"/>
              </a:lnSpc>
              <a:spcBef>
                <a:spcPct val="30000"/>
              </a:spcBef>
              <a:buFontTx/>
              <a:buNone/>
              <a:defRPr sz="2000">
                <a:solidFill>
                  <a:schemeClr val="accent2"/>
                </a:solidFill>
              </a:defRPr>
            </a:lvl1pPr>
          </a:lstStyle>
          <a:p>
            <a:pPr lvl="0"/>
            <a:r>
              <a:rPr lang="en-US" noProof="0" smtClean="0"/>
              <a:t>Click to edit Master subtitle style</a:t>
            </a:r>
          </a:p>
        </p:txBody>
      </p:sp>
      <p:sp>
        <p:nvSpPr>
          <p:cNvPr id="5124" name="Rectangle 4"/>
          <p:cNvSpPr>
            <a:spLocks noGrp="1" noChangeArrowheads="1"/>
          </p:cNvSpPr>
          <p:nvPr>
            <p:ph type="ctrTitle"/>
          </p:nvPr>
        </p:nvSpPr>
        <p:spPr>
          <a:xfrm>
            <a:off x="1066800" y="965200"/>
            <a:ext cx="6858000" cy="1066800"/>
          </a:xfrm>
          <a:extLst>
            <a:ext uri="{909E8E84-426E-40DD-AFC4-6F175D3DCCD1}">
              <a14:hiddenFill xmlns:a14="http://schemas.microsoft.com/office/drawing/2010/main">
                <a:solidFill>
                  <a:srgbClr val="FF9900"/>
                </a:solidFill>
              </a14:hiddenFill>
            </a:ext>
          </a:extLst>
        </p:spPr>
        <p:txBody>
          <a:bodyPr anchor="b"/>
          <a:lstStyle>
            <a:lvl1pPr>
              <a:lnSpc>
                <a:spcPct val="90000"/>
              </a:lnSpc>
              <a:defRPr>
                <a:solidFill>
                  <a:schemeClr val="tx1"/>
                </a:solidFill>
              </a:defRPr>
            </a:lvl1pPr>
          </a:lstStyle>
          <a:p>
            <a:pPr lvl="0"/>
            <a:r>
              <a:rPr lang="en-US" noProof="0" smtClean="0"/>
              <a:t>Click to edit Master title style</a:t>
            </a:r>
          </a:p>
        </p:txBody>
      </p:sp>
    </p:spTree>
    <p:extLst>
      <p:ext uri="{BB962C8B-B14F-4D97-AF65-F5344CB8AC3E}">
        <p14:creationId xmlns:p14="http://schemas.microsoft.com/office/powerpoint/2010/main" val="329908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2625705"/>
            <a:ext cx="9144000" cy="1606594"/>
          </a:xfrm>
          <a:solidFill>
            <a:schemeClr val="accent1">
              <a:alpha val="9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a:t>
            </a:r>
            <a:r>
              <a:rPr lang="en-US" smtClean="0"/>
              <a:t>To Edit – Alternate Title Slide</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userDrawn="1"/>
        </p:nvGrpSpPr>
        <p:grpSpPr bwMode="auto">
          <a:xfrm>
            <a:off x="994117" y="305466"/>
            <a:ext cx="1362335" cy="30500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CA"/>
          </a:p>
        </p:txBody>
      </p:sp>
      <p:sp>
        <p:nvSpPr>
          <p:cNvPr id="4"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1BF19EFA-E1DA-4F1A-97EA-4439370E7E9F}" type="datetime12">
              <a:rPr lang="en-US"/>
              <a:pPr>
                <a:defRPr/>
              </a:pPr>
              <a:t>11:52 AM</a:t>
            </a:fld>
            <a:endParaRPr lang="en-US" dirty="0"/>
          </a:p>
        </p:txBody>
      </p:sp>
    </p:spTree>
    <p:extLst>
      <p:ext uri="{BB962C8B-B14F-4D97-AF65-F5344CB8AC3E}">
        <p14:creationId xmlns:p14="http://schemas.microsoft.com/office/powerpoint/2010/main" val="4653301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CA"/>
          </a:p>
        </p:txBody>
      </p:sp>
      <p:sp>
        <p:nvSpPr>
          <p:cNvPr id="4"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1BF19EFA-E1DA-4F1A-97EA-4439370E7E9F}" type="datetime12">
              <a:rPr lang="en-US"/>
              <a:pPr>
                <a:defRPr/>
              </a:pPr>
              <a:t>11:52 AM</a:t>
            </a:fld>
            <a:endParaRPr lang="en-US" dirty="0"/>
          </a:p>
        </p:txBody>
      </p:sp>
    </p:spTree>
    <p:extLst>
      <p:ext uri="{BB962C8B-B14F-4D97-AF65-F5344CB8AC3E}">
        <p14:creationId xmlns:p14="http://schemas.microsoft.com/office/powerpoint/2010/main" val="465330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CA"/>
          </a:p>
        </p:txBody>
      </p:sp>
      <p:sp>
        <p:nvSpPr>
          <p:cNvPr id="4"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1BF19EFA-E1DA-4F1A-97EA-4439370E7E9F}" type="datetime12">
              <a:rPr lang="en-US"/>
              <a:pPr>
                <a:defRPr/>
              </a:pPr>
              <a:t>11:52 AM</a:t>
            </a:fld>
            <a:endParaRPr lang="en-US" dirty="0"/>
          </a:p>
        </p:txBody>
      </p:sp>
    </p:spTree>
    <p:extLst>
      <p:ext uri="{BB962C8B-B14F-4D97-AF65-F5344CB8AC3E}">
        <p14:creationId xmlns:p14="http://schemas.microsoft.com/office/powerpoint/2010/main" val="4653301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F33D79D9-91B7-4568-99EB-4D8060D2C520}" type="datetime12">
              <a:rPr lang="en-US"/>
              <a:pPr>
                <a:defRPr/>
              </a:pPr>
              <a:t>11:52 AM</a:t>
            </a:fld>
            <a:endParaRPr lang="en-US" dirty="0"/>
          </a:p>
        </p:txBody>
      </p:sp>
    </p:spTree>
    <p:extLst>
      <p:ext uri="{BB962C8B-B14F-4D97-AF65-F5344CB8AC3E}">
        <p14:creationId xmlns:p14="http://schemas.microsoft.com/office/powerpoint/2010/main" val="40294761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CA"/>
          </a:p>
        </p:txBody>
      </p:sp>
      <p:sp>
        <p:nvSpPr>
          <p:cNvPr id="4"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1BF19EFA-E1DA-4F1A-97EA-4439370E7E9F}" type="datetime12">
              <a:rPr lang="en-US"/>
              <a:pPr>
                <a:defRPr/>
              </a:pPr>
              <a:t>11:52 AM</a:t>
            </a:fld>
            <a:endParaRPr lang="en-US" dirty="0"/>
          </a:p>
        </p:txBody>
      </p:sp>
    </p:spTree>
    <p:extLst>
      <p:ext uri="{BB962C8B-B14F-4D97-AF65-F5344CB8AC3E}">
        <p14:creationId xmlns:p14="http://schemas.microsoft.com/office/powerpoint/2010/main" val="4653301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CA"/>
          </a:p>
        </p:txBody>
      </p:sp>
      <p:sp>
        <p:nvSpPr>
          <p:cNvPr id="4"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1BF19EFA-E1DA-4F1A-97EA-4439370E7E9F}" type="datetime12">
              <a:rPr lang="en-US"/>
              <a:pPr>
                <a:defRPr/>
              </a:pPr>
              <a:t>11:52 AM</a:t>
            </a:fld>
            <a:endParaRPr lang="en-US" dirty="0"/>
          </a:p>
        </p:txBody>
      </p:sp>
    </p:spTree>
    <p:extLst>
      <p:ext uri="{BB962C8B-B14F-4D97-AF65-F5344CB8AC3E}">
        <p14:creationId xmlns:p14="http://schemas.microsoft.com/office/powerpoint/2010/main" val="4653301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CA"/>
          </a:p>
        </p:txBody>
      </p:sp>
      <p:sp>
        <p:nvSpPr>
          <p:cNvPr id="4"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1BF19EFA-E1DA-4F1A-97EA-4439370E7E9F}" type="datetime12">
              <a:rPr lang="en-US"/>
              <a:pPr>
                <a:defRPr/>
              </a:pPr>
              <a:t>11:52 AM</a:t>
            </a:fld>
            <a:endParaRPr lang="en-US" dirty="0"/>
          </a:p>
        </p:txBody>
      </p:sp>
    </p:spTree>
    <p:extLst>
      <p:ext uri="{BB962C8B-B14F-4D97-AF65-F5344CB8AC3E}">
        <p14:creationId xmlns:p14="http://schemas.microsoft.com/office/powerpoint/2010/main" val="4653301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CA"/>
          </a:p>
        </p:txBody>
      </p:sp>
      <p:sp>
        <p:nvSpPr>
          <p:cNvPr id="4"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1BF19EFA-E1DA-4F1A-97EA-4439370E7E9F}" type="datetime12">
              <a:rPr lang="en-US"/>
              <a:pPr>
                <a:defRPr/>
              </a:pPr>
              <a:t>11:52 AM</a:t>
            </a:fld>
            <a:endParaRPr lang="en-US" dirty="0"/>
          </a:p>
        </p:txBody>
      </p:sp>
    </p:spTree>
    <p:extLst>
      <p:ext uri="{BB962C8B-B14F-4D97-AF65-F5344CB8AC3E}">
        <p14:creationId xmlns:p14="http://schemas.microsoft.com/office/powerpoint/2010/main" val="4653301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CA"/>
          </a:p>
        </p:txBody>
      </p:sp>
      <p:sp>
        <p:nvSpPr>
          <p:cNvPr id="4"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1BF19EFA-E1DA-4F1A-97EA-4439370E7E9F}" type="datetime12">
              <a:rPr lang="en-US"/>
              <a:pPr>
                <a:defRPr/>
              </a:pPr>
              <a:t>11:52 AM</a:t>
            </a:fld>
            <a:endParaRPr lang="en-US" dirty="0"/>
          </a:p>
        </p:txBody>
      </p:sp>
    </p:spTree>
    <p:extLst>
      <p:ext uri="{BB962C8B-B14F-4D97-AF65-F5344CB8AC3E}">
        <p14:creationId xmlns:p14="http://schemas.microsoft.com/office/powerpoint/2010/main" val="465330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CA"/>
          </a:p>
        </p:txBody>
      </p:sp>
      <p:sp>
        <p:nvSpPr>
          <p:cNvPr id="4"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1BF19EFA-E1DA-4F1A-97EA-4439370E7E9F}" type="datetime12">
              <a:rPr lang="en-US"/>
              <a:pPr>
                <a:defRPr/>
              </a:pPr>
              <a:t>11:52 AM</a:t>
            </a:fld>
            <a:endParaRPr lang="en-US" dirty="0"/>
          </a:p>
        </p:txBody>
      </p:sp>
    </p:spTree>
    <p:extLst>
      <p:ext uri="{BB962C8B-B14F-4D97-AF65-F5344CB8AC3E}">
        <p14:creationId xmlns:p14="http://schemas.microsoft.com/office/powerpoint/2010/main" val="465330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216152"/>
            <a:ext cx="3886200" cy="5009648"/>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7" name="Title 16"/>
          <p:cNvSpPr>
            <a:spLocks noGrp="1"/>
          </p:cNvSpPr>
          <p:nvPr>
            <p:ph type="title" hasCustomPrompt="1"/>
          </p:nvPr>
        </p:nvSpPr>
        <p:spPr bwMode="gray">
          <a:xfrm>
            <a:off x="4800600" y="265176"/>
            <a:ext cx="3886200" cy="701731"/>
          </a:xfrm>
          <a:prstGeom prst="rect">
            <a:avLst/>
          </a:prstGeom>
        </p:spPr>
        <p:txBody>
          <a:bodyPr/>
          <a:lstStyle>
            <a:lvl1pPr>
              <a:defRPr/>
            </a:lvl1pPr>
          </a:lstStyle>
          <a:p>
            <a:r>
              <a:rPr lang="en-US" smtClean="0"/>
              <a:t>Click to Edit - Agenda</a:t>
            </a:r>
            <a:endParaRPr lang="en-US" dirty="0"/>
          </a:p>
        </p:txBody>
      </p:sp>
      <p:sp>
        <p:nvSpPr>
          <p:cNvPr id="6" name="Rectangle 5"/>
          <p:cNvSpPr/>
          <p:nvPr userDrawn="1"/>
        </p:nvSpPr>
        <p:spPr>
          <a:xfrm>
            <a:off x="99060" y="6522720"/>
            <a:ext cx="236220" cy="236220"/>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pic>
        <p:nvPicPr>
          <p:cNvPr id="7" name="Picture 2" descr="http://www.corporatecredit.in/images/services/understanding-corporate-finance.jpg"/>
          <p:cNvPicPr>
            <a:picLocks noChangeAspect="1" noChangeArrowheads="1"/>
          </p:cNvPicPr>
          <p:nvPr userDrawn="1"/>
        </p:nvPicPr>
        <p:blipFill>
          <a:blip r:embed="rId2">
            <a:extLst>
              <a:ext uri="{28A0092B-C50C-407E-A947-70E740481C1C}">
                <a14:useLocalDpi xmlns:a14="http://schemas.microsoft.com/office/drawing/2010/main" val="0"/>
              </a:ext>
            </a:extLst>
          </a:blip>
          <a:srcRect l="26473" r="26473"/>
          <a:stretch>
            <a:fillRect/>
          </a:stretch>
        </p:blipFill>
        <p:spPr bwMode="auto">
          <a:xfrm>
            <a:off x="1788" y="1788"/>
            <a:ext cx="4343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318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16373"/>
            <a:ext cx="8229600" cy="4948144"/>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7"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smtClean="0"/>
              <a:t>Click </a:t>
            </a:r>
            <a:r>
              <a:rPr lang="en-US" smtClean="0"/>
              <a:t>To Edit – Basic Slide</a:t>
            </a:r>
            <a:endParaRPr lang="en-US" dirty="0"/>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smtClean="0"/>
              <a:t>© 2014 Teradata</a:t>
            </a:r>
            <a:endParaRPr lang="en-US" dirty="0"/>
          </a:p>
        </p:txBody>
      </p:sp>
      <p:sp>
        <p:nvSpPr>
          <p:cNvPr id="9"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1728525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216152"/>
            <a:ext cx="3886200" cy="4649984"/>
          </a:xfrm>
        </p:spPr>
        <p:txBody>
          <a:bodyPr/>
          <a:lstStyle/>
          <a:p>
            <a:r>
              <a:rPr lang="en-US" smtClean="0"/>
              <a:t>Click icon to add picture</a:t>
            </a:r>
            <a:endParaRPr lang="en-US" dirty="0"/>
          </a:p>
        </p:txBody>
      </p:sp>
      <p:sp>
        <p:nvSpPr>
          <p:cNvPr id="3" name="Content Placeholder 2"/>
          <p:cNvSpPr>
            <a:spLocks noGrp="1"/>
          </p:cNvSpPr>
          <p:nvPr>
            <p:ph idx="1"/>
          </p:nvPr>
        </p:nvSpPr>
        <p:spPr bwMode="gray">
          <a:xfrm>
            <a:off x="457200" y="1216372"/>
            <a:ext cx="3886200" cy="4955827"/>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0" name="Footer Placeholder 9"/>
          <p:cNvSpPr>
            <a:spLocks noGrp="1"/>
          </p:cNvSpPr>
          <p:nvPr>
            <p:ph type="ftr" sz="quarter" idx="12"/>
          </p:nvPr>
        </p:nvSpPr>
        <p:spPr bwMode="gray"/>
        <p:txBody>
          <a:bodyPr/>
          <a:lstStyle/>
          <a:p>
            <a:r>
              <a:rPr lang="en-US" smtClean="0"/>
              <a:t>© 2014 Teradata</a:t>
            </a:r>
            <a:endParaRPr lang="en-US" dirty="0"/>
          </a:p>
        </p:txBody>
      </p:sp>
      <p:sp>
        <p:nvSpPr>
          <p:cNvPr id="11"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4"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smtClean="0"/>
              <a:t>Click </a:t>
            </a:r>
            <a:r>
              <a:rPr lang="en-US" smtClean="0"/>
              <a:t>To Edit –  2 columns text plus picture </a:t>
            </a:r>
            <a:endParaRPr lang="en-US" dirty="0"/>
          </a:p>
        </p:txBody>
      </p:sp>
    </p:spTree>
    <p:extLst>
      <p:ext uri="{BB962C8B-B14F-4D97-AF65-F5344CB8AC3E}">
        <p14:creationId xmlns:p14="http://schemas.microsoft.com/office/powerpoint/2010/main" val="1332196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216371"/>
            <a:ext cx="3886200" cy="4930709"/>
          </a:xfrm>
        </p:spPr>
        <p:txBody>
          <a:bodyPr>
            <a:noAutofit/>
          </a:bodyPr>
          <a:lstStyle/>
          <a:p>
            <a:pPr lvl="0"/>
            <a:r>
              <a:rPr lang="en-US" smtClean="0"/>
              <a:t>Click to edit Master text styles</a:t>
            </a:r>
          </a:p>
          <a:p>
            <a:pPr lvl="1"/>
            <a:r>
              <a:rPr lang="en-US" smtClean="0"/>
              <a:t>Second level</a:t>
            </a:r>
          </a:p>
          <a:p>
            <a:pPr lvl="2"/>
            <a:r>
              <a:rPr lang="en-US" smtClean="0"/>
              <a:t>Third level</a:t>
            </a:r>
          </a:p>
        </p:txBody>
      </p:sp>
      <p:sp>
        <p:nvSpPr>
          <p:cNvPr id="3" name="Content Placeholder 2"/>
          <p:cNvSpPr>
            <a:spLocks noGrp="1"/>
          </p:cNvSpPr>
          <p:nvPr>
            <p:ph idx="1"/>
          </p:nvPr>
        </p:nvSpPr>
        <p:spPr bwMode="gray">
          <a:xfrm>
            <a:off x="457200" y="1216373"/>
            <a:ext cx="3886200" cy="4930708"/>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0" name="Footer Placeholder 9"/>
          <p:cNvSpPr>
            <a:spLocks noGrp="1"/>
          </p:cNvSpPr>
          <p:nvPr>
            <p:ph type="ftr" sz="quarter" idx="12"/>
          </p:nvPr>
        </p:nvSpPr>
        <p:spPr bwMode="gray"/>
        <p:txBody>
          <a:bodyPr/>
          <a:lstStyle/>
          <a:p>
            <a:r>
              <a:rPr lang="en-US" smtClean="0"/>
              <a:t>© 2014 Teradata</a:t>
            </a:r>
            <a:endParaRPr lang="en-US" dirty="0"/>
          </a:p>
        </p:txBody>
      </p:sp>
      <p:sp>
        <p:nvSpPr>
          <p:cNvPr id="11"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4" name="Title 16"/>
          <p:cNvSpPr>
            <a:spLocks noGrp="1"/>
          </p:cNvSpPr>
          <p:nvPr>
            <p:ph type="title" hasCustomPrompt="1"/>
          </p:nvPr>
        </p:nvSpPr>
        <p:spPr bwMode="gray">
          <a:xfrm>
            <a:off x="457200" y="171450"/>
            <a:ext cx="8229600" cy="701731"/>
          </a:xfrm>
          <a:prstGeom prst="rect">
            <a:avLst/>
          </a:prstGeom>
        </p:spPr>
        <p:txBody>
          <a:bodyPr anchor="b" anchorCtr="0"/>
          <a:lstStyle>
            <a:lvl1pPr>
              <a:defRPr baseline="0"/>
            </a:lvl1pPr>
          </a:lstStyle>
          <a:p>
            <a:r>
              <a:rPr lang="en-US" dirty="0" smtClean="0"/>
              <a:t>Click </a:t>
            </a:r>
            <a:r>
              <a:rPr lang="en-US" smtClean="0"/>
              <a:t>To Edit – 2 columns</a:t>
            </a:r>
            <a:endParaRPr lang="en-US" dirty="0"/>
          </a:p>
        </p:txBody>
      </p:sp>
    </p:spTree>
    <p:extLst>
      <p:ext uri="{BB962C8B-B14F-4D97-AF65-F5344CB8AC3E}">
        <p14:creationId xmlns:p14="http://schemas.microsoft.com/office/powerpoint/2010/main" val="4238924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16372"/>
            <a:ext cx="2438400" cy="493798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2" name="Content Placeholder 2"/>
          <p:cNvSpPr>
            <a:spLocks noGrp="1"/>
          </p:cNvSpPr>
          <p:nvPr>
            <p:ph idx="11"/>
          </p:nvPr>
        </p:nvSpPr>
        <p:spPr bwMode="gray">
          <a:xfrm>
            <a:off x="3352800" y="1216372"/>
            <a:ext cx="2438400" cy="493798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5" name="Content Placeholder 2"/>
          <p:cNvSpPr>
            <a:spLocks noGrp="1"/>
          </p:cNvSpPr>
          <p:nvPr>
            <p:ph idx="12"/>
          </p:nvPr>
        </p:nvSpPr>
        <p:spPr bwMode="gray">
          <a:xfrm>
            <a:off x="6248400" y="1216372"/>
            <a:ext cx="2438400" cy="493798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3"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8"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smtClean="0"/>
              <a:t>Click </a:t>
            </a:r>
            <a:r>
              <a:rPr lang="en-US" smtClean="0"/>
              <a:t>To Edit – 3 columns</a:t>
            </a:r>
            <a:endParaRPr lang="en-US" dirty="0"/>
          </a:p>
        </p:txBody>
      </p:sp>
    </p:spTree>
    <p:extLst>
      <p:ext uri="{BB962C8B-B14F-4D97-AF65-F5344CB8AC3E}">
        <p14:creationId xmlns:p14="http://schemas.microsoft.com/office/powerpoint/2010/main" val="3120800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216372"/>
            <a:ext cx="2438400" cy="4702471"/>
          </a:xfrm>
        </p:spPr>
        <p:txBody>
          <a:bodyPr/>
          <a:lstStyle/>
          <a:p>
            <a:r>
              <a:rPr lang="en-US" smtClean="0"/>
              <a:t>Click icon to add picture</a:t>
            </a:r>
            <a:endParaRPr lang="en-US"/>
          </a:p>
        </p:txBody>
      </p:sp>
      <p:sp>
        <p:nvSpPr>
          <p:cNvPr id="3" name="Content Placeholder 2"/>
          <p:cNvSpPr>
            <a:spLocks noGrp="1"/>
          </p:cNvSpPr>
          <p:nvPr>
            <p:ph idx="1"/>
          </p:nvPr>
        </p:nvSpPr>
        <p:spPr bwMode="gray">
          <a:xfrm>
            <a:off x="457200" y="1216372"/>
            <a:ext cx="5334000" cy="497868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2" name="Title 16"/>
          <p:cNvSpPr>
            <a:spLocks noGrp="1"/>
          </p:cNvSpPr>
          <p:nvPr>
            <p:ph type="title" hasCustomPrompt="1"/>
          </p:nvPr>
        </p:nvSpPr>
        <p:spPr bwMode="gray">
          <a:xfrm>
            <a:off x="457200" y="171450"/>
            <a:ext cx="8229600" cy="701731"/>
          </a:xfrm>
          <a:prstGeom prst="rect">
            <a:avLst/>
          </a:prstGeom>
        </p:spPr>
        <p:txBody>
          <a:bodyPr anchor="b" anchorCtr="0"/>
          <a:lstStyle>
            <a:lvl1pPr>
              <a:defRPr baseline="0"/>
            </a:lvl1pPr>
          </a:lstStyle>
          <a:p>
            <a:r>
              <a:rPr lang="en-US" dirty="0" smtClean="0"/>
              <a:t>Click </a:t>
            </a:r>
            <a:r>
              <a:rPr lang="en-US" smtClean="0"/>
              <a:t>To Edit – wide left; narrow picture right</a:t>
            </a:r>
            <a:endParaRPr lang="en-US" dirty="0"/>
          </a:p>
        </p:txBody>
      </p:sp>
    </p:spTree>
    <p:extLst>
      <p:ext uri="{BB962C8B-B14F-4D97-AF65-F5344CB8AC3E}">
        <p14:creationId xmlns:p14="http://schemas.microsoft.com/office/powerpoint/2010/main" val="3567441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216372"/>
            <a:ext cx="2438400" cy="4698595"/>
          </a:xfrm>
        </p:spPr>
        <p:txBody>
          <a:bodyPr/>
          <a:lstStyle/>
          <a:p>
            <a:r>
              <a:rPr lang="en-US" smtClean="0"/>
              <a:t>Click icon to add picture</a:t>
            </a:r>
            <a:endParaRPr lang="en-US"/>
          </a:p>
        </p:txBody>
      </p:sp>
      <p:sp>
        <p:nvSpPr>
          <p:cNvPr id="15" name="Content Placeholder 2"/>
          <p:cNvSpPr>
            <a:spLocks noGrp="1"/>
          </p:cNvSpPr>
          <p:nvPr>
            <p:ph idx="12"/>
          </p:nvPr>
        </p:nvSpPr>
        <p:spPr bwMode="gray">
          <a:xfrm>
            <a:off x="3352800" y="1216372"/>
            <a:ext cx="5334000" cy="4972656"/>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2"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smtClean="0"/>
              <a:t>Click </a:t>
            </a:r>
            <a:r>
              <a:rPr lang="en-US" smtClean="0"/>
              <a:t>To Edit - wide right; narrow picture left</a:t>
            </a:r>
            <a:endParaRPr lang="en-US" dirty="0"/>
          </a:p>
        </p:txBody>
      </p:sp>
    </p:spTree>
    <p:extLst>
      <p:ext uri="{BB962C8B-B14F-4D97-AF65-F5344CB8AC3E}">
        <p14:creationId xmlns:p14="http://schemas.microsoft.com/office/powerpoint/2010/main" val="2371370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16372"/>
            <a:ext cx="8229600" cy="4955829"/>
          </a:xfrm>
          <a:prstGeom prst="rect">
            <a:avLst/>
          </a:prstGeom>
        </p:spPr>
        <p:txBody>
          <a:bodyPr vert="horz" lIns="0" tIns="0" rIns="0" bIns="0" rtlCol="0">
            <a:noAutofit/>
          </a:bodyPr>
          <a:lstStyle/>
          <a:p>
            <a:pPr lvl="0"/>
            <a:r>
              <a:rPr lang="en-US" dirty="0" smtClean="0"/>
              <a:t>Click </a:t>
            </a:r>
            <a:r>
              <a:rPr lang="en-US" smtClean="0"/>
              <a:t>to edit</a:t>
            </a:r>
          </a:p>
          <a:p>
            <a:pPr lvl="1"/>
            <a:r>
              <a:rPr lang="en-US" smtClean="0"/>
              <a:t>Second level: Sub bullet</a:t>
            </a:r>
          </a:p>
          <a:p>
            <a:pPr lvl="2"/>
            <a:r>
              <a:rPr lang="en-US" smtClean="0"/>
              <a:t>Third </a:t>
            </a:r>
            <a:r>
              <a:rPr lang="en-US" dirty="0" smtClean="0"/>
              <a:t>level: </a:t>
            </a:r>
            <a:r>
              <a:rPr lang="en-US" smtClean="0"/>
              <a:t>Tertiary bullet</a:t>
            </a:r>
          </a:p>
          <a:p>
            <a:pPr lvl="0"/>
            <a:endParaRPr lang="en-US" smtClean="0"/>
          </a:p>
        </p:txBody>
      </p:sp>
      <p:sp>
        <p:nvSpPr>
          <p:cNvPr id="25" name="Footer Placeholder 24"/>
          <p:cNvSpPr>
            <a:spLocks noGrp="1"/>
          </p:cNvSpPr>
          <p:nvPr>
            <p:ph type="ftr" sz="quarter" idx="3"/>
          </p:nvPr>
        </p:nvSpPr>
        <p:spPr>
          <a:xfrm>
            <a:off x="457201" y="657553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r>
              <a:rPr lang="en-US" dirty="0" smtClean="0"/>
              <a:t>© 2014 Teradata</a:t>
            </a:r>
            <a:endParaRPr lang="en-US" dirty="0"/>
          </a:p>
        </p:txBody>
      </p:sp>
      <p:grpSp>
        <p:nvGrpSpPr>
          <p:cNvPr id="21" name="Group 20" hidden="1"/>
          <p:cNvGrpSpPr/>
          <p:nvPr/>
        </p:nvGrpSpPr>
        <p:grpSpPr>
          <a:xfrm>
            <a:off x="0" y="0"/>
            <a:ext cx="9144000" cy="68580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grpSp>
        <p:nvGrpSpPr>
          <p:cNvPr id="47" name="Group 4"/>
          <p:cNvGrpSpPr>
            <a:grpSpLocks noChangeAspect="1"/>
          </p:cNvGrpSpPr>
          <p:nvPr/>
        </p:nvGrpSpPr>
        <p:grpSpPr bwMode="auto">
          <a:xfrm>
            <a:off x="7772400" y="6477418"/>
            <a:ext cx="914400" cy="204717"/>
            <a:chOff x="5137" y="4139"/>
            <a:chExt cx="335" cy="75"/>
          </a:xfrm>
          <a:solidFill>
            <a:schemeClr val="accent1"/>
          </a:solidFill>
        </p:grpSpPr>
        <p:sp>
          <p:nvSpPr>
            <p:cNvPr id="4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TextBox 19"/>
          <p:cNvSpPr txBox="1"/>
          <p:nvPr/>
        </p:nvSpPr>
        <p:spPr>
          <a:xfrm>
            <a:off x="153418" y="6557507"/>
            <a:ext cx="13305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166952"/>
            <a:ext cx="8229600" cy="701731"/>
          </a:xfrm>
          <a:prstGeom prst="rect">
            <a:avLst/>
          </a:prstGeom>
        </p:spPr>
        <p:txBody>
          <a:bodyPr vert="horz" lIns="0" tIns="0" rIns="0" bIns="0" rtlCol="0" anchor="b" anchorCtr="0">
            <a:noAutofit/>
          </a:bodyPr>
          <a:lstStyle/>
          <a:p>
            <a:r>
              <a:rPr lang="en-US" smtClean="0"/>
              <a:t>Click to edit – basic slide</a:t>
            </a:r>
            <a:endParaRPr lang="en-US" dirty="0"/>
          </a:p>
        </p:txBody>
      </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712" r:id="rId1"/>
    <p:sldLayoutId id="2147483673" r:id="rId2"/>
    <p:sldLayoutId id="2147483667" r:id="rId3"/>
    <p:sldLayoutId id="2147483650" r:id="rId4"/>
    <p:sldLayoutId id="2147483658" r:id="rId5"/>
    <p:sldLayoutId id="2147483709" r:id="rId6"/>
    <p:sldLayoutId id="2147483659" r:id="rId7"/>
    <p:sldLayoutId id="2147483662" r:id="rId8"/>
    <p:sldLayoutId id="2147483663" r:id="rId9"/>
    <p:sldLayoutId id="2147483654" r:id="rId10"/>
    <p:sldLayoutId id="2147483655" r:id="rId11"/>
    <p:sldLayoutId id="2147483710" r:id="rId12"/>
    <p:sldLayoutId id="2147483660" r:id="rId13"/>
    <p:sldLayoutId id="2147483711"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p:titleStyle>
    <p:bodyStyle>
      <a:lvl1pPr marL="285750" indent="-285750" algn="l" defTabSz="914400" rtl="0" eaLnBrk="1" latinLnBrk="0" hangingPunct="1">
        <a:lnSpc>
          <a:spcPct val="100000"/>
        </a:lnSpc>
        <a:spcBef>
          <a:spcPts val="12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100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100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10.emf"/><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 2014 Teradata</a:t>
            </a:r>
            <a:endParaRPr lang="en-US" dirty="0"/>
          </a:p>
        </p:txBody>
      </p:sp>
      <p:sp>
        <p:nvSpPr>
          <p:cNvPr id="3" name="Text Placeholder 2"/>
          <p:cNvSpPr>
            <a:spLocks noGrp="1"/>
          </p:cNvSpPr>
          <p:nvPr>
            <p:ph type="body" sz="quarter" idx="11"/>
          </p:nvPr>
        </p:nvSpPr>
        <p:spPr>
          <a:xfrm>
            <a:off x="0" y="2768308"/>
            <a:ext cx="9144000" cy="1321387"/>
          </a:xfrm>
        </p:spPr>
        <p:txBody>
          <a:bodyPr/>
          <a:lstStyle/>
          <a:p>
            <a:r>
              <a:rPr lang="en-US" dirty="0"/>
              <a:t>Teradata Unity</a:t>
            </a:r>
          </a:p>
          <a:p>
            <a:r>
              <a:rPr lang="en-US" dirty="0"/>
              <a:t>Implementation Overview</a:t>
            </a:r>
          </a:p>
          <a:p>
            <a:r>
              <a:rPr lang="en-US" dirty="0" smtClean="0"/>
              <a:t>Module 1: Introduction</a:t>
            </a:r>
            <a:endParaRPr lang="en-US" dirty="0"/>
          </a:p>
        </p:txBody>
      </p:sp>
    </p:spTree>
    <p:extLst>
      <p:ext uri="{BB962C8B-B14F-4D97-AF65-F5344CB8AC3E}">
        <p14:creationId xmlns:p14="http://schemas.microsoft.com/office/powerpoint/2010/main" val="973351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199" y="1163641"/>
            <a:ext cx="4594487" cy="5095911"/>
          </a:xfrm>
        </p:spPr>
        <p:txBody>
          <a:bodyPr>
            <a:normAutofit fontScale="92500" lnSpcReduction="20000"/>
          </a:bodyPr>
          <a:lstStyle/>
          <a:p>
            <a:pPr marL="0" indent="0">
              <a:lnSpc>
                <a:spcPct val="120000"/>
              </a:lnSpc>
              <a:buNone/>
            </a:pPr>
            <a:r>
              <a:rPr lang="en-US" b="1" dirty="0" smtClean="0"/>
              <a:t>Powerful Data Management Within The Teradata UDA</a:t>
            </a:r>
          </a:p>
          <a:p>
            <a:pPr marL="176213" lvl="1" indent="-176213">
              <a:lnSpc>
                <a:spcPct val="120000"/>
              </a:lnSpc>
              <a:spcBef>
                <a:spcPts val="1200"/>
              </a:spcBef>
              <a:buFont typeface="Arial"/>
              <a:buChar char="•"/>
            </a:pPr>
            <a:r>
              <a:rPr lang="en-US" dirty="0" smtClean="0"/>
              <a:t>Bi-directional </a:t>
            </a:r>
            <a:r>
              <a:rPr lang="en-US" dirty="0"/>
              <a:t>data </a:t>
            </a:r>
            <a:r>
              <a:rPr lang="en-US" dirty="0" smtClean="0"/>
              <a:t>copy</a:t>
            </a:r>
            <a:endParaRPr lang="en-US" dirty="0"/>
          </a:p>
          <a:p>
            <a:pPr marL="457200" lvl="1" indent="-179388">
              <a:lnSpc>
                <a:spcPct val="120000"/>
              </a:lnSpc>
              <a:spcBef>
                <a:spcPts val="0"/>
              </a:spcBef>
            </a:pPr>
            <a:r>
              <a:rPr lang="en-US" dirty="0"/>
              <a:t>Teradata-Teradata, Teradata-Aster, Teradata-Hadoop</a:t>
            </a:r>
          </a:p>
          <a:p>
            <a:pPr marL="176213" lvl="1" indent="-176213">
              <a:lnSpc>
                <a:spcPct val="120000"/>
              </a:lnSpc>
              <a:spcBef>
                <a:spcPts val="1200"/>
              </a:spcBef>
              <a:buFont typeface="Arial"/>
              <a:buChar char="•"/>
            </a:pPr>
            <a:r>
              <a:rPr lang="en-US" dirty="0" smtClean="0"/>
              <a:t>Periodic</a:t>
            </a:r>
            <a:r>
              <a:rPr lang="en-US" dirty="0"/>
              <a:t>, or ad-hoc</a:t>
            </a:r>
          </a:p>
          <a:p>
            <a:pPr marL="176213" lvl="1" indent="-176213">
              <a:lnSpc>
                <a:spcPct val="120000"/>
              </a:lnSpc>
              <a:spcBef>
                <a:spcPts val="1200"/>
              </a:spcBef>
              <a:buFont typeface="Arial"/>
              <a:buChar char="•"/>
            </a:pPr>
            <a:r>
              <a:rPr lang="en-US" dirty="0"/>
              <a:t>Viewpoint portlet, command line, or </a:t>
            </a:r>
            <a:r>
              <a:rPr lang="en-US" dirty="0" smtClean="0"/>
              <a:t>RESTful</a:t>
            </a:r>
            <a:endParaRPr lang="en-US" dirty="0"/>
          </a:p>
          <a:p>
            <a:pPr marL="457200" lvl="1" indent="-179388">
              <a:lnSpc>
                <a:spcPct val="120000"/>
              </a:lnSpc>
              <a:spcBef>
                <a:spcPts val="0"/>
              </a:spcBef>
            </a:pPr>
            <a:r>
              <a:rPr lang="en-US" dirty="0"/>
              <a:t>No need to generate utility load scripts</a:t>
            </a:r>
          </a:p>
          <a:p>
            <a:pPr marL="176213" lvl="1" indent="-176213">
              <a:lnSpc>
                <a:spcPct val="120000"/>
              </a:lnSpc>
              <a:spcBef>
                <a:spcPts val="1200"/>
              </a:spcBef>
              <a:buFont typeface="Arial"/>
              <a:buChar char="•"/>
            </a:pPr>
            <a:r>
              <a:rPr lang="en-US" dirty="0"/>
              <a:t>Intelligently selects the most efficient and appropriate utility</a:t>
            </a:r>
          </a:p>
          <a:p>
            <a:pPr marL="176213" lvl="1" indent="-176213">
              <a:lnSpc>
                <a:spcPct val="120000"/>
              </a:lnSpc>
              <a:spcBef>
                <a:spcPts val="1200"/>
              </a:spcBef>
              <a:buFont typeface="Arial"/>
              <a:buChar char="•"/>
            </a:pPr>
            <a:r>
              <a:rPr lang="en-US" dirty="0"/>
              <a:t>Full or Partial Table copies</a:t>
            </a:r>
          </a:p>
          <a:p>
            <a:pPr marL="176213" lvl="1" indent="-176213">
              <a:lnSpc>
                <a:spcPct val="120000"/>
              </a:lnSpc>
              <a:spcBef>
                <a:spcPts val="1200"/>
              </a:spcBef>
              <a:buFont typeface="Arial"/>
              <a:buChar char="•"/>
            </a:pPr>
            <a:r>
              <a:rPr lang="en-US" dirty="0"/>
              <a:t>Uses existing Teradata utilities</a:t>
            </a:r>
          </a:p>
          <a:p>
            <a:pPr marL="457200" lvl="1" indent="-179388">
              <a:lnSpc>
                <a:spcPct val="120000"/>
              </a:lnSpc>
              <a:spcBef>
                <a:spcPts val="0"/>
              </a:spcBef>
            </a:pPr>
            <a:r>
              <a:rPr lang="en-US" dirty="0"/>
              <a:t>Supports </a:t>
            </a:r>
            <a:r>
              <a:rPr lang="en-US" dirty="0" smtClean="0"/>
              <a:t>TPTAPI, </a:t>
            </a:r>
            <a:r>
              <a:rPr lang="en-US" dirty="0"/>
              <a:t>ARC, </a:t>
            </a:r>
            <a:r>
              <a:rPr lang="en-US" dirty="0" smtClean="0"/>
              <a:t>and JDBC</a:t>
            </a:r>
          </a:p>
          <a:p>
            <a:pPr marL="457200" lvl="1" indent="-179388">
              <a:lnSpc>
                <a:spcPct val="120000"/>
              </a:lnSpc>
              <a:spcBef>
                <a:spcPts val="0"/>
              </a:spcBef>
            </a:pPr>
            <a:r>
              <a:rPr lang="en-US" dirty="0" smtClean="0"/>
              <a:t>SQL-H (Query Grid) and TDCH</a:t>
            </a:r>
          </a:p>
          <a:p>
            <a:pPr marL="457200" lvl="1" indent="-179388">
              <a:lnSpc>
                <a:spcPct val="120000"/>
              </a:lnSpc>
              <a:spcBef>
                <a:spcPts val="0"/>
              </a:spcBef>
            </a:pPr>
            <a:r>
              <a:rPr lang="en-US" dirty="0" smtClean="0"/>
              <a:t>Teradata-Aster Connector (SQL-MR)</a:t>
            </a:r>
            <a:endParaRPr lang="en-US" dirty="0"/>
          </a:p>
          <a:p>
            <a:pPr>
              <a:lnSpc>
                <a:spcPct val="120000"/>
              </a:lnSpc>
            </a:pPr>
            <a:endParaRPr lang="en-US" dirty="0"/>
          </a:p>
        </p:txBody>
      </p:sp>
      <p:sp>
        <p:nvSpPr>
          <p:cNvPr id="2" name="Footer Placeholder 1"/>
          <p:cNvSpPr>
            <a:spLocks noGrp="1"/>
          </p:cNvSpPr>
          <p:nvPr>
            <p:ph type="ftr" sz="quarter" idx="12"/>
          </p:nvPr>
        </p:nvSpPr>
        <p:spPr/>
        <p:txBody>
          <a:bodyPr/>
          <a:lstStyle/>
          <a:p>
            <a:r>
              <a:rPr lang="en-US" dirty="0" smtClean="0"/>
              <a:t>© 2015 Teradata</a:t>
            </a:r>
            <a:endParaRPr lang="en-US" dirty="0"/>
          </a:p>
        </p:txBody>
      </p:sp>
      <p:sp>
        <p:nvSpPr>
          <p:cNvPr id="4" name="Title 3"/>
          <p:cNvSpPr>
            <a:spLocks noGrp="1"/>
          </p:cNvSpPr>
          <p:nvPr>
            <p:ph type="title"/>
          </p:nvPr>
        </p:nvSpPr>
        <p:spPr/>
        <p:txBody>
          <a:bodyPr/>
          <a:lstStyle/>
          <a:p>
            <a:r>
              <a:rPr lang="en-US" dirty="0" smtClean="0"/>
              <a:t>Teradata Data </a:t>
            </a:r>
            <a:r>
              <a:rPr lang="en-US" dirty="0" smtClean="0"/>
              <a:t>Mover – </a:t>
            </a:r>
            <a:r>
              <a:rPr lang="en-US" dirty="0" smtClean="0">
                <a:solidFill>
                  <a:schemeClr val="tx2">
                    <a:lumMod val="75000"/>
                  </a:schemeClr>
                </a:solidFill>
              </a:rPr>
              <a:t>Feature Summary</a:t>
            </a:r>
            <a:r>
              <a:rPr lang="en-US" dirty="0" smtClean="0"/>
              <a:t/>
            </a:r>
            <a:br>
              <a:rPr lang="en-US" dirty="0" smtClean="0"/>
            </a:br>
            <a:endParaRPr lang="en-US" dirty="0"/>
          </a:p>
        </p:txBody>
      </p:sp>
      <p:cxnSp>
        <p:nvCxnSpPr>
          <p:cNvPr id="8" name="Straight Arrow Connector 7"/>
          <p:cNvCxnSpPr/>
          <p:nvPr/>
        </p:nvCxnSpPr>
        <p:spPr bwMode="auto">
          <a:xfrm>
            <a:off x="6582999" y="1458307"/>
            <a:ext cx="1087449" cy="0"/>
          </a:xfrm>
          <a:prstGeom prst="straightConnector1">
            <a:avLst/>
          </a:prstGeom>
          <a:solidFill>
            <a:schemeClr val="accent1"/>
          </a:solidFill>
          <a:ln w="38100" cap="flat" cmpd="sng" algn="ctr">
            <a:solidFill>
              <a:srgbClr val="37796C"/>
            </a:solidFill>
            <a:prstDash val="solid"/>
            <a:round/>
            <a:headEnd type="triangle" w="med" len="med"/>
            <a:tailEnd type="triangle" w="med" len="med"/>
          </a:ln>
          <a:effectLst/>
        </p:spPr>
      </p:cxn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8990" y="919018"/>
            <a:ext cx="1319697" cy="107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292" y="919018"/>
            <a:ext cx="1319697" cy="107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5184" y="4236998"/>
            <a:ext cx="734480" cy="1778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03640" y="2644670"/>
            <a:ext cx="1325047" cy="107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14" idx="3"/>
            <a:endCxn id="11" idx="1"/>
          </p:cNvCxnSpPr>
          <p:nvPr/>
        </p:nvCxnSpPr>
        <p:spPr bwMode="auto">
          <a:xfrm>
            <a:off x="6597989" y="5126315"/>
            <a:ext cx="1387195" cy="0"/>
          </a:xfrm>
          <a:prstGeom prst="straightConnector1">
            <a:avLst/>
          </a:prstGeom>
          <a:solidFill>
            <a:schemeClr val="accent1"/>
          </a:solidFill>
          <a:ln w="38100" cap="flat" cmpd="sng" algn="ctr">
            <a:solidFill>
              <a:srgbClr val="37796C"/>
            </a:solidFill>
            <a:prstDash val="solid"/>
            <a:round/>
            <a:headEnd type="triangle" w="med" len="med"/>
            <a:tailEnd type="triangle" w="med" len="med"/>
          </a:ln>
          <a:effectLst/>
        </p:spPr>
      </p:cxnSp>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292" y="4587026"/>
            <a:ext cx="1319697" cy="107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Arrow Connector 14"/>
          <p:cNvCxnSpPr/>
          <p:nvPr/>
        </p:nvCxnSpPr>
        <p:spPr bwMode="auto">
          <a:xfrm>
            <a:off x="6575504" y="3183959"/>
            <a:ext cx="1105651" cy="0"/>
          </a:xfrm>
          <a:prstGeom prst="straightConnector1">
            <a:avLst/>
          </a:prstGeom>
          <a:solidFill>
            <a:schemeClr val="accent1"/>
          </a:solidFill>
          <a:ln w="38100" cap="flat" cmpd="sng" algn="ctr">
            <a:solidFill>
              <a:srgbClr val="37796C"/>
            </a:solidFill>
            <a:prstDash val="solid"/>
            <a:round/>
            <a:headEnd type="triangle" w="med" len="med"/>
            <a:tailEnd type="triangle" w="med" len="med"/>
          </a:ln>
          <a:effectLst/>
        </p:spPr>
      </p:cxn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292" y="2644670"/>
            <a:ext cx="1319697" cy="107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16"/>
          <p:cNvGrpSpPr/>
          <p:nvPr/>
        </p:nvGrpSpPr>
        <p:grpSpPr>
          <a:xfrm>
            <a:off x="6937804" y="1175334"/>
            <a:ext cx="399580" cy="565945"/>
            <a:chOff x="3262313" y="1987550"/>
            <a:chExt cx="1265238" cy="1431925"/>
          </a:xfrm>
        </p:grpSpPr>
        <p:sp>
          <p:nvSpPr>
            <p:cNvPr id="18" name="Freeform 17"/>
            <p:cNvSpPr>
              <a:spLocks/>
            </p:cNvSpPr>
            <p:nvPr/>
          </p:nvSpPr>
          <p:spPr bwMode="auto">
            <a:xfrm>
              <a:off x="3262313" y="1987550"/>
              <a:ext cx="1265238" cy="1431925"/>
            </a:xfrm>
            <a:custGeom>
              <a:avLst/>
              <a:gdLst>
                <a:gd name="T0" fmla="*/ 963 w 963"/>
                <a:gd name="T1" fmla="*/ 854 h 1089"/>
                <a:gd name="T2" fmla="*/ 956 w 963"/>
                <a:gd name="T3" fmla="*/ 865 h 1089"/>
                <a:gd name="T4" fmla="*/ 488 w 963"/>
                <a:gd name="T5" fmla="*/ 1087 h 1089"/>
                <a:gd name="T6" fmla="*/ 475 w 963"/>
                <a:gd name="T7" fmla="*/ 1087 h 1089"/>
                <a:gd name="T8" fmla="*/ 7 w 963"/>
                <a:gd name="T9" fmla="*/ 865 h 1089"/>
                <a:gd name="T10" fmla="*/ 0 w 963"/>
                <a:gd name="T11" fmla="*/ 854 h 1089"/>
                <a:gd name="T12" fmla="*/ 0 w 963"/>
                <a:gd name="T13" fmla="*/ 232 h 1089"/>
                <a:gd name="T14" fmla="*/ 7 w 963"/>
                <a:gd name="T15" fmla="*/ 221 h 1089"/>
                <a:gd name="T16" fmla="*/ 475 w 963"/>
                <a:gd name="T17" fmla="*/ 2 h 1089"/>
                <a:gd name="T18" fmla="*/ 488 w 963"/>
                <a:gd name="T19" fmla="*/ 2 h 1089"/>
                <a:gd name="T20" fmla="*/ 956 w 963"/>
                <a:gd name="T21" fmla="*/ 221 h 1089"/>
                <a:gd name="T22" fmla="*/ 963 w 963"/>
                <a:gd name="T23" fmla="*/ 232 h 1089"/>
                <a:gd name="T24" fmla="*/ 963 w 963"/>
                <a:gd name="T25" fmla="*/ 854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3" h="1089">
                  <a:moveTo>
                    <a:pt x="963" y="854"/>
                  </a:moveTo>
                  <a:cubicBezTo>
                    <a:pt x="963" y="858"/>
                    <a:pt x="960" y="863"/>
                    <a:pt x="956" y="865"/>
                  </a:cubicBezTo>
                  <a:cubicBezTo>
                    <a:pt x="488" y="1087"/>
                    <a:pt x="488" y="1087"/>
                    <a:pt x="488" y="1087"/>
                  </a:cubicBezTo>
                  <a:cubicBezTo>
                    <a:pt x="484" y="1089"/>
                    <a:pt x="478" y="1089"/>
                    <a:pt x="475" y="1087"/>
                  </a:cubicBezTo>
                  <a:cubicBezTo>
                    <a:pt x="7" y="865"/>
                    <a:pt x="7" y="865"/>
                    <a:pt x="7" y="865"/>
                  </a:cubicBezTo>
                  <a:cubicBezTo>
                    <a:pt x="3" y="863"/>
                    <a:pt x="0" y="858"/>
                    <a:pt x="0" y="854"/>
                  </a:cubicBezTo>
                  <a:cubicBezTo>
                    <a:pt x="0" y="232"/>
                    <a:pt x="0" y="232"/>
                    <a:pt x="0" y="232"/>
                  </a:cubicBezTo>
                  <a:cubicBezTo>
                    <a:pt x="0" y="228"/>
                    <a:pt x="3" y="223"/>
                    <a:pt x="7" y="221"/>
                  </a:cubicBezTo>
                  <a:cubicBezTo>
                    <a:pt x="475" y="2"/>
                    <a:pt x="475" y="2"/>
                    <a:pt x="475" y="2"/>
                  </a:cubicBezTo>
                  <a:cubicBezTo>
                    <a:pt x="478" y="0"/>
                    <a:pt x="484" y="0"/>
                    <a:pt x="488" y="2"/>
                  </a:cubicBezTo>
                  <a:cubicBezTo>
                    <a:pt x="956" y="221"/>
                    <a:pt x="956" y="221"/>
                    <a:pt x="956" y="221"/>
                  </a:cubicBezTo>
                  <a:cubicBezTo>
                    <a:pt x="960" y="223"/>
                    <a:pt x="963" y="228"/>
                    <a:pt x="963" y="232"/>
                  </a:cubicBezTo>
                  <a:lnTo>
                    <a:pt x="963" y="854"/>
                  </a:lnTo>
                  <a:close/>
                </a:path>
              </a:pathLst>
            </a:custGeom>
            <a:solidFill>
              <a:srgbClr val="37796C"/>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9" name="Group 18"/>
            <p:cNvGrpSpPr/>
            <p:nvPr/>
          </p:nvGrpSpPr>
          <p:grpSpPr>
            <a:xfrm>
              <a:off x="3534507" y="2244440"/>
              <a:ext cx="720850" cy="854075"/>
              <a:chOff x="3652838" y="2417763"/>
              <a:chExt cx="481013" cy="569912"/>
            </a:xfrm>
          </p:grpSpPr>
          <p:sp>
            <p:nvSpPr>
              <p:cNvPr id="20" name="Freeform 18"/>
              <p:cNvSpPr>
                <a:spLocks/>
              </p:cNvSpPr>
              <p:nvPr/>
            </p:nvSpPr>
            <p:spPr bwMode="auto">
              <a:xfrm>
                <a:off x="3675063" y="2840038"/>
                <a:ext cx="30163" cy="60325"/>
              </a:xfrm>
              <a:custGeom>
                <a:avLst/>
                <a:gdLst>
                  <a:gd name="T0" fmla="*/ 11 w 23"/>
                  <a:gd name="T1" fmla="*/ 0 h 45"/>
                  <a:gd name="T2" fmla="*/ 0 w 23"/>
                  <a:gd name="T3" fmla="*/ 23 h 45"/>
                  <a:gd name="T4" fmla="*/ 11 w 23"/>
                  <a:gd name="T5" fmla="*/ 45 h 45"/>
                  <a:gd name="T6" fmla="*/ 23 w 23"/>
                  <a:gd name="T7" fmla="*/ 22 h 45"/>
                  <a:gd name="T8" fmla="*/ 11 w 23"/>
                  <a:gd name="T9" fmla="*/ 0 h 45"/>
                </a:gdLst>
                <a:ahLst/>
                <a:cxnLst>
                  <a:cxn ang="0">
                    <a:pos x="T0" y="T1"/>
                  </a:cxn>
                  <a:cxn ang="0">
                    <a:pos x="T2" y="T3"/>
                  </a:cxn>
                  <a:cxn ang="0">
                    <a:pos x="T4" y="T5"/>
                  </a:cxn>
                  <a:cxn ang="0">
                    <a:pos x="T6" y="T7"/>
                  </a:cxn>
                  <a:cxn ang="0">
                    <a:pos x="T8" y="T9"/>
                  </a:cxn>
                </a:cxnLst>
                <a:rect l="0" t="0" r="r" b="b"/>
                <a:pathLst>
                  <a:path w="23" h="45">
                    <a:moveTo>
                      <a:pt x="11" y="0"/>
                    </a:moveTo>
                    <a:cubicBezTo>
                      <a:pt x="5" y="0"/>
                      <a:pt x="0" y="8"/>
                      <a:pt x="0" y="23"/>
                    </a:cubicBezTo>
                    <a:cubicBezTo>
                      <a:pt x="0" y="37"/>
                      <a:pt x="4" y="45"/>
                      <a:pt x="11" y="45"/>
                    </a:cubicBezTo>
                    <a:cubicBezTo>
                      <a:pt x="19" y="45"/>
                      <a:pt x="23" y="36"/>
                      <a:pt x="23" y="22"/>
                    </a:cubicBezTo>
                    <a:cubicBezTo>
                      <a:pt x="23"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3965576" y="2455863"/>
                <a:ext cx="28575" cy="60325"/>
              </a:xfrm>
              <a:custGeom>
                <a:avLst/>
                <a:gdLst>
                  <a:gd name="T0" fmla="*/ 11 w 22"/>
                  <a:gd name="T1" fmla="*/ 46 h 46"/>
                  <a:gd name="T2" fmla="*/ 22 w 22"/>
                  <a:gd name="T3" fmla="*/ 23 h 46"/>
                  <a:gd name="T4" fmla="*/ 11 w 22"/>
                  <a:gd name="T5" fmla="*/ 0 h 46"/>
                  <a:gd name="T6" fmla="*/ 0 w 22"/>
                  <a:gd name="T7" fmla="*/ 23 h 46"/>
                  <a:gd name="T8" fmla="*/ 11 w 22"/>
                  <a:gd name="T9" fmla="*/ 46 h 46"/>
                </a:gdLst>
                <a:ahLst/>
                <a:cxnLst>
                  <a:cxn ang="0">
                    <a:pos x="T0" y="T1"/>
                  </a:cxn>
                  <a:cxn ang="0">
                    <a:pos x="T2" y="T3"/>
                  </a:cxn>
                  <a:cxn ang="0">
                    <a:pos x="T4" y="T5"/>
                  </a:cxn>
                  <a:cxn ang="0">
                    <a:pos x="T6" y="T7"/>
                  </a:cxn>
                  <a:cxn ang="0">
                    <a:pos x="T8" y="T9"/>
                  </a:cxn>
                </a:cxnLst>
                <a:rect l="0" t="0" r="r" b="b"/>
                <a:pathLst>
                  <a:path w="22" h="46">
                    <a:moveTo>
                      <a:pt x="11" y="46"/>
                    </a:moveTo>
                    <a:cubicBezTo>
                      <a:pt x="19" y="46"/>
                      <a:pt x="22" y="37"/>
                      <a:pt x="22" y="23"/>
                    </a:cubicBezTo>
                    <a:cubicBezTo>
                      <a:pt x="22" y="9"/>
                      <a:pt x="19" y="0"/>
                      <a:pt x="11" y="0"/>
                    </a:cubicBezTo>
                    <a:cubicBezTo>
                      <a:pt x="5" y="0"/>
                      <a:pt x="0" y="8"/>
                      <a:pt x="0" y="23"/>
                    </a:cubicBezTo>
                    <a:cubicBezTo>
                      <a:pt x="0" y="38"/>
                      <a:pt x="4"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3851276" y="2455863"/>
                <a:ext cx="28575" cy="60325"/>
              </a:xfrm>
              <a:custGeom>
                <a:avLst/>
                <a:gdLst>
                  <a:gd name="T0" fmla="*/ 11 w 22"/>
                  <a:gd name="T1" fmla="*/ 46 h 46"/>
                  <a:gd name="T2" fmla="*/ 22 w 22"/>
                  <a:gd name="T3" fmla="*/ 23 h 46"/>
                  <a:gd name="T4" fmla="*/ 11 w 22"/>
                  <a:gd name="T5" fmla="*/ 0 h 46"/>
                  <a:gd name="T6" fmla="*/ 0 w 22"/>
                  <a:gd name="T7" fmla="*/ 23 h 46"/>
                  <a:gd name="T8" fmla="*/ 11 w 22"/>
                  <a:gd name="T9" fmla="*/ 46 h 46"/>
                </a:gdLst>
                <a:ahLst/>
                <a:cxnLst>
                  <a:cxn ang="0">
                    <a:pos x="T0" y="T1"/>
                  </a:cxn>
                  <a:cxn ang="0">
                    <a:pos x="T2" y="T3"/>
                  </a:cxn>
                  <a:cxn ang="0">
                    <a:pos x="T4" y="T5"/>
                  </a:cxn>
                  <a:cxn ang="0">
                    <a:pos x="T6" y="T7"/>
                  </a:cxn>
                  <a:cxn ang="0">
                    <a:pos x="T8" y="T9"/>
                  </a:cxn>
                </a:cxnLst>
                <a:rect l="0" t="0" r="r" b="b"/>
                <a:pathLst>
                  <a:path w="22" h="46">
                    <a:moveTo>
                      <a:pt x="11" y="46"/>
                    </a:moveTo>
                    <a:cubicBezTo>
                      <a:pt x="19" y="46"/>
                      <a:pt x="22" y="37"/>
                      <a:pt x="22" y="23"/>
                    </a:cubicBezTo>
                    <a:cubicBezTo>
                      <a:pt x="22" y="9"/>
                      <a:pt x="19" y="0"/>
                      <a:pt x="11" y="0"/>
                    </a:cubicBezTo>
                    <a:cubicBezTo>
                      <a:pt x="4" y="0"/>
                      <a:pt x="0" y="8"/>
                      <a:pt x="0" y="23"/>
                    </a:cubicBezTo>
                    <a:cubicBezTo>
                      <a:pt x="0" y="38"/>
                      <a:pt x="4"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3906838" y="2547938"/>
                <a:ext cx="30163" cy="60325"/>
              </a:xfrm>
              <a:custGeom>
                <a:avLst/>
                <a:gdLst>
                  <a:gd name="T0" fmla="*/ 11 w 23"/>
                  <a:gd name="T1" fmla="*/ 46 h 46"/>
                  <a:gd name="T2" fmla="*/ 23 w 23"/>
                  <a:gd name="T3" fmla="*/ 23 h 46"/>
                  <a:gd name="T4" fmla="*/ 12 w 23"/>
                  <a:gd name="T5" fmla="*/ 0 h 46"/>
                  <a:gd name="T6" fmla="*/ 0 w 23"/>
                  <a:gd name="T7" fmla="*/ 23 h 46"/>
                  <a:gd name="T8" fmla="*/ 11 w 23"/>
                  <a:gd name="T9" fmla="*/ 46 h 46"/>
                </a:gdLst>
                <a:ahLst/>
                <a:cxnLst>
                  <a:cxn ang="0">
                    <a:pos x="T0" y="T1"/>
                  </a:cxn>
                  <a:cxn ang="0">
                    <a:pos x="T2" y="T3"/>
                  </a:cxn>
                  <a:cxn ang="0">
                    <a:pos x="T4" y="T5"/>
                  </a:cxn>
                  <a:cxn ang="0">
                    <a:pos x="T6" y="T7"/>
                  </a:cxn>
                  <a:cxn ang="0">
                    <a:pos x="T8" y="T9"/>
                  </a:cxn>
                </a:cxnLst>
                <a:rect l="0" t="0" r="r" b="b"/>
                <a:pathLst>
                  <a:path w="23" h="46">
                    <a:moveTo>
                      <a:pt x="11" y="46"/>
                    </a:moveTo>
                    <a:cubicBezTo>
                      <a:pt x="19" y="46"/>
                      <a:pt x="23" y="37"/>
                      <a:pt x="23" y="23"/>
                    </a:cubicBezTo>
                    <a:cubicBezTo>
                      <a:pt x="23" y="9"/>
                      <a:pt x="19" y="0"/>
                      <a:pt x="12" y="0"/>
                    </a:cubicBezTo>
                    <a:cubicBezTo>
                      <a:pt x="5" y="0"/>
                      <a:pt x="0" y="8"/>
                      <a:pt x="0" y="23"/>
                    </a:cubicBezTo>
                    <a:cubicBezTo>
                      <a:pt x="0" y="37"/>
                      <a:pt x="5"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3965576" y="2822575"/>
                <a:ext cx="28575" cy="60325"/>
              </a:xfrm>
              <a:custGeom>
                <a:avLst/>
                <a:gdLst>
                  <a:gd name="T0" fmla="*/ 11 w 22"/>
                  <a:gd name="T1" fmla="*/ 0 h 46"/>
                  <a:gd name="T2" fmla="*/ 0 w 22"/>
                  <a:gd name="T3" fmla="*/ 23 h 46"/>
                  <a:gd name="T4" fmla="*/ 11 w 22"/>
                  <a:gd name="T5" fmla="*/ 46 h 46"/>
                  <a:gd name="T6" fmla="*/ 22 w 22"/>
                  <a:gd name="T7" fmla="*/ 23 h 46"/>
                  <a:gd name="T8" fmla="*/ 11 w 22"/>
                  <a:gd name="T9" fmla="*/ 0 h 46"/>
                </a:gdLst>
                <a:ahLst/>
                <a:cxnLst>
                  <a:cxn ang="0">
                    <a:pos x="T0" y="T1"/>
                  </a:cxn>
                  <a:cxn ang="0">
                    <a:pos x="T2" y="T3"/>
                  </a:cxn>
                  <a:cxn ang="0">
                    <a:pos x="T4" y="T5"/>
                  </a:cxn>
                  <a:cxn ang="0">
                    <a:pos x="T6" y="T7"/>
                  </a:cxn>
                  <a:cxn ang="0">
                    <a:pos x="T8" y="T9"/>
                  </a:cxn>
                </a:cxnLst>
                <a:rect l="0" t="0" r="r" b="b"/>
                <a:pathLst>
                  <a:path w="22" h="46">
                    <a:moveTo>
                      <a:pt x="11" y="0"/>
                    </a:moveTo>
                    <a:cubicBezTo>
                      <a:pt x="5" y="0"/>
                      <a:pt x="0" y="8"/>
                      <a:pt x="0" y="23"/>
                    </a:cubicBezTo>
                    <a:cubicBezTo>
                      <a:pt x="0" y="38"/>
                      <a:pt x="4" y="46"/>
                      <a:pt x="11" y="46"/>
                    </a:cubicBezTo>
                    <a:cubicBezTo>
                      <a:pt x="19" y="46"/>
                      <a:pt x="22" y="37"/>
                      <a:pt x="22" y="23"/>
                    </a:cubicBezTo>
                    <a:cubicBezTo>
                      <a:pt x="22"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3965576" y="2640013"/>
                <a:ext cx="28575" cy="58737"/>
              </a:xfrm>
              <a:custGeom>
                <a:avLst/>
                <a:gdLst>
                  <a:gd name="T0" fmla="*/ 11 w 22"/>
                  <a:gd name="T1" fmla="*/ 45 h 45"/>
                  <a:gd name="T2" fmla="*/ 22 w 22"/>
                  <a:gd name="T3" fmla="*/ 22 h 45"/>
                  <a:gd name="T4" fmla="*/ 11 w 22"/>
                  <a:gd name="T5" fmla="*/ 0 h 45"/>
                  <a:gd name="T6" fmla="*/ 0 w 22"/>
                  <a:gd name="T7" fmla="*/ 23 h 45"/>
                  <a:gd name="T8" fmla="*/ 11 w 22"/>
                  <a:gd name="T9" fmla="*/ 45 h 45"/>
                </a:gdLst>
                <a:ahLst/>
                <a:cxnLst>
                  <a:cxn ang="0">
                    <a:pos x="T0" y="T1"/>
                  </a:cxn>
                  <a:cxn ang="0">
                    <a:pos x="T2" y="T3"/>
                  </a:cxn>
                  <a:cxn ang="0">
                    <a:pos x="T4" y="T5"/>
                  </a:cxn>
                  <a:cxn ang="0">
                    <a:pos x="T6" y="T7"/>
                  </a:cxn>
                  <a:cxn ang="0">
                    <a:pos x="T8" y="T9"/>
                  </a:cxn>
                </a:cxnLst>
                <a:rect l="0" t="0" r="r" b="b"/>
                <a:pathLst>
                  <a:path w="22" h="45">
                    <a:moveTo>
                      <a:pt x="11" y="45"/>
                    </a:moveTo>
                    <a:cubicBezTo>
                      <a:pt x="19" y="45"/>
                      <a:pt x="22" y="36"/>
                      <a:pt x="22" y="22"/>
                    </a:cubicBezTo>
                    <a:cubicBezTo>
                      <a:pt x="22" y="9"/>
                      <a:pt x="19" y="0"/>
                      <a:pt x="11" y="0"/>
                    </a:cubicBezTo>
                    <a:cubicBezTo>
                      <a:pt x="5" y="0"/>
                      <a:pt x="0" y="8"/>
                      <a:pt x="0" y="23"/>
                    </a:cubicBezTo>
                    <a:cubicBezTo>
                      <a:pt x="0" y="37"/>
                      <a:pt x="4" y="45"/>
                      <a:pt x="11" y="4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4"/>
              <p:cNvSpPr>
                <a:spLocks/>
              </p:cNvSpPr>
              <p:nvPr/>
            </p:nvSpPr>
            <p:spPr bwMode="auto">
              <a:xfrm>
                <a:off x="4021138" y="2547938"/>
                <a:ext cx="30163" cy="60325"/>
              </a:xfrm>
              <a:custGeom>
                <a:avLst/>
                <a:gdLst>
                  <a:gd name="T0" fmla="*/ 12 w 23"/>
                  <a:gd name="T1" fmla="*/ 0 h 46"/>
                  <a:gd name="T2" fmla="*/ 0 w 23"/>
                  <a:gd name="T3" fmla="*/ 23 h 46"/>
                  <a:gd name="T4" fmla="*/ 12 w 23"/>
                  <a:gd name="T5" fmla="*/ 46 h 46"/>
                  <a:gd name="T6" fmla="*/ 23 w 23"/>
                  <a:gd name="T7" fmla="*/ 23 h 46"/>
                  <a:gd name="T8" fmla="*/ 12 w 23"/>
                  <a:gd name="T9" fmla="*/ 0 h 46"/>
                </a:gdLst>
                <a:ahLst/>
                <a:cxnLst>
                  <a:cxn ang="0">
                    <a:pos x="T0" y="T1"/>
                  </a:cxn>
                  <a:cxn ang="0">
                    <a:pos x="T2" y="T3"/>
                  </a:cxn>
                  <a:cxn ang="0">
                    <a:pos x="T4" y="T5"/>
                  </a:cxn>
                  <a:cxn ang="0">
                    <a:pos x="T6" y="T7"/>
                  </a:cxn>
                  <a:cxn ang="0">
                    <a:pos x="T8" y="T9"/>
                  </a:cxn>
                </a:cxnLst>
                <a:rect l="0" t="0" r="r" b="b"/>
                <a:pathLst>
                  <a:path w="23" h="46">
                    <a:moveTo>
                      <a:pt x="12" y="0"/>
                    </a:moveTo>
                    <a:cubicBezTo>
                      <a:pt x="5" y="0"/>
                      <a:pt x="0" y="8"/>
                      <a:pt x="0" y="23"/>
                    </a:cubicBezTo>
                    <a:cubicBezTo>
                      <a:pt x="0" y="37"/>
                      <a:pt x="5" y="46"/>
                      <a:pt x="12" y="46"/>
                    </a:cubicBezTo>
                    <a:cubicBezTo>
                      <a:pt x="19" y="46"/>
                      <a:pt x="23" y="37"/>
                      <a:pt x="23" y="23"/>
                    </a:cubicBezTo>
                    <a:cubicBezTo>
                      <a:pt x="23" y="9"/>
                      <a:pt x="19" y="0"/>
                      <a:pt x="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5"/>
              <p:cNvSpPr>
                <a:spLocks noEditPoints="1"/>
              </p:cNvSpPr>
              <p:nvPr/>
            </p:nvSpPr>
            <p:spPr bwMode="auto">
              <a:xfrm>
                <a:off x="3652838" y="2417763"/>
                <a:ext cx="481013" cy="569912"/>
              </a:xfrm>
              <a:custGeom>
                <a:avLst/>
                <a:gdLst>
                  <a:gd name="T0" fmla="*/ 82 w 366"/>
                  <a:gd name="T1" fmla="*/ 204 h 434"/>
                  <a:gd name="T2" fmla="*/ 274 w 366"/>
                  <a:gd name="T3" fmla="*/ 434 h 434"/>
                  <a:gd name="T4" fmla="*/ 93 w 366"/>
                  <a:gd name="T5" fmla="*/ 300 h 434"/>
                  <a:gd name="T6" fmla="*/ 366 w 366"/>
                  <a:gd name="T7" fmla="*/ 67 h 434"/>
                  <a:gd name="T8" fmla="*/ 267 w 366"/>
                  <a:gd name="T9" fmla="*/ 52 h 434"/>
                  <a:gd name="T10" fmla="*/ 203 w 366"/>
                  <a:gd name="T11" fmla="*/ 201 h 434"/>
                  <a:gd name="T12" fmla="*/ 192 w 366"/>
                  <a:gd name="T13" fmla="*/ 170 h 434"/>
                  <a:gd name="T14" fmla="*/ 203 w 366"/>
                  <a:gd name="T15" fmla="*/ 201 h 434"/>
                  <a:gd name="T16" fmla="*/ 148 w 366"/>
                  <a:gd name="T17" fmla="*/ 170 h 434"/>
                  <a:gd name="T18" fmla="*/ 159 w 366"/>
                  <a:gd name="T19" fmla="*/ 101 h 434"/>
                  <a:gd name="T20" fmla="*/ 166 w 366"/>
                  <a:gd name="T21" fmla="*/ 94 h 434"/>
                  <a:gd name="T22" fmla="*/ 246 w 366"/>
                  <a:gd name="T23" fmla="*/ 101 h 434"/>
                  <a:gd name="T24" fmla="*/ 254 w 366"/>
                  <a:gd name="T25" fmla="*/ 94 h 434"/>
                  <a:gd name="T26" fmla="*/ 249 w 366"/>
                  <a:gd name="T27" fmla="*/ 163 h 434"/>
                  <a:gd name="T28" fmla="*/ 249 w 366"/>
                  <a:gd name="T29" fmla="*/ 163 h 434"/>
                  <a:gd name="T30" fmla="*/ 203 w 366"/>
                  <a:gd name="T31" fmla="*/ 80 h 434"/>
                  <a:gd name="T32" fmla="*/ 192 w 366"/>
                  <a:gd name="T33" fmla="*/ 31 h 434"/>
                  <a:gd name="T34" fmla="*/ 204 w 366"/>
                  <a:gd name="T35" fmla="*/ 150 h 434"/>
                  <a:gd name="T36" fmla="*/ 180 w 366"/>
                  <a:gd name="T37" fmla="*/ 52 h 434"/>
                  <a:gd name="T38" fmla="*/ 116 w 366"/>
                  <a:gd name="T39" fmla="*/ 24 h 434"/>
                  <a:gd name="T40" fmla="*/ 116 w 366"/>
                  <a:gd name="T41" fmla="*/ 31 h 434"/>
                  <a:gd name="T42" fmla="*/ 116 w 366"/>
                  <a:gd name="T43" fmla="*/ 24 h 434"/>
                  <a:gd name="T44" fmla="*/ 99 w 366"/>
                  <a:gd name="T45" fmla="*/ 122 h 434"/>
                  <a:gd name="T46" fmla="*/ 104 w 366"/>
                  <a:gd name="T47" fmla="*/ 170 h 434"/>
                  <a:gd name="T48" fmla="*/ 116 w 366"/>
                  <a:gd name="T49" fmla="*/ 204 h 434"/>
                  <a:gd name="T50" fmla="*/ 80 w 366"/>
                  <a:gd name="T51" fmla="*/ 289 h 434"/>
                  <a:gd name="T52" fmla="*/ 43 w 366"/>
                  <a:gd name="T53" fmla="*/ 223 h 434"/>
                  <a:gd name="T54" fmla="*/ 76 w 366"/>
                  <a:gd name="T55" fmla="*/ 215 h 434"/>
                  <a:gd name="T56" fmla="*/ 123 w 366"/>
                  <a:gd name="T57" fmla="*/ 215 h 434"/>
                  <a:gd name="T58" fmla="*/ 276 w 366"/>
                  <a:gd name="T59" fmla="*/ 252 h 434"/>
                  <a:gd name="T60" fmla="*/ 112 w 366"/>
                  <a:gd name="T61" fmla="*/ 289 h 434"/>
                  <a:gd name="T62" fmla="*/ 254 w 366"/>
                  <a:gd name="T63" fmla="*/ 275 h 434"/>
                  <a:gd name="T64" fmla="*/ 123 w 366"/>
                  <a:gd name="T65" fmla="*/ 359 h 434"/>
                  <a:gd name="T66" fmla="*/ 106 w 366"/>
                  <a:gd name="T67" fmla="*/ 316 h 434"/>
                  <a:gd name="T68" fmla="*/ 123 w 366"/>
                  <a:gd name="T69" fmla="*/ 359 h 434"/>
                  <a:gd name="T70" fmla="*/ 161 w 366"/>
                  <a:gd name="T71" fmla="*/ 354 h 434"/>
                  <a:gd name="T72" fmla="*/ 180 w 366"/>
                  <a:gd name="T73" fmla="*/ 330 h 434"/>
                  <a:gd name="T74" fmla="*/ 203 w 366"/>
                  <a:gd name="T75" fmla="*/ 310 h 434"/>
                  <a:gd name="T76" fmla="*/ 204 w 366"/>
                  <a:gd name="T77" fmla="*/ 303 h 434"/>
                  <a:gd name="T78" fmla="*/ 229 w 366"/>
                  <a:gd name="T79" fmla="*/ 331 h 434"/>
                  <a:gd name="T80" fmla="*/ 297 w 366"/>
                  <a:gd name="T81" fmla="*/ 359 h 434"/>
                  <a:gd name="T82" fmla="*/ 280 w 366"/>
                  <a:gd name="T83" fmla="*/ 316 h 434"/>
                  <a:gd name="T84" fmla="*/ 297 w 366"/>
                  <a:gd name="T85" fmla="*/ 359 h 434"/>
                  <a:gd name="T86" fmla="*/ 292 w 366"/>
                  <a:gd name="T87" fmla="*/ 284 h 434"/>
                  <a:gd name="T88" fmla="*/ 278 w 366"/>
                  <a:gd name="T89" fmla="*/ 241 h 434"/>
                  <a:gd name="T90" fmla="*/ 290 w 366"/>
                  <a:gd name="T91" fmla="*/ 171 h 434"/>
                  <a:gd name="T92" fmla="*/ 297 w 366"/>
                  <a:gd name="T93" fmla="*/ 164 h 434"/>
                  <a:gd name="T94" fmla="*/ 291 w 366"/>
                  <a:gd name="T95" fmla="*/ 150 h 434"/>
                  <a:gd name="T96" fmla="*/ 291 w 366"/>
                  <a:gd name="T97" fmla="*/ 150 h 434"/>
                  <a:gd name="T98" fmla="*/ 354 w 366"/>
                  <a:gd name="T99" fmla="*/ 330 h 434"/>
                  <a:gd name="T100" fmla="*/ 322 w 366"/>
                  <a:gd name="T101" fmla="*/ 240 h 434"/>
                  <a:gd name="T102" fmla="*/ 334 w 366"/>
                  <a:gd name="T103" fmla="*/ 289 h 434"/>
                  <a:gd name="T104" fmla="*/ 317 w 366"/>
                  <a:gd name="T105" fmla="*/ 192 h 434"/>
                  <a:gd name="T106" fmla="*/ 333 w 366"/>
                  <a:gd name="T107" fmla="*/ 101 h 434"/>
                  <a:gd name="T108" fmla="*/ 341 w 366"/>
                  <a:gd name="T109" fmla="*/ 94 h 434"/>
                  <a:gd name="T110" fmla="*/ 333 w 366"/>
                  <a:gd name="T111" fmla="*/ 101 h 434"/>
                  <a:gd name="T112" fmla="*/ 295 w 366"/>
                  <a:gd name="T113" fmla="*/ 67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6" h="434">
                    <a:moveTo>
                      <a:pt x="285" y="0"/>
                    </a:moveTo>
                    <a:cubicBezTo>
                      <a:pt x="93" y="0"/>
                      <a:pt x="93" y="0"/>
                      <a:pt x="93" y="0"/>
                    </a:cubicBezTo>
                    <a:cubicBezTo>
                      <a:pt x="93" y="204"/>
                      <a:pt x="93" y="204"/>
                      <a:pt x="93" y="204"/>
                    </a:cubicBezTo>
                    <a:cubicBezTo>
                      <a:pt x="82" y="204"/>
                      <a:pt x="82" y="204"/>
                      <a:pt x="82" y="204"/>
                    </a:cubicBezTo>
                    <a:cubicBezTo>
                      <a:pt x="82" y="85"/>
                      <a:pt x="82" y="85"/>
                      <a:pt x="82" y="85"/>
                    </a:cubicBezTo>
                    <a:cubicBezTo>
                      <a:pt x="0" y="85"/>
                      <a:pt x="0" y="85"/>
                      <a:pt x="0" y="85"/>
                    </a:cubicBezTo>
                    <a:cubicBezTo>
                      <a:pt x="0" y="434"/>
                      <a:pt x="0" y="434"/>
                      <a:pt x="0" y="434"/>
                    </a:cubicBezTo>
                    <a:cubicBezTo>
                      <a:pt x="274" y="434"/>
                      <a:pt x="274" y="434"/>
                      <a:pt x="274" y="434"/>
                    </a:cubicBezTo>
                    <a:cubicBezTo>
                      <a:pt x="274" y="388"/>
                      <a:pt x="274" y="388"/>
                      <a:pt x="274" y="388"/>
                    </a:cubicBezTo>
                    <a:cubicBezTo>
                      <a:pt x="82" y="388"/>
                      <a:pt x="82" y="388"/>
                      <a:pt x="82" y="388"/>
                    </a:cubicBezTo>
                    <a:cubicBezTo>
                      <a:pt x="82" y="300"/>
                      <a:pt x="82" y="300"/>
                      <a:pt x="82" y="300"/>
                    </a:cubicBezTo>
                    <a:cubicBezTo>
                      <a:pt x="93" y="300"/>
                      <a:pt x="93" y="300"/>
                      <a:pt x="93" y="300"/>
                    </a:cubicBezTo>
                    <a:cubicBezTo>
                      <a:pt x="93" y="377"/>
                      <a:pt x="93" y="377"/>
                      <a:pt x="93" y="377"/>
                    </a:cubicBezTo>
                    <a:cubicBezTo>
                      <a:pt x="366" y="377"/>
                      <a:pt x="366" y="377"/>
                      <a:pt x="366" y="377"/>
                    </a:cubicBezTo>
                    <a:cubicBezTo>
                      <a:pt x="366" y="76"/>
                      <a:pt x="366" y="76"/>
                      <a:pt x="366" y="76"/>
                    </a:cubicBezTo>
                    <a:cubicBezTo>
                      <a:pt x="366" y="67"/>
                      <a:pt x="366" y="67"/>
                      <a:pt x="366" y="67"/>
                    </a:cubicBezTo>
                    <a:cubicBezTo>
                      <a:pt x="295" y="0"/>
                      <a:pt x="295" y="0"/>
                      <a:pt x="295" y="0"/>
                    </a:cubicBezTo>
                    <a:lnTo>
                      <a:pt x="285" y="0"/>
                    </a:lnTo>
                    <a:close/>
                    <a:moveTo>
                      <a:pt x="249" y="24"/>
                    </a:moveTo>
                    <a:cubicBezTo>
                      <a:pt x="260" y="24"/>
                      <a:pt x="267" y="34"/>
                      <a:pt x="267" y="52"/>
                    </a:cubicBezTo>
                    <a:cubicBezTo>
                      <a:pt x="267" y="70"/>
                      <a:pt x="260" y="81"/>
                      <a:pt x="248" y="81"/>
                    </a:cubicBezTo>
                    <a:cubicBezTo>
                      <a:pt x="237" y="81"/>
                      <a:pt x="230" y="71"/>
                      <a:pt x="229" y="52"/>
                    </a:cubicBezTo>
                    <a:cubicBezTo>
                      <a:pt x="229" y="34"/>
                      <a:pt x="237" y="24"/>
                      <a:pt x="249" y="24"/>
                    </a:cubicBezTo>
                    <a:moveTo>
                      <a:pt x="203" y="201"/>
                    </a:moveTo>
                    <a:cubicBezTo>
                      <a:pt x="203" y="171"/>
                      <a:pt x="203" y="171"/>
                      <a:pt x="203" y="171"/>
                    </a:cubicBezTo>
                    <a:cubicBezTo>
                      <a:pt x="203" y="171"/>
                      <a:pt x="203" y="171"/>
                      <a:pt x="203" y="171"/>
                    </a:cubicBezTo>
                    <a:cubicBezTo>
                      <a:pt x="193" y="176"/>
                      <a:pt x="193" y="176"/>
                      <a:pt x="193" y="176"/>
                    </a:cubicBezTo>
                    <a:cubicBezTo>
                      <a:pt x="192" y="170"/>
                      <a:pt x="192" y="170"/>
                      <a:pt x="192" y="170"/>
                    </a:cubicBezTo>
                    <a:cubicBezTo>
                      <a:pt x="204" y="164"/>
                      <a:pt x="204" y="164"/>
                      <a:pt x="204" y="164"/>
                    </a:cubicBezTo>
                    <a:cubicBezTo>
                      <a:pt x="210" y="164"/>
                      <a:pt x="210" y="164"/>
                      <a:pt x="210" y="164"/>
                    </a:cubicBezTo>
                    <a:cubicBezTo>
                      <a:pt x="210" y="205"/>
                      <a:pt x="210" y="205"/>
                      <a:pt x="210" y="205"/>
                    </a:cubicBezTo>
                    <a:lnTo>
                      <a:pt x="203" y="201"/>
                    </a:lnTo>
                    <a:close/>
                    <a:moveTo>
                      <a:pt x="172" y="184"/>
                    </a:moveTo>
                    <a:cubicBezTo>
                      <a:pt x="171" y="174"/>
                      <a:pt x="167" y="169"/>
                      <a:pt x="161" y="169"/>
                    </a:cubicBezTo>
                    <a:cubicBezTo>
                      <a:pt x="158" y="169"/>
                      <a:pt x="155" y="170"/>
                      <a:pt x="153" y="174"/>
                    </a:cubicBezTo>
                    <a:cubicBezTo>
                      <a:pt x="152" y="173"/>
                      <a:pt x="151" y="172"/>
                      <a:pt x="148" y="170"/>
                    </a:cubicBezTo>
                    <a:cubicBezTo>
                      <a:pt x="151" y="166"/>
                      <a:pt x="156" y="163"/>
                      <a:pt x="161" y="163"/>
                    </a:cubicBezTo>
                    <a:cubicBezTo>
                      <a:pt x="172" y="163"/>
                      <a:pt x="179" y="172"/>
                      <a:pt x="180" y="188"/>
                    </a:cubicBezTo>
                    <a:cubicBezTo>
                      <a:pt x="176" y="186"/>
                      <a:pt x="175" y="185"/>
                      <a:pt x="172" y="184"/>
                    </a:cubicBezTo>
                    <a:moveTo>
                      <a:pt x="159" y="101"/>
                    </a:moveTo>
                    <a:cubicBezTo>
                      <a:pt x="149" y="106"/>
                      <a:pt x="149" y="106"/>
                      <a:pt x="149" y="106"/>
                    </a:cubicBezTo>
                    <a:cubicBezTo>
                      <a:pt x="148" y="101"/>
                      <a:pt x="148" y="101"/>
                      <a:pt x="148" y="101"/>
                    </a:cubicBezTo>
                    <a:cubicBezTo>
                      <a:pt x="160" y="94"/>
                      <a:pt x="160" y="94"/>
                      <a:pt x="160" y="94"/>
                    </a:cubicBezTo>
                    <a:cubicBezTo>
                      <a:pt x="166" y="94"/>
                      <a:pt x="166" y="94"/>
                      <a:pt x="166" y="94"/>
                    </a:cubicBezTo>
                    <a:cubicBezTo>
                      <a:pt x="166" y="149"/>
                      <a:pt x="166" y="149"/>
                      <a:pt x="166" y="149"/>
                    </a:cubicBezTo>
                    <a:cubicBezTo>
                      <a:pt x="159" y="149"/>
                      <a:pt x="159" y="149"/>
                      <a:pt x="159" y="149"/>
                    </a:cubicBezTo>
                    <a:cubicBezTo>
                      <a:pt x="159" y="101"/>
                      <a:pt x="159" y="101"/>
                      <a:pt x="159" y="101"/>
                    </a:cubicBezTo>
                    <a:close/>
                    <a:moveTo>
                      <a:pt x="246" y="101"/>
                    </a:moveTo>
                    <a:cubicBezTo>
                      <a:pt x="237" y="106"/>
                      <a:pt x="237" y="106"/>
                      <a:pt x="237" y="106"/>
                    </a:cubicBezTo>
                    <a:cubicBezTo>
                      <a:pt x="235" y="101"/>
                      <a:pt x="235" y="101"/>
                      <a:pt x="235" y="101"/>
                    </a:cubicBezTo>
                    <a:cubicBezTo>
                      <a:pt x="247" y="94"/>
                      <a:pt x="247" y="94"/>
                      <a:pt x="247" y="94"/>
                    </a:cubicBezTo>
                    <a:cubicBezTo>
                      <a:pt x="254" y="94"/>
                      <a:pt x="254" y="94"/>
                      <a:pt x="254" y="94"/>
                    </a:cubicBezTo>
                    <a:cubicBezTo>
                      <a:pt x="254" y="149"/>
                      <a:pt x="254" y="149"/>
                      <a:pt x="254" y="149"/>
                    </a:cubicBezTo>
                    <a:cubicBezTo>
                      <a:pt x="246" y="149"/>
                      <a:pt x="246" y="149"/>
                      <a:pt x="246" y="149"/>
                    </a:cubicBezTo>
                    <a:cubicBezTo>
                      <a:pt x="246" y="101"/>
                      <a:pt x="246" y="101"/>
                      <a:pt x="246" y="101"/>
                    </a:cubicBezTo>
                    <a:close/>
                    <a:moveTo>
                      <a:pt x="249" y="163"/>
                    </a:moveTo>
                    <a:cubicBezTo>
                      <a:pt x="260" y="163"/>
                      <a:pt x="267" y="173"/>
                      <a:pt x="267" y="191"/>
                    </a:cubicBezTo>
                    <a:cubicBezTo>
                      <a:pt x="267" y="210"/>
                      <a:pt x="260" y="220"/>
                      <a:pt x="248" y="220"/>
                    </a:cubicBezTo>
                    <a:cubicBezTo>
                      <a:pt x="237" y="220"/>
                      <a:pt x="230" y="210"/>
                      <a:pt x="229" y="192"/>
                    </a:cubicBezTo>
                    <a:cubicBezTo>
                      <a:pt x="229" y="173"/>
                      <a:pt x="237" y="163"/>
                      <a:pt x="249" y="163"/>
                    </a:cubicBezTo>
                    <a:moveTo>
                      <a:pt x="204" y="24"/>
                    </a:moveTo>
                    <a:cubicBezTo>
                      <a:pt x="210" y="24"/>
                      <a:pt x="210" y="24"/>
                      <a:pt x="210" y="24"/>
                    </a:cubicBezTo>
                    <a:cubicBezTo>
                      <a:pt x="210" y="80"/>
                      <a:pt x="210" y="80"/>
                      <a:pt x="210" y="80"/>
                    </a:cubicBezTo>
                    <a:cubicBezTo>
                      <a:pt x="203" y="80"/>
                      <a:pt x="203" y="80"/>
                      <a:pt x="203" y="80"/>
                    </a:cubicBezTo>
                    <a:cubicBezTo>
                      <a:pt x="203" y="31"/>
                      <a:pt x="203" y="31"/>
                      <a:pt x="203" y="31"/>
                    </a:cubicBezTo>
                    <a:cubicBezTo>
                      <a:pt x="203" y="31"/>
                      <a:pt x="203" y="31"/>
                      <a:pt x="203" y="31"/>
                    </a:cubicBezTo>
                    <a:cubicBezTo>
                      <a:pt x="193" y="37"/>
                      <a:pt x="193" y="37"/>
                      <a:pt x="193" y="37"/>
                    </a:cubicBezTo>
                    <a:cubicBezTo>
                      <a:pt x="192" y="31"/>
                      <a:pt x="192" y="31"/>
                      <a:pt x="192" y="31"/>
                    </a:cubicBezTo>
                    <a:lnTo>
                      <a:pt x="204" y="24"/>
                    </a:lnTo>
                    <a:close/>
                    <a:moveTo>
                      <a:pt x="205" y="93"/>
                    </a:moveTo>
                    <a:cubicBezTo>
                      <a:pt x="217" y="93"/>
                      <a:pt x="223" y="104"/>
                      <a:pt x="223" y="121"/>
                    </a:cubicBezTo>
                    <a:cubicBezTo>
                      <a:pt x="223" y="140"/>
                      <a:pt x="216" y="150"/>
                      <a:pt x="204" y="150"/>
                    </a:cubicBezTo>
                    <a:cubicBezTo>
                      <a:pt x="193" y="150"/>
                      <a:pt x="186" y="140"/>
                      <a:pt x="186" y="122"/>
                    </a:cubicBezTo>
                    <a:cubicBezTo>
                      <a:pt x="186" y="103"/>
                      <a:pt x="194" y="93"/>
                      <a:pt x="205" y="93"/>
                    </a:cubicBezTo>
                    <a:moveTo>
                      <a:pt x="161" y="24"/>
                    </a:moveTo>
                    <a:cubicBezTo>
                      <a:pt x="173" y="24"/>
                      <a:pt x="180" y="34"/>
                      <a:pt x="180" y="52"/>
                    </a:cubicBezTo>
                    <a:cubicBezTo>
                      <a:pt x="180" y="70"/>
                      <a:pt x="173" y="81"/>
                      <a:pt x="160" y="81"/>
                    </a:cubicBezTo>
                    <a:cubicBezTo>
                      <a:pt x="150" y="81"/>
                      <a:pt x="142" y="71"/>
                      <a:pt x="142" y="52"/>
                    </a:cubicBezTo>
                    <a:cubicBezTo>
                      <a:pt x="142" y="34"/>
                      <a:pt x="150" y="24"/>
                      <a:pt x="161" y="24"/>
                    </a:cubicBezTo>
                    <a:moveTo>
                      <a:pt x="116" y="24"/>
                    </a:moveTo>
                    <a:cubicBezTo>
                      <a:pt x="123" y="24"/>
                      <a:pt x="123" y="24"/>
                      <a:pt x="123" y="24"/>
                    </a:cubicBezTo>
                    <a:cubicBezTo>
                      <a:pt x="123" y="80"/>
                      <a:pt x="123" y="80"/>
                      <a:pt x="123" y="80"/>
                    </a:cubicBezTo>
                    <a:cubicBezTo>
                      <a:pt x="116" y="80"/>
                      <a:pt x="116" y="80"/>
                      <a:pt x="116" y="80"/>
                    </a:cubicBezTo>
                    <a:cubicBezTo>
                      <a:pt x="116" y="31"/>
                      <a:pt x="116" y="31"/>
                      <a:pt x="116" y="31"/>
                    </a:cubicBezTo>
                    <a:cubicBezTo>
                      <a:pt x="115" y="31"/>
                      <a:pt x="115" y="31"/>
                      <a:pt x="115" y="31"/>
                    </a:cubicBezTo>
                    <a:cubicBezTo>
                      <a:pt x="106" y="37"/>
                      <a:pt x="106" y="37"/>
                      <a:pt x="106" y="37"/>
                    </a:cubicBezTo>
                    <a:cubicBezTo>
                      <a:pt x="104" y="31"/>
                      <a:pt x="104" y="31"/>
                      <a:pt x="104" y="31"/>
                    </a:cubicBezTo>
                    <a:lnTo>
                      <a:pt x="116" y="24"/>
                    </a:lnTo>
                    <a:close/>
                    <a:moveTo>
                      <a:pt x="118" y="93"/>
                    </a:moveTo>
                    <a:cubicBezTo>
                      <a:pt x="129" y="93"/>
                      <a:pt x="136" y="104"/>
                      <a:pt x="136" y="121"/>
                    </a:cubicBezTo>
                    <a:cubicBezTo>
                      <a:pt x="136" y="140"/>
                      <a:pt x="129" y="150"/>
                      <a:pt x="117" y="150"/>
                    </a:cubicBezTo>
                    <a:cubicBezTo>
                      <a:pt x="106" y="150"/>
                      <a:pt x="99" y="140"/>
                      <a:pt x="99" y="122"/>
                    </a:cubicBezTo>
                    <a:cubicBezTo>
                      <a:pt x="99" y="103"/>
                      <a:pt x="107" y="93"/>
                      <a:pt x="118" y="93"/>
                    </a:cubicBezTo>
                    <a:moveTo>
                      <a:pt x="115" y="171"/>
                    </a:moveTo>
                    <a:cubicBezTo>
                      <a:pt x="106" y="176"/>
                      <a:pt x="106" y="176"/>
                      <a:pt x="106" y="176"/>
                    </a:cubicBezTo>
                    <a:cubicBezTo>
                      <a:pt x="104" y="170"/>
                      <a:pt x="104" y="170"/>
                      <a:pt x="104" y="170"/>
                    </a:cubicBezTo>
                    <a:cubicBezTo>
                      <a:pt x="116" y="164"/>
                      <a:pt x="116" y="164"/>
                      <a:pt x="116" y="164"/>
                    </a:cubicBezTo>
                    <a:cubicBezTo>
                      <a:pt x="123" y="164"/>
                      <a:pt x="123" y="164"/>
                      <a:pt x="123" y="164"/>
                    </a:cubicBezTo>
                    <a:cubicBezTo>
                      <a:pt x="123" y="204"/>
                      <a:pt x="123" y="204"/>
                      <a:pt x="123" y="204"/>
                    </a:cubicBezTo>
                    <a:cubicBezTo>
                      <a:pt x="116" y="204"/>
                      <a:pt x="116" y="204"/>
                      <a:pt x="116" y="204"/>
                    </a:cubicBezTo>
                    <a:cubicBezTo>
                      <a:pt x="116" y="171"/>
                      <a:pt x="116" y="171"/>
                      <a:pt x="116" y="171"/>
                    </a:cubicBezTo>
                    <a:lnTo>
                      <a:pt x="115" y="171"/>
                    </a:lnTo>
                    <a:close/>
                    <a:moveTo>
                      <a:pt x="82" y="289"/>
                    </a:moveTo>
                    <a:cubicBezTo>
                      <a:pt x="80" y="289"/>
                      <a:pt x="80" y="289"/>
                      <a:pt x="80" y="289"/>
                    </a:cubicBezTo>
                    <a:cubicBezTo>
                      <a:pt x="62" y="289"/>
                      <a:pt x="62" y="289"/>
                      <a:pt x="62" y="289"/>
                    </a:cubicBezTo>
                    <a:cubicBezTo>
                      <a:pt x="54" y="289"/>
                      <a:pt x="54" y="289"/>
                      <a:pt x="54" y="289"/>
                    </a:cubicBezTo>
                    <a:cubicBezTo>
                      <a:pt x="43" y="289"/>
                      <a:pt x="43" y="289"/>
                      <a:pt x="43" y="289"/>
                    </a:cubicBezTo>
                    <a:cubicBezTo>
                      <a:pt x="43" y="223"/>
                      <a:pt x="43" y="223"/>
                      <a:pt x="43" y="223"/>
                    </a:cubicBezTo>
                    <a:cubicBezTo>
                      <a:pt x="43" y="215"/>
                      <a:pt x="43" y="215"/>
                      <a:pt x="43" y="215"/>
                    </a:cubicBezTo>
                    <a:cubicBezTo>
                      <a:pt x="45" y="215"/>
                      <a:pt x="45" y="215"/>
                      <a:pt x="45" y="215"/>
                    </a:cubicBezTo>
                    <a:cubicBezTo>
                      <a:pt x="69" y="215"/>
                      <a:pt x="69" y="215"/>
                      <a:pt x="69" y="215"/>
                    </a:cubicBezTo>
                    <a:cubicBezTo>
                      <a:pt x="76" y="215"/>
                      <a:pt x="76" y="215"/>
                      <a:pt x="76" y="215"/>
                    </a:cubicBezTo>
                    <a:cubicBezTo>
                      <a:pt x="82" y="215"/>
                      <a:pt x="82" y="215"/>
                      <a:pt x="82" y="215"/>
                    </a:cubicBezTo>
                    <a:cubicBezTo>
                      <a:pt x="93" y="215"/>
                      <a:pt x="93" y="215"/>
                      <a:pt x="93" y="215"/>
                    </a:cubicBezTo>
                    <a:cubicBezTo>
                      <a:pt x="116" y="215"/>
                      <a:pt x="116" y="215"/>
                      <a:pt x="116" y="215"/>
                    </a:cubicBezTo>
                    <a:cubicBezTo>
                      <a:pt x="123" y="215"/>
                      <a:pt x="123" y="215"/>
                      <a:pt x="123" y="215"/>
                    </a:cubicBezTo>
                    <a:cubicBezTo>
                      <a:pt x="149" y="215"/>
                      <a:pt x="149" y="215"/>
                      <a:pt x="149" y="215"/>
                    </a:cubicBezTo>
                    <a:cubicBezTo>
                      <a:pt x="149" y="214"/>
                      <a:pt x="149" y="214"/>
                      <a:pt x="149" y="214"/>
                    </a:cubicBezTo>
                    <a:cubicBezTo>
                      <a:pt x="149" y="182"/>
                      <a:pt x="149" y="182"/>
                      <a:pt x="149" y="182"/>
                    </a:cubicBezTo>
                    <a:cubicBezTo>
                      <a:pt x="276" y="252"/>
                      <a:pt x="276" y="252"/>
                      <a:pt x="276" y="252"/>
                    </a:cubicBezTo>
                    <a:cubicBezTo>
                      <a:pt x="149" y="322"/>
                      <a:pt x="149" y="322"/>
                      <a:pt x="149" y="322"/>
                    </a:cubicBezTo>
                    <a:cubicBezTo>
                      <a:pt x="149" y="289"/>
                      <a:pt x="149" y="289"/>
                      <a:pt x="149" y="289"/>
                    </a:cubicBezTo>
                    <a:cubicBezTo>
                      <a:pt x="123" y="289"/>
                      <a:pt x="123" y="289"/>
                      <a:pt x="123" y="289"/>
                    </a:cubicBezTo>
                    <a:cubicBezTo>
                      <a:pt x="112" y="289"/>
                      <a:pt x="112" y="289"/>
                      <a:pt x="112" y="289"/>
                    </a:cubicBezTo>
                    <a:cubicBezTo>
                      <a:pt x="93" y="289"/>
                      <a:pt x="93" y="289"/>
                      <a:pt x="93" y="289"/>
                    </a:cubicBezTo>
                    <a:lnTo>
                      <a:pt x="82" y="289"/>
                    </a:lnTo>
                    <a:close/>
                    <a:moveTo>
                      <a:pt x="246" y="279"/>
                    </a:moveTo>
                    <a:cubicBezTo>
                      <a:pt x="254" y="275"/>
                      <a:pt x="254" y="275"/>
                      <a:pt x="254" y="275"/>
                    </a:cubicBezTo>
                    <a:cubicBezTo>
                      <a:pt x="254" y="289"/>
                      <a:pt x="254" y="289"/>
                      <a:pt x="254" y="289"/>
                    </a:cubicBezTo>
                    <a:cubicBezTo>
                      <a:pt x="246" y="289"/>
                      <a:pt x="246" y="289"/>
                      <a:pt x="246" y="289"/>
                    </a:cubicBezTo>
                    <a:lnTo>
                      <a:pt x="246" y="279"/>
                    </a:lnTo>
                    <a:close/>
                    <a:moveTo>
                      <a:pt x="123" y="359"/>
                    </a:moveTo>
                    <a:cubicBezTo>
                      <a:pt x="116" y="359"/>
                      <a:pt x="116" y="359"/>
                      <a:pt x="116" y="359"/>
                    </a:cubicBezTo>
                    <a:cubicBezTo>
                      <a:pt x="116" y="310"/>
                      <a:pt x="116" y="310"/>
                      <a:pt x="116" y="310"/>
                    </a:cubicBezTo>
                    <a:cubicBezTo>
                      <a:pt x="115" y="310"/>
                      <a:pt x="115" y="310"/>
                      <a:pt x="115" y="310"/>
                    </a:cubicBezTo>
                    <a:cubicBezTo>
                      <a:pt x="106" y="316"/>
                      <a:pt x="106" y="316"/>
                      <a:pt x="106" y="316"/>
                    </a:cubicBezTo>
                    <a:cubicBezTo>
                      <a:pt x="104" y="310"/>
                      <a:pt x="104" y="310"/>
                      <a:pt x="104" y="310"/>
                    </a:cubicBezTo>
                    <a:cubicBezTo>
                      <a:pt x="116" y="303"/>
                      <a:pt x="116" y="303"/>
                      <a:pt x="116" y="303"/>
                    </a:cubicBezTo>
                    <a:cubicBezTo>
                      <a:pt x="123" y="303"/>
                      <a:pt x="123" y="303"/>
                      <a:pt x="123" y="303"/>
                    </a:cubicBezTo>
                    <a:lnTo>
                      <a:pt x="123" y="359"/>
                    </a:lnTo>
                    <a:close/>
                    <a:moveTo>
                      <a:pt x="160" y="360"/>
                    </a:moveTo>
                    <a:cubicBezTo>
                      <a:pt x="151" y="360"/>
                      <a:pt x="144" y="351"/>
                      <a:pt x="142" y="336"/>
                    </a:cubicBezTo>
                    <a:cubicBezTo>
                      <a:pt x="145" y="334"/>
                      <a:pt x="150" y="332"/>
                      <a:pt x="150" y="332"/>
                    </a:cubicBezTo>
                    <a:cubicBezTo>
                      <a:pt x="150" y="346"/>
                      <a:pt x="154" y="354"/>
                      <a:pt x="161" y="354"/>
                    </a:cubicBezTo>
                    <a:cubicBezTo>
                      <a:pt x="169" y="354"/>
                      <a:pt x="172" y="345"/>
                      <a:pt x="172" y="331"/>
                    </a:cubicBezTo>
                    <a:cubicBezTo>
                      <a:pt x="172" y="327"/>
                      <a:pt x="172" y="323"/>
                      <a:pt x="171" y="320"/>
                    </a:cubicBezTo>
                    <a:cubicBezTo>
                      <a:pt x="173" y="319"/>
                      <a:pt x="176" y="317"/>
                      <a:pt x="178" y="316"/>
                    </a:cubicBezTo>
                    <a:cubicBezTo>
                      <a:pt x="179" y="320"/>
                      <a:pt x="180" y="325"/>
                      <a:pt x="180" y="330"/>
                    </a:cubicBezTo>
                    <a:cubicBezTo>
                      <a:pt x="180" y="349"/>
                      <a:pt x="173" y="360"/>
                      <a:pt x="160" y="360"/>
                    </a:cubicBezTo>
                    <a:moveTo>
                      <a:pt x="210" y="359"/>
                    </a:moveTo>
                    <a:cubicBezTo>
                      <a:pt x="203" y="359"/>
                      <a:pt x="203" y="359"/>
                      <a:pt x="203" y="359"/>
                    </a:cubicBezTo>
                    <a:cubicBezTo>
                      <a:pt x="203" y="310"/>
                      <a:pt x="203" y="310"/>
                      <a:pt x="203" y="310"/>
                    </a:cubicBezTo>
                    <a:cubicBezTo>
                      <a:pt x="203" y="310"/>
                      <a:pt x="203" y="310"/>
                      <a:pt x="203" y="310"/>
                    </a:cubicBezTo>
                    <a:cubicBezTo>
                      <a:pt x="193" y="316"/>
                      <a:pt x="193" y="316"/>
                      <a:pt x="193" y="316"/>
                    </a:cubicBezTo>
                    <a:cubicBezTo>
                      <a:pt x="192" y="310"/>
                      <a:pt x="192" y="310"/>
                      <a:pt x="192" y="310"/>
                    </a:cubicBezTo>
                    <a:cubicBezTo>
                      <a:pt x="204" y="303"/>
                      <a:pt x="204" y="303"/>
                      <a:pt x="204" y="303"/>
                    </a:cubicBezTo>
                    <a:cubicBezTo>
                      <a:pt x="210" y="303"/>
                      <a:pt x="210" y="303"/>
                      <a:pt x="210" y="303"/>
                    </a:cubicBezTo>
                    <a:lnTo>
                      <a:pt x="210" y="359"/>
                    </a:lnTo>
                    <a:close/>
                    <a:moveTo>
                      <a:pt x="248" y="360"/>
                    </a:moveTo>
                    <a:cubicBezTo>
                      <a:pt x="237" y="360"/>
                      <a:pt x="230" y="349"/>
                      <a:pt x="229" y="331"/>
                    </a:cubicBezTo>
                    <a:cubicBezTo>
                      <a:pt x="229" y="313"/>
                      <a:pt x="237" y="302"/>
                      <a:pt x="249" y="302"/>
                    </a:cubicBezTo>
                    <a:cubicBezTo>
                      <a:pt x="260" y="302"/>
                      <a:pt x="267" y="313"/>
                      <a:pt x="267" y="330"/>
                    </a:cubicBezTo>
                    <a:cubicBezTo>
                      <a:pt x="267" y="349"/>
                      <a:pt x="260" y="360"/>
                      <a:pt x="248" y="360"/>
                    </a:cubicBezTo>
                    <a:moveTo>
                      <a:pt x="297" y="359"/>
                    </a:moveTo>
                    <a:cubicBezTo>
                      <a:pt x="290" y="359"/>
                      <a:pt x="290" y="359"/>
                      <a:pt x="290" y="359"/>
                    </a:cubicBezTo>
                    <a:cubicBezTo>
                      <a:pt x="290" y="310"/>
                      <a:pt x="290" y="310"/>
                      <a:pt x="290" y="310"/>
                    </a:cubicBezTo>
                    <a:cubicBezTo>
                      <a:pt x="290" y="310"/>
                      <a:pt x="290" y="310"/>
                      <a:pt x="290" y="310"/>
                    </a:cubicBezTo>
                    <a:cubicBezTo>
                      <a:pt x="280" y="316"/>
                      <a:pt x="280" y="316"/>
                      <a:pt x="280" y="316"/>
                    </a:cubicBezTo>
                    <a:cubicBezTo>
                      <a:pt x="279" y="310"/>
                      <a:pt x="279" y="310"/>
                      <a:pt x="279" y="310"/>
                    </a:cubicBezTo>
                    <a:cubicBezTo>
                      <a:pt x="291" y="303"/>
                      <a:pt x="291" y="303"/>
                      <a:pt x="291" y="303"/>
                    </a:cubicBezTo>
                    <a:cubicBezTo>
                      <a:pt x="297" y="303"/>
                      <a:pt x="297" y="303"/>
                      <a:pt x="297" y="303"/>
                    </a:cubicBezTo>
                    <a:lnTo>
                      <a:pt x="297" y="359"/>
                    </a:lnTo>
                    <a:close/>
                    <a:moveTo>
                      <a:pt x="291" y="290"/>
                    </a:moveTo>
                    <a:cubicBezTo>
                      <a:pt x="281" y="290"/>
                      <a:pt x="274" y="281"/>
                      <a:pt x="273" y="265"/>
                    </a:cubicBezTo>
                    <a:cubicBezTo>
                      <a:pt x="280" y="262"/>
                      <a:pt x="280" y="262"/>
                      <a:pt x="280" y="262"/>
                    </a:cubicBezTo>
                    <a:cubicBezTo>
                      <a:pt x="280" y="276"/>
                      <a:pt x="285" y="284"/>
                      <a:pt x="292" y="284"/>
                    </a:cubicBezTo>
                    <a:cubicBezTo>
                      <a:pt x="299" y="284"/>
                      <a:pt x="303" y="275"/>
                      <a:pt x="303" y="261"/>
                    </a:cubicBezTo>
                    <a:cubicBezTo>
                      <a:pt x="303" y="247"/>
                      <a:pt x="299" y="239"/>
                      <a:pt x="292" y="239"/>
                    </a:cubicBezTo>
                    <a:cubicBezTo>
                      <a:pt x="289" y="239"/>
                      <a:pt x="286" y="240"/>
                      <a:pt x="284" y="244"/>
                    </a:cubicBezTo>
                    <a:cubicBezTo>
                      <a:pt x="278" y="241"/>
                      <a:pt x="278" y="241"/>
                      <a:pt x="278" y="241"/>
                    </a:cubicBezTo>
                    <a:cubicBezTo>
                      <a:pt x="281" y="236"/>
                      <a:pt x="286" y="233"/>
                      <a:pt x="292" y="233"/>
                    </a:cubicBezTo>
                    <a:cubicBezTo>
                      <a:pt x="304" y="233"/>
                      <a:pt x="310" y="243"/>
                      <a:pt x="310" y="261"/>
                    </a:cubicBezTo>
                    <a:cubicBezTo>
                      <a:pt x="310" y="279"/>
                      <a:pt x="303" y="290"/>
                      <a:pt x="291" y="290"/>
                    </a:cubicBezTo>
                    <a:moveTo>
                      <a:pt x="290" y="171"/>
                    </a:moveTo>
                    <a:cubicBezTo>
                      <a:pt x="280" y="176"/>
                      <a:pt x="280" y="176"/>
                      <a:pt x="280" y="176"/>
                    </a:cubicBezTo>
                    <a:cubicBezTo>
                      <a:pt x="279" y="170"/>
                      <a:pt x="279" y="170"/>
                      <a:pt x="279" y="170"/>
                    </a:cubicBezTo>
                    <a:cubicBezTo>
                      <a:pt x="291" y="164"/>
                      <a:pt x="291" y="164"/>
                      <a:pt x="291" y="164"/>
                    </a:cubicBezTo>
                    <a:cubicBezTo>
                      <a:pt x="297" y="164"/>
                      <a:pt x="297" y="164"/>
                      <a:pt x="297" y="164"/>
                    </a:cubicBezTo>
                    <a:cubicBezTo>
                      <a:pt x="297" y="219"/>
                      <a:pt x="297" y="219"/>
                      <a:pt x="297" y="219"/>
                    </a:cubicBezTo>
                    <a:cubicBezTo>
                      <a:pt x="290" y="219"/>
                      <a:pt x="290" y="219"/>
                      <a:pt x="290" y="219"/>
                    </a:cubicBezTo>
                    <a:cubicBezTo>
                      <a:pt x="290" y="171"/>
                      <a:pt x="290" y="171"/>
                      <a:pt x="290" y="171"/>
                    </a:cubicBezTo>
                    <a:close/>
                    <a:moveTo>
                      <a:pt x="291" y="150"/>
                    </a:moveTo>
                    <a:cubicBezTo>
                      <a:pt x="280" y="150"/>
                      <a:pt x="273" y="140"/>
                      <a:pt x="273" y="122"/>
                    </a:cubicBezTo>
                    <a:cubicBezTo>
                      <a:pt x="273" y="103"/>
                      <a:pt x="281" y="93"/>
                      <a:pt x="292" y="93"/>
                    </a:cubicBezTo>
                    <a:cubicBezTo>
                      <a:pt x="304" y="93"/>
                      <a:pt x="310" y="104"/>
                      <a:pt x="310" y="121"/>
                    </a:cubicBezTo>
                    <a:cubicBezTo>
                      <a:pt x="310" y="140"/>
                      <a:pt x="303" y="150"/>
                      <a:pt x="291" y="150"/>
                    </a:cubicBezTo>
                    <a:moveTo>
                      <a:pt x="335" y="360"/>
                    </a:moveTo>
                    <a:cubicBezTo>
                      <a:pt x="324" y="360"/>
                      <a:pt x="317" y="349"/>
                      <a:pt x="317" y="331"/>
                    </a:cubicBezTo>
                    <a:cubicBezTo>
                      <a:pt x="317" y="313"/>
                      <a:pt x="325" y="302"/>
                      <a:pt x="336" y="302"/>
                    </a:cubicBezTo>
                    <a:cubicBezTo>
                      <a:pt x="347" y="302"/>
                      <a:pt x="354" y="313"/>
                      <a:pt x="354" y="330"/>
                    </a:cubicBezTo>
                    <a:cubicBezTo>
                      <a:pt x="354" y="349"/>
                      <a:pt x="347" y="360"/>
                      <a:pt x="335" y="360"/>
                    </a:cubicBezTo>
                    <a:moveTo>
                      <a:pt x="333" y="241"/>
                    </a:moveTo>
                    <a:cubicBezTo>
                      <a:pt x="324" y="246"/>
                      <a:pt x="324" y="246"/>
                      <a:pt x="324" y="246"/>
                    </a:cubicBezTo>
                    <a:cubicBezTo>
                      <a:pt x="322" y="240"/>
                      <a:pt x="322" y="240"/>
                      <a:pt x="322" y="240"/>
                    </a:cubicBezTo>
                    <a:cubicBezTo>
                      <a:pt x="334" y="234"/>
                      <a:pt x="334" y="234"/>
                      <a:pt x="334" y="234"/>
                    </a:cubicBezTo>
                    <a:cubicBezTo>
                      <a:pt x="341" y="234"/>
                      <a:pt x="341" y="234"/>
                      <a:pt x="341" y="234"/>
                    </a:cubicBezTo>
                    <a:cubicBezTo>
                      <a:pt x="341" y="289"/>
                      <a:pt x="341" y="289"/>
                      <a:pt x="341" y="289"/>
                    </a:cubicBezTo>
                    <a:cubicBezTo>
                      <a:pt x="334" y="289"/>
                      <a:pt x="334" y="289"/>
                      <a:pt x="334" y="289"/>
                    </a:cubicBezTo>
                    <a:cubicBezTo>
                      <a:pt x="334" y="241"/>
                      <a:pt x="334" y="241"/>
                      <a:pt x="334" y="241"/>
                    </a:cubicBezTo>
                    <a:lnTo>
                      <a:pt x="333" y="241"/>
                    </a:lnTo>
                    <a:close/>
                    <a:moveTo>
                      <a:pt x="335" y="220"/>
                    </a:moveTo>
                    <a:cubicBezTo>
                      <a:pt x="324" y="220"/>
                      <a:pt x="317" y="210"/>
                      <a:pt x="317" y="192"/>
                    </a:cubicBezTo>
                    <a:cubicBezTo>
                      <a:pt x="317" y="173"/>
                      <a:pt x="325" y="163"/>
                      <a:pt x="336" y="163"/>
                    </a:cubicBezTo>
                    <a:cubicBezTo>
                      <a:pt x="347" y="163"/>
                      <a:pt x="354" y="173"/>
                      <a:pt x="354" y="191"/>
                    </a:cubicBezTo>
                    <a:cubicBezTo>
                      <a:pt x="354" y="210"/>
                      <a:pt x="347" y="220"/>
                      <a:pt x="335" y="220"/>
                    </a:cubicBezTo>
                    <a:moveTo>
                      <a:pt x="333" y="101"/>
                    </a:moveTo>
                    <a:cubicBezTo>
                      <a:pt x="324" y="106"/>
                      <a:pt x="324" y="106"/>
                      <a:pt x="324" y="106"/>
                    </a:cubicBezTo>
                    <a:cubicBezTo>
                      <a:pt x="322" y="101"/>
                      <a:pt x="322" y="101"/>
                      <a:pt x="322" y="101"/>
                    </a:cubicBezTo>
                    <a:cubicBezTo>
                      <a:pt x="334" y="94"/>
                      <a:pt x="334" y="94"/>
                      <a:pt x="334" y="94"/>
                    </a:cubicBezTo>
                    <a:cubicBezTo>
                      <a:pt x="341" y="94"/>
                      <a:pt x="341" y="94"/>
                      <a:pt x="341" y="94"/>
                    </a:cubicBezTo>
                    <a:cubicBezTo>
                      <a:pt x="341" y="149"/>
                      <a:pt x="341" y="149"/>
                      <a:pt x="341" y="149"/>
                    </a:cubicBezTo>
                    <a:cubicBezTo>
                      <a:pt x="334" y="149"/>
                      <a:pt x="334" y="149"/>
                      <a:pt x="334" y="149"/>
                    </a:cubicBezTo>
                    <a:cubicBezTo>
                      <a:pt x="334" y="101"/>
                      <a:pt x="334" y="101"/>
                      <a:pt x="334" y="101"/>
                    </a:cubicBezTo>
                    <a:lnTo>
                      <a:pt x="333" y="101"/>
                    </a:lnTo>
                    <a:close/>
                    <a:moveTo>
                      <a:pt x="295" y="67"/>
                    </a:moveTo>
                    <a:cubicBezTo>
                      <a:pt x="295" y="10"/>
                      <a:pt x="295" y="10"/>
                      <a:pt x="295" y="10"/>
                    </a:cubicBezTo>
                    <a:cubicBezTo>
                      <a:pt x="356" y="67"/>
                      <a:pt x="356" y="67"/>
                      <a:pt x="356" y="67"/>
                    </a:cubicBezTo>
                    <a:lnTo>
                      <a:pt x="29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auto">
              <a:xfrm>
                <a:off x="4079876" y="2640013"/>
                <a:ext cx="28575" cy="58737"/>
              </a:xfrm>
              <a:custGeom>
                <a:avLst/>
                <a:gdLst>
                  <a:gd name="T0" fmla="*/ 11 w 22"/>
                  <a:gd name="T1" fmla="*/ 0 h 45"/>
                  <a:gd name="T2" fmla="*/ 0 w 22"/>
                  <a:gd name="T3" fmla="*/ 23 h 45"/>
                  <a:gd name="T4" fmla="*/ 11 w 22"/>
                  <a:gd name="T5" fmla="*/ 45 h 45"/>
                  <a:gd name="T6" fmla="*/ 22 w 22"/>
                  <a:gd name="T7" fmla="*/ 22 h 45"/>
                  <a:gd name="T8" fmla="*/ 11 w 22"/>
                  <a:gd name="T9" fmla="*/ 0 h 45"/>
                </a:gdLst>
                <a:ahLst/>
                <a:cxnLst>
                  <a:cxn ang="0">
                    <a:pos x="T0" y="T1"/>
                  </a:cxn>
                  <a:cxn ang="0">
                    <a:pos x="T2" y="T3"/>
                  </a:cxn>
                  <a:cxn ang="0">
                    <a:pos x="T4" y="T5"/>
                  </a:cxn>
                  <a:cxn ang="0">
                    <a:pos x="T6" y="T7"/>
                  </a:cxn>
                  <a:cxn ang="0">
                    <a:pos x="T8" y="T9"/>
                  </a:cxn>
                </a:cxnLst>
                <a:rect l="0" t="0" r="r" b="b"/>
                <a:pathLst>
                  <a:path w="22" h="45">
                    <a:moveTo>
                      <a:pt x="11" y="0"/>
                    </a:moveTo>
                    <a:cubicBezTo>
                      <a:pt x="5" y="0"/>
                      <a:pt x="0" y="8"/>
                      <a:pt x="0" y="23"/>
                    </a:cubicBezTo>
                    <a:cubicBezTo>
                      <a:pt x="0" y="37"/>
                      <a:pt x="4" y="45"/>
                      <a:pt x="11" y="45"/>
                    </a:cubicBezTo>
                    <a:cubicBezTo>
                      <a:pt x="19" y="45"/>
                      <a:pt x="22" y="36"/>
                      <a:pt x="22" y="22"/>
                    </a:cubicBezTo>
                    <a:cubicBezTo>
                      <a:pt x="22"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7"/>
              <p:cNvSpPr>
                <a:spLocks/>
              </p:cNvSpPr>
              <p:nvPr/>
            </p:nvSpPr>
            <p:spPr bwMode="auto">
              <a:xfrm>
                <a:off x="4079876" y="2822575"/>
                <a:ext cx="28575" cy="60325"/>
              </a:xfrm>
              <a:custGeom>
                <a:avLst/>
                <a:gdLst>
                  <a:gd name="T0" fmla="*/ 11 w 22"/>
                  <a:gd name="T1" fmla="*/ 0 h 46"/>
                  <a:gd name="T2" fmla="*/ 0 w 22"/>
                  <a:gd name="T3" fmla="*/ 23 h 46"/>
                  <a:gd name="T4" fmla="*/ 11 w 22"/>
                  <a:gd name="T5" fmla="*/ 46 h 46"/>
                  <a:gd name="T6" fmla="*/ 22 w 22"/>
                  <a:gd name="T7" fmla="*/ 23 h 46"/>
                  <a:gd name="T8" fmla="*/ 11 w 22"/>
                  <a:gd name="T9" fmla="*/ 0 h 46"/>
                </a:gdLst>
                <a:ahLst/>
                <a:cxnLst>
                  <a:cxn ang="0">
                    <a:pos x="T0" y="T1"/>
                  </a:cxn>
                  <a:cxn ang="0">
                    <a:pos x="T2" y="T3"/>
                  </a:cxn>
                  <a:cxn ang="0">
                    <a:pos x="T4" y="T5"/>
                  </a:cxn>
                  <a:cxn ang="0">
                    <a:pos x="T6" y="T7"/>
                  </a:cxn>
                  <a:cxn ang="0">
                    <a:pos x="T8" y="T9"/>
                  </a:cxn>
                </a:cxnLst>
                <a:rect l="0" t="0" r="r" b="b"/>
                <a:pathLst>
                  <a:path w="22" h="46">
                    <a:moveTo>
                      <a:pt x="11" y="0"/>
                    </a:moveTo>
                    <a:cubicBezTo>
                      <a:pt x="5" y="0"/>
                      <a:pt x="0" y="8"/>
                      <a:pt x="0" y="23"/>
                    </a:cubicBezTo>
                    <a:cubicBezTo>
                      <a:pt x="0" y="38"/>
                      <a:pt x="4" y="46"/>
                      <a:pt x="11" y="46"/>
                    </a:cubicBezTo>
                    <a:cubicBezTo>
                      <a:pt x="19" y="46"/>
                      <a:pt x="22" y="37"/>
                      <a:pt x="22" y="23"/>
                    </a:cubicBezTo>
                    <a:cubicBezTo>
                      <a:pt x="22"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8"/>
              <p:cNvSpPr>
                <a:spLocks/>
              </p:cNvSpPr>
              <p:nvPr/>
            </p:nvSpPr>
            <p:spPr bwMode="auto">
              <a:xfrm>
                <a:off x="3792538" y="2547938"/>
                <a:ext cx="30163" cy="60325"/>
              </a:xfrm>
              <a:custGeom>
                <a:avLst/>
                <a:gdLst>
                  <a:gd name="T0" fmla="*/ 11 w 23"/>
                  <a:gd name="T1" fmla="*/ 46 h 46"/>
                  <a:gd name="T2" fmla="*/ 23 w 23"/>
                  <a:gd name="T3" fmla="*/ 23 h 46"/>
                  <a:gd name="T4" fmla="*/ 11 w 23"/>
                  <a:gd name="T5" fmla="*/ 0 h 46"/>
                  <a:gd name="T6" fmla="*/ 0 w 23"/>
                  <a:gd name="T7" fmla="*/ 23 h 46"/>
                  <a:gd name="T8" fmla="*/ 11 w 23"/>
                  <a:gd name="T9" fmla="*/ 46 h 46"/>
                </a:gdLst>
                <a:ahLst/>
                <a:cxnLst>
                  <a:cxn ang="0">
                    <a:pos x="T0" y="T1"/>
                  </a:cxn>
                  <a:cxn ang="0">
                    <a:pos x="T2" y="T3"/>
                  </a:cxn>
                  <a:cxn ang="0">
                    <a:pos x="T4" y="T5"/>
                  </a:cxn>
                  <a:cxn ang="0">
                    <a:pos x="T6" y="T7"/>
                  </a:cxn>
                  <a:cxn ang="0">
                    <a:pos x="T8" y="T9"/>
                  </a:cxn>
                </a:cxnLst>
                <a:rect l="0" t="0" r="r" b="b"/>
                <a:pathLst>
                  <a:path w="23" h="46">
                    <a:moveTo>
                      <a:pt x="11" y="46"/>
                    </a:moveTo>
                    <a:cubicBezTo>
                      <a:pt x="19" y="46"/>
                      <a:pt x="23" y="37"/>
                      <a:pt x="23" y="23"/>
                    </a:cubicBezTo>
                    <a:cubicBezTo>
                      <a:pt x="23" y="9"/>
                      <a:pt x="19" y="0"/>
                      <a:pt x="11" y="0"/>
                    </a:cubicBezTo>
                    <a:cubicBezTo>
                      <a:pt x="5" y="0"/>
                      <a:pt x="0" y="8"/>
                      <a:pt x="0" y="23"/>
                    </a:cubicBezTo>
                    <a:cubicBezTo>
                      <a:pt x="0" y="37"/>
                      <a:pt x="5"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1" name="Group 30"/>
          <p:cNvGrpSpPr/>
          <p:nvPr/>
        </p:nvGrpSpPr>
        <p:grpSpPr>
          <a:xfrm>
            <a:off x="6928539" y="2900986"/>
            <a:ext cx="399580" cy="565945"/>
            <a:chOff x="3262313" y="1987550"/>
            <a:chExt cx="1265238" cy="1431925"/>
          </a:xfrm>
        </p:grpSpPr>
        <p:sp>
          <p:nvSpPr>
            <p:cNvPr id="32" name="Freeform 17"/>
            <p:cNvSpPr>
              <a:spLocks/>
            </p:cNvSpPr>
            <p:nvPr/>
          </p:nvSpPr>
          <p:spPr bwMode="auto">
            <a:xfrm>
              <a:off x="3262313" y="1987550"/>
              <a:ext cx="1265238" cy="1431925"/>
            </a:xfrm>
            <a:custGeom>
              <a:avLst/>
              <a:gdLst>
                <a:gd name="T0" fmla="*/ 963 w 963"/>
                <a:gd name="T1" fmla="*/ 854 h 1089"/>
                <a:gd name="T2" fmla="*/ 956 w 963"/>
                <a:gd name="T3" fmla="*/ 865 h 1089"/>
                <a:gd name="T4" fmla="*/ 488 w 963"/>
                <a:gd name="T5" fmla="*/ 1087 h 1089"/>
                <a:gd name="T6" fmla="*/ 475 w 963"/>
                <a:gd name="T7" fmla="*/ 1087 h 1089"/>
                <a:gd name="T8" fmla="*/ 7 w 963"/>
                <a:gd name="T9" fmla="*/ 865 h 1089"/>
                <a:gd name="T10" fmla="*/ 0 w 963"/>
                <a:gd name="T11" fmla="*/ 854 h 1089"/>
                <a:gd name="T12" fmla="*/ 0 w 963"/>
                <a:gd name="T13" fmla="*/ 232 h 1089"/>
                <a:gd name="T14" fmla="*/ 7 w 963"/>
                <a:gd name="T15" fmla="*/ 221 h 1089"/>
                <a:gd name="T16" fmla="*/ 475 w 963"/>
                <a:gd name="T17" fmla="*/ 2 h 1089"/>
                <a:gd name="T18" fmla="*/ 488 w 963"/>
                <a:gd name="T19" fmla="*/ 2 h 1089"/>
                <a:gd name="T20" fmla="*/ 956 w 963"/>
                <a:gd name="T21" fmla="*/ 221 h 1089"/>
                <a:gd name="T22" fmla="*/ 963 w 963"/>
                <a:gd name="T23" fmla="*/ 232 h 1089"/>
                <a:gd name="T24" fmla="*/ 963 w 963"/>
                <a:gd name="T25" fmla="*/ 854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3" h="1089">
                  <a:moveTo>
                    <a:pt x="963" y="854"/>
                  </a:moveTo>
                  <a:cubicBezTo>
                    <a:pt x="963" y="858"/>
                    <a:pt x="960" y="863"/>
                    <a:pt x="956" y="865"/>
                  </a:cubicBezTo>
                  <a:cubicBezTo>
                    <a:pt x="488" y="1087"/>
                    <a:pt x="488" y="1087"/>
                    <a:pt x="488" y="1087"/>
                  </a:cubicBezTo>
                  <a:cubicBezTo>
                    <a:pt x="484" y="1089"/>
                    <a:pt x="478" y="1089"/>
                    <a:pt x="475" y="1087"/>
                  </a:cubicBezTo>
                  <a:cubicBezTo>
                    <a:pt x="7" y="865"/>
                    <a:pt x="7" y="865"/>
                    <a:pt x="7" y="865"/>
                  </a:cubicBezTo>
                  <a:cubicBezTo>
                    <a:pt x="3" y="863"/>
                    <a:pt x="0" y="858"/>
                    <a:pt x="0" y="854"/>
                  </a:cubicBezTo>
                  <a:cubicBezTo>
                    <a:pt x="0" y="232"/>
                    <a:pt x="0" y="232"/>
                    <a:pt x="0" y="232"/>
                  </a:cubicBezTo>
                  <a:cubicBezTo>
                    <a:pt x="0" y="228"/>
                    <a:pt x="3" y="223"/>
                    <a:pt x="7" y="221"/>
                  </a:cubicBezTo>
                  <a:cubicBezTo>
                    <a:pt x="475" y="2"/>
                    <a:pt x="475" y="2"/>
                    <a:pt x="475" y="2"/>
                  </a:cubicBezTo>
                  <a:cubicBezTo>
                    <a:pt x="478" y="0"/>
                    <a:pt x="484" y="0"/>
                    <a:pt x="488" y="2"/>
                  </a:cubicBezTo>
                  <a:cubicBezTo>
                    <a:pt x="956" y="221"/>
                    <a:pt x="956" y="221"/>
                    <a:pt x="956" y="221"/>
                  </a:cubicBezTo>
                  <a:cubicBezTo>
                    <a:pt x="960" y="223"/>
                    <a:pt x="963" y="228"/>
                    <a:pt x="963" y="232"/>
                  </a:cubicBezTo>
                  <a:lnTo>
                    <a:pt x="963" y="854"/>
                  </a:lnTo>
                  <a:close/>
                </a:path>
              </a:pathLst>
            </a:custGeom>
            <a:solidFill>
              <a:srgbClr val="37796C"/>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3" name="Group 32"/>
            <p:cNvGrpSpPr/>
            <p:nvPr/>
          </p:nvGrpSpPr>
          <p:grpSpPr>
            <a:xfrm>
              <a:off x="3534507" y="2244440"/>
              <a:ext cx="720850" cy="854075"/>
              <a:chOff x="3652838" y="2417763"/>
              <a:chExt cx="481013" cy="569912"/>
            </a:xfrm>
          </p:grpSpPr>
          <p:sp>
            <p:nvSpPr>
              <p:cNvPr id="34" name="Freeform 18"/>
              <p:cNvSpPr>
                <a:spLocks/>
              </p:cNvSpPr>
              <p:nvPr/>
            </p:nvSpPr>
            <p:spPr bwMode="auto">
              <a:xfrm>
                <a:off x="3675063" y="2840038"/>
                <a:ext cx="30163" cy="60325"/>
              </a:xfrm>
              <a:custGeom>
                <a:avLst/>
                <a:gdLst>
                  <a:gd name="T0" fmla="*/ 11 w 23"/>
                  <a:gd name="T1" fmla="*/ 0 h 45"/>
                  <a:gd name="T2" fmla="*/ 0 w 23"/>
                  <a:gd name="T3" fmla="*/ 23 h 45"/>
                  <a:gd name="T4" fmla="*/ 11 w 23"/>
                  <a:gd name="T5" fmla="*/ 45 h 45"/>
                  <a:gd name="T6" fmla="*/ 23 w 23"/>
                  <a:gd name="T7" fmla="*/ 22 h 45"/>
                  <a:gd name="T8" fmla="*/ 11 w 23"/>
                  <a:gd name="T9" fmla="*/ 0 h 45"/>
                </a:gdLst>
                <a:ahLst/>
                <a:cxnLst>
                  <a:cxn ang="0">
                    <a:pos x="T0" y="T1"/>
                  </a:cxn>
                  <a:cxn ang="0">
                    <a:pos x="T2" y="T3"/>
                  </a:cxn>
                  <a:cxn ang="0">
                    <a:pos x="T4" y="T5"/>
                  </a:cxn>
                  <a:cxn ang="0">
                    <a:pos x="T6" y="T7"/>
                  </a:cxn>
                  <a:cxn ang="0">
                    <a:pos x="T8" y="T9"/>
                  </a:cxn>
                </a:cxnLst>
                <a:rect l="0" t="0" r="r" b="b"/>
                <a:pathLst>
                  <a:path w="23" h="45">
                    <a:moveTo>
                      <a:pt x="11" y="0"/>
                    </a:moveTo>
                    <a:cubicBezTo>
                      <a:pt x="5" y="0"/>
                      <a:pt x="0" y="8"/>
                      <a:pt x="0" y="23"/>
                    </a:cubicBezTo>
                    <a:cubicBezTo>
                      <a:pt x="0" y="37"/>
                      <a:pt x="4" y="45"/>
                      <a:pt x="11" y="45"/>
                    </a:cubicBezTo>
                    <a:cubicBezTo>
                      <a:pt x="19" y="45"/>
                      <a:pt x="23" y="36"/>
                      <a:pt x="23" y="22"/>
                    </a:cubicBezTo>
                    <a:cubicBezTo>
                      <a:pt x="23"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9"/>
              <p:cNvSpPr>
                <a:spLocks/>
              </p:cNvSpPr>
              <p:nvPr/>
            </p:nvSpPr>
            <p:spPr bwMode="auto">
              <a:xfrm>
                <a:off x="3965576" y="2455863"/>
                <a:ext cx="28575" cy="60325"/>
              </a:xfrm>
              <a:custGeom>
                <a:avLst/>
                <a:gdLst>
                  <a:gd name="T0" fmla="*/ 11 w 22"/>
                  <a:gd name="T1" fmla="*/ 46 h 46"/>
                  <a:gd name="T2" fmla="*/ 22 w 22"/>
                  <a:gd name="T3" fmla="*/ 23 h 46"/>
                  <a:gd name="T4" fmla="*/ 11 w 22"/>
                  <a:gd name="T5" fmla="*/ 0 h 46"/>
                  <a:gd name="T6" fmla="*/ 0 w 22"/>
                  <a:gd name="T7" fmla="*/ 23 h 46"/>
                  <a:gd name="T8" fmla="*/ 11 w 22"/>
                  <a:gd name="T9" fmla="*/ 46 h 46"/>
                </a:gdLst>
                <a:ahLst/>
                <a:cxnLst>
                  <a:cxn ang="0">
                    <a:pos x="T0" y="T1"/>
                  </a:cxn>
                  <a:cxn ang="0">
                    <a:pos x="T2" y="T3"/>
                  </a:cxn>
                  <a:cxn ang="0">
                    <a:pos x="T4" y="T5"/>
                  </a:cxn>
                  <a:cxn ang="0">
                    <a:pos x="T6" y="T7"/>
                  </a:cxn>
                  <a:cxn ang="0">
                    <a:pos x="T8" y="T9"/>
                  </a:cxn>
                </a:cxnLst>
                <a:rect l="0" t="0" r="r" b="b"/>
                <a:pathLst>
                  <a:path w="22" h="46">
                    <a:moveTo>
                      <a:pt x="11" y="46"/>
                    </a:moveTo>
                    <a:cubicBezTo>
                      <a:pt x="19" y="46"/>
                      <a:pt x="22" y="37"/>
                      <a:pt x="22" y="23"/>
                    </a:cubicBezTo>
                    <a:cubicBezTo>
                      <a:pt x="22" y="9"/>
                      <a:pt x="19" y="0"/>
                      <a:pt x="11" y="0"/>
                    </a:cubicBezTo>
                    <a:cubicBezTo>
                      <a:pt x="5" y="0"/>
                      <a:pt x="0" y="8"/>
                      <a:pt x="0" y="23"/>
                    </a:cubicBezTo>
                    <a:cubicBezTo>
                      <a:pt x="0" y="38"/>
                      <a:pt x="4"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20"/>
              <p:cNvSpPr>
                <a:spLocks/>
              </p:cNvSpPr>
              <p:nvPr/>
            </p:nvSpPr>
            <p:spPr bwMode="auto">
              <a:xfrm>
                <a:off x="3851276" y="2455863"/>
                <a:ext cx="28575" cy="60325"/>
              </a:xfrm>
              <a:custGeom>
                <a:avLst/>
                <a:gdLst>
                  <a:gd name="T0" fmla="*/ 11 w 22"/>
                  <a:gd name="T1" fmla="*/ 46 h 46"/>
                  <a:gd name="T2" fmla="*/ 22 w 22"/>
                  <a:gd name="T3" fmla="*/ 23 h 46"/>
                  <a:gd name="T4" fmla="*/ 11 w 22"/>
                  <a:gd name="T5" fmla="*/ 0 h 46"/>
                  <a:gd name="T6" fmla="*/ 0 w 22"/>
                  <a:gd name="T7" fmla="*/ 23 h 46"/>
                  <a:gd name="T8" fmla="*/ 11 w 22"/>
                  <a:gd name="T9" fmla="*/ 46 h 46"/>
                </a:gdLst>
                <a:ahLst/>
                <a:cxnLst>
                  <a:cxn ang="0">
                    <a:pos x="T0" y="T1"/>
                  </a:cxn>
                  <a:cxn ang="0">
                    <a:pos x="T2" y="T3"/>
                  </a:cxn>
                  <a:cxn ang="0">
                    <a:pos x="T4" y="T5"/>
                  </a:cxn>
                  <a:cxn ang="0">
                    <a:pos x="T6" y="T7"/>
                  </a:cxn>
                  <a:cxn ang="0">
                    <a:pos x="T8" y="T9"/>
                  </a:cxn>
                </a:cxnLst>
                <a:rect l="0" t="0" r="r" b="b"/>
                <a:pathLst>
                  <a:path w="22" h="46">
                    <a:moveTo>
                      <a:pt x="11" y="46"/>
                    </a:moveTo>
                    <a:cubicBezTo>
                      <a:pt x="19" y="46"/>
                      <a:pt x="22" y="37"/>
                      <a:pt x="22" y="23"/>
                    </a:cubicBezTo>
                    <a:cubicBezTo>
                      <a:pt x="22" y="9"/>
                      <a:pt x="19" y="0"/>
                      <a:pt x="11" y="0"/>
                    </a:cubicBezTo>
                    <a:cubicBezTo>
                      <a:pt x="4" y="0"/>
                      <a:pt x="0" y="8"/>
                      <a:pt x="0" y="23"/>
                    </a:cubicBezTo>
                    <a:cubicBezTo>
                      <a:pt x="0" y="38"/>
                      <a:pt x="4"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1"/>
              <p:cNvSpPr>
                <a:spLocks/>
              </p:cNvSpPr>
              <p:nvPr/>
            </p:nvSpPr>
            <p:spPr bwMode="auto">
              <a:xfrm>
                <a:off x="3906838" y="2547938"/>
                <a:ext cx="30163" cy="60325"/>
              </a:xfrm>
              <a:custGeom>
                <a:avLst/>
                <a:gdLst>
                  <a:gd name="T0" fmla="*/ 11 w 23"/>
                  <a:gd name="T1" fmla="*/ 46 h 46"/>
                  <a:gd name="T2" fmla="*/ 23 w 23"/>
                  <a:gd name="T3" fmla="*/ 23 h 46"/>
                  <a:gd name="T4" fmla="*/ 12 w 23"/>
                  <a:gd name="T5" fmla="*/ 0 h 46"/>
                  <a:gd name="T6" fmla="*/ 0 w 23"/>
                  <a:gd name="T7" fmla="*/ 23 h 46"/>
                  <a:gd name="T8" fmla="*/ 11 w 23"/>
                  <a:gd name="T9" fmla="*/ 46 h 46"/>
                </a:gdLst>
                <a:ahLst/>
                <a:cxnLst>
                  <a:cxn ang="0">
                    <a:pos x="T0" y="T1"/>
                  </a:cxn>
                  <a:cxn ang="0">
                    <a:pos x="T2" y="T3"/>
                  </a:cxn>
                  <a:cxn ang="0">
                    <a:pos x="T4" y="T5"/>
                  </a:cxn>
                  <a:cxn ang="0">
                    <a:pos x="T6" y="T7"/>
                  </a:cxn>
                  <a:cxn ang="0">
                    <a:pos x="T8" y="T9"/>
                  </a:cxn>
                </a:cxnLst>
                <a:rect l="0" t="0" r="r" b="b"/>
                <a:pathLst>
                  <a:path w="23" h="46">
                    <a:moveTo>
                      <a:pt x="11" y="46"/>
                    </a:moveTo>
                    <a:cubicBezTo>
                      <a:pt x="19" y="46"/>
                      <a:pt x="23" y="37"/>
                      <a:pt x="23" y="23"/>
                    </a:cubicBezTo>
                    <a:cubicBezTo>
                      <a:pt x="23" y="9"/>
                      <a:pt x="19" y="0"/>
                      <a:pt x="12" y="0"/>
                    </a:cubicBezTo>
                    <a:cubicBezTo>
                      <a:pt x="5" y="0"/>
                      <a:pt x="0" y="8"/>
                      <a:pt x="0" y="23"/>
                    </a:cubicBezTo>
                    <a:cubicBezTo>
                      <a:pt x="0" y="37"/>
                      <a:pt x="5"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22"/>
              <p:cNvSpPr>
                <a:spLocks/>
              </p:cNvSpPr>
              <p:nvPr/>
            </p:nvSpPr>
            <p:spPr bwMode="auto">
              <a:xfrm>
                <a:off x="3965576" y="2822575"/>
                <a:ext cx="28575" cy="60325"/>
              </a:xfrm>
              <a:custGeom>
                <a:avLst/>
                <a:gdLst>
                  <a:gd name="T0" fmla="*/ 11 w 22"/>
                  <a:gd name="T1" fmla="*/ 0 h 46"/>
                  <a:gd name="T2" fmla="*/ 0 w 22"/>
                  <a:gd name="T3" fmla="*/ 23 h 46"/>
                  <a:gd name="T4" fmla="*/ 11 w 22"/>
                  <a:gd name="T5" fmla="*/ 46 h 46"/>
                  <a:gd name="T6" fmla="*/ 22 w 22"/>
                  <a:gd name="T7" fmla="*/ 23 h 46"/>
                  <a:gd name="T8" fmla="*/ 11 w 22"/>
                  <a:gd name="T9" fmla="*/ 0 h 46"/>
                </a:gdLst>
                <a:ahLst/>
                <a:cxnLst>
                  <a:cxn ang="0">
                    <a:pos x="T0" y="T1"/>
                  </a:cxn>
                  <a:cxn ang="0">
                    <a:pos x="T2" y="T3"/>
                  </a:cxn>
                  <a:cxn ang="0">
                    <a:pos x="T4" y="T5"/>
                  </a:cxn>
                  <a:cxn ang="0">
                    <a:pos x="T6" y="T7"/>
                  </a:cxn>
                  <a:cxn ang="0">
                    <a:pos x="T8" y="T9"/>
                  </a:cxn>
                </a:cxnLst>
                <a:rect l="0" t="0" r="r" b="b"/>
                <a:pathLst>
                  <a:path w="22" h="46">
                    <a:moveTo>
                      <a:pt x="11" y="0"/>
                    </a:moveTo>
                    <a:cubicBezTo>
                      <a:pt x="5" y="0"/>
                      <a:pt x="0" y="8"/>
                      <a:pt x="0" y="23"/>
                    </a:cubicBezTo>
                    <a:cubicBezTo>
                      <a:pt x="0" y="38"/>
                      <a:pt x="4" y="46"/>
                      <a:pt x="11" y="46"/>
                    </a:cubicBezTo>
                    <a:cubicBezTo>
                      <a:pt x="19" y="46"/>
                      <a:pt x="22" y="37"/>
                      <a:pt x="22" y="23"/>
                    </a:cubicBezTo>
                    <a:cubicBezTo>
                      <a:pt x="22"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23"/>
              <p:cNvSpPr>
                <a:spLocks/>
              </p:cNvSpPr>
              <p:nvPr/>
            </p:nvSpPr>
            <p:spPr bwMode="auto">
              <a:xfrm>
                <a:off x="3965576" y="2640013"/>
                <a:ext cx="28575" cy="58737"/>
              </a:xfrm>
              <a:custGeom>
                <a:avLst/>
                <a:gdLst>
                  <a:gd name="T0" fmla="*/ 11 w 22"/>
                  <a:gd name="T1" fmla="*/ 45 h 45"/>
                  <a:gd name="T2" fmla="*/ 22 w 22"/>
                  <a:gd name="T3" fmla="*/ 22 h 45"/>
                  <a:gd name="T4" fmla="*/ 11 w 22"/>
                  <a:gd name="T5" fmla="*/ 0 h 45"/>
                  <a:gd name="T6" fmla="*/ 0 w 22"/>
                  <a:gd name="T7" fmla="*/ 23 h 45"/>
                  <a:gd name="T8" fmla="*/ 11 w 22"/>
                  <a:gd name="T9" fmla="*/ 45 h 45"/>
                </a:gdLst>
                <a:ahLst/>
                <a:cxnLst>
                  <a:cxn ang="0">
                    <a:pos x="T0" y="T1"/>
                  </a:cxn>
                  <a:cxn ang="0">
                    <a:pos x="T2" y="T3"/>
                  </a:cxn>
                  <a:cxn ang="0">
                    <a:pos x="T4" y="T5"/>
                  </a:cxn>
                  <a:cxn ang="0">
                    <a:pos x="T6" y="T7"/>
                  </a:cxn>
                  <a:cxn ang="0">
                    <a:pos x="T8" y="T9"/>
                  </a:cxn>
                </a:cxnLst>
                <a:rect l="0" t="0" r="r" b="b"/>
                <a:pathLst>
                  <a:path w="22" h="45">
                    <a:moveTo>
                      <a:pt x="11" y="45"/>
                    </a:moveTo>
                    <a:cubicBezTo>
                      <a:pt x="19" y="45"/>
                      <a:pt x="22" y="36"/>
                      <a:pt x="22" y="22"/>
                    </a:cubicBezTo>
                    <a:cubicBezTo>
                      <a:pt x="22" y="9"/>
                      <a:pt x="19" y="0"/>
                      <a:pt x="11" y="0"/>
                    </a:cubicBezTo>
                    <a:cubicBezTo>
                      <a:pt x="5" y="0"/>
                      <a:pt x="0" y="8"/>
                      <a:pt x="0" y="23"/>
                    </a:cubicBezTo>
                    <a:cubicBezTo>
                      <a:pt x="0" y="37"/>
                      <a:pt x="4" y="45"/>
                      <a:pt x="11" y="4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4"/>
              <p:cNvSpPr>
                <a:spLocks/>
              </p:cNvSpPr>
              <p:nvPr/>
            </p:nvSpPr>
            <p:spPr bwMode="auto">
              <a:xfrm>
                <a:off x="4021138" y="2547938"/>
                <a:ext cx="30163" cy="60325"/>
              </a:xfrm>
              <a:custGeom>
                <a:avLst/>
                <a:gdLst>
                  <a:gd name="T0" fmla="*/ 12 w 23"/>
                  <a:gd name="T1" fmla="*/ 0 h 46"/>
                  <a:gd name="T2" fmla="*/ 0 w 23"/>
                  <a:gd name="T3" fmla="*/ 23 h 46"/>
                  <a:gd name="T4" fmla="*/ 12 w 23"/>
                  <a:gd name="T5" fmla="*/ 46 h 46"/>
                  <a:gd name="T6" fmla="*/ 23 w 23"/>
                  <a:gd name="T7" fmla="*/ 23 h 46"/>
                  <a:gd name="T8" fmla="*/ 12 w 23"/>
                  <a:gd name="T9" fmla="*/ 0 h 46"/>
                </a:gdLst>
                <a:ahLst/>
                <a:cxnLst>
                  <a:cxn ang="0">
                    <a:pos x="T0" y="T1"/>
                  </a:cxn>
                  <a:cxn ang="0">
                    <a:pos x="T2" y="T3"/>
                  </a:cxn>
                  <a:cxn ang="0">
                    <a:pos x="T4" y="T5"/>
                  </a:cxn>
                  <a:cxn ang="0">
                    <a:pos x="T6" y="T7"/>
                  </a:cxn>
                  <a:cxn ang="0">
                    <a:pos x="T8" y="T9"/>
                  </a:cxn>
                </a:cxnLst>
                <a:rect l="0" t="0" r="r" b="b"/>
                <a:pathLst>
                  <a:path w="23" h="46">
                    <a:moveTo>
                      <a:pt x="12" y="0"/>
                    </a:moveTo>
                    <a:cubicBezTo>
                      <a:pt x="5" y="0"/>
                      <a:pt x="0" y="8"/>
                      <a:pt x="0" y="23"/>
                    </a:cubicBezTo>
                    <a:cubicBezTo>
                      <a:pt x="0" y="37"/>
                      <a:pt x="5" y="46"/>
                      <a:pt x="12" y="46"/>
                    </a:cubicBezTo>
                    <a:cubicBezTo>
                      <a:pt x="19" y="46"/>
                      <a:pt x="23" y="37"/>
                      <a:pt x="23" y="23"/>
                    </a:cubicBezTo>
                    <a:cubicBezTo>
                      <a:pt x="23" y="9"/>
                      <a:pt x="19" y="0"/>
                      <a:pt x="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25"/>
              <p:cNvSpPr>
                <a:spLocks noEditPoints="1"/>
              </p:cNvSpPr>
              <p:nvPr/>
            </p:nvSpPr>
            <p:spPr bwMode="auto">
              <a:xfrm>
                <a:off x="3652838" y="2417763"/>
                <a:ext cx="481013" cy="569912"/>
              </a:xfrm>
              <a:custGeom>
                <a:avLst/>
                <a:gdLst>
                  <a:gd name="T0" fmla="*/ 82 w 366"/>
                  <a:gd name="T1" fmla="*/ 204 h 434"/>
                  <a:gd name="T2" fmla="*/ 274 w 366"/>
                  <a:gd name="T3" fmla="*/ 434 h 434"/>
                  <a:gd name="T4" fmla="*/ 93 w 366"/>
                  <a:gd name="T5" fmla="*/ 300 h 434"/>
                  <a:gd name="T6" fmla="*/ 366 w 366"/>
                  <a:gd name="T7" fmla="*/ 67 h 434"/>
                  <a:gd name="T8" fmla="*/ 267 w 366"/>
                  <a:gd name="T9" fmla="*/ 52 h 434"/>
                  <a:gd name="T10" fmla="*/ 203 w 366"/>
                  <a:gd name="T11" fmla="*/ 201 h 434"/>
                  <a:gd name="T12" fmla="*/ 192 w 366"/>
                  <a:gd name="T13" fmla="*/ 170 h 434"/>
                  <a:gd name="T14" fmla="*/ 203 w 366"/>
                  <a:gd name="T15" fmla="*/ 201 h 434"/>
                  <a:gd name="T16" fmla="*/ 148 w 366"/>
                  <a:gd name="T17" fmla="*/ 170 h 434"/>
                  <a:gd name="T18" fmla="*/ 159 w 366"/>
                  <a:gd name="T19" fmla="*/ 101 h 434"/>
                  <a:gd name="T20" fmla="*/ 166 w 366"/>
                  <a:gd name="T21" fmla="*/ 94 h 434"/>
                  <a:gd name="T22" fmla="*/ 246 w 366"/>
                  <a:gd name="T23" fmla="*/ 101 h 434"/>
                  <a:gd name="T24" fmla="*/ 254 w 366"/>
                  <a:gd name="T25" fmla="*/ 94 h 434"/>
                  <a:gd name="T26" fmla="*/ 249 w 366"/>
                  <a:gd name="T27" fmla="*/ 163 h 434"/>
                  <a:gd name="T28" fmla="*/ 249 w 366"/>
                  <a:gd name="T29" fmla="*/ 163 h 434"/>
                  <a:gd name="T30" fmla="*/ 203 w 366"/>
                  <a:gd name="T31" fmla="*/ 80 h 434"/>
                  <a:gd name="T32" fmla="*/ 192 w 366"/>
                  <a:gd name="T33" fmla="*/ 31 h 434"/>
                  <a:gd name="T34" fmla="*/ 204 w 366"/>
                  <a:gd name="T35" fmla="*/ 150 h 434"/>
                  <a:gd name="T36" fmla="*/ 180 w 366"/>
                  <a:gd name="T37" fmla="*/ 52 h 434"/>
                  <a:gd name="T38" fmla="*/ 116 w 366"/>
                  <a:gd name="T39" fmla="*/ 24 h 434"/>
                  <a:gd name="T40" fmla="*/ 116 w 366"/>
                  <a:gd name="T41" fmla="*/ 31 h 434"/>
                  <a:gd name="T42" fmla="*/ 116 w 366"/>
                  <a:gd name="T43" fmla="*/ 24 h 434"/>
                  <a:gd name="T44" fmla="*/ 99 w 366"/>
                  <a:gd name="T45" fmla="*/ 122 h 434"/>
                  <a:gd name="T46" fmla="*/ 104 w 366"/>
                  <a:gd name="T47" fmla="*/ 170 h 434"/>
                  <a:gd name="T48" fmla="*/ 116 w 366"/>
                  <a:gd name="T49" fmla="*/ 204 h 434"/>
                  <a:gd name="T50" fmla="*/ 80 w 366"/>
                  <a:gd name="T51" fmla="*/ 289 h 434"/>
                  <a:gd name="T52" fmla="*/ 43 w 366"/>
                  <a:gd name="T53" fmla="*/ 223 h 434"/>
                  <a:gd name="T54" fmla="*/ 76 w 366"/>
                  <a:gd name="T55" fmla="*/ 215 h 434"/>
                  <a:gd name="T56" fmla="*/ 123 w 366"/>
                  <a:gd name="T57" fmla="*/ 215 h 434"/>
                  <a:gd name="T58" fmla="*/ 276 w 366"/>
                  <a:gd name="T59" fmla="*/ 252 h 434"/>
                  <a:gd name="T60" fmla="*/ 112 w 366"/>
                  <a:gd name="T61" fmla="*/ 289 h 434"/>
                  <a:gd name="T62" fmla="*/ 254 w 366"/>
                  <a:gd name="T63" fmla="*/ 275 h 434"/>
                  <a:gd name="T64" fmla="*/ 123 w 366"/>
                  <a:gd name="T65" fmla="*/ 359 h 434"/>
                  <a:gd name="T66" fmla="*/ 106 w 366"/>
                  <a:gd name="T67" fmla="*/ 316 h 434"/>
                  <a:gd name="T68" fmla="*/ 123 w 366"/>
                  <a:gd name="T69" fmla="*/ 359 h 434"/>
                  <a:gd name="T70" fmla="*/ 161 w 366"/>
                  <a:gd name="T71" fmla="*/ 354 h 434"/>
                  <a:gd name="T72" fmla="*/ 180 w 366"/>
                  <a:gd name="T73" fmla="*/ 330 h 434"/>
                  <a:gd name="T74" fmla="*/ 203 w 366"/>
                  <a:gd name="T75" fmla="*/ 310 h 434"/>
                  <a:gd name="T76" fmla="*/ 204 w 366"/>
                  <a:gd name="T77" fmla="*/ 303 h 434"/>
                  <a:gd name="T78" fmla="*/ 229 w 366"/>
                  <a:gd name="T79" fmla="*/ 331 h 434"/>
                  <a:gd name="T80" fmla="*/ 297 w 366"/>
                  <a:gd name="T81" fmla="*/ 359 h 434"/>
                  <a:gd name="T82" fmla="*/ 280 w 366"/>
                  <a:gd name="T83" fmla="*/ 316 h 434"/>
                  <a:gd name="T84" fmla="*/ 297 w 366"/>
                  <a:gd name="T85" fmla="*/ 359 h 434"/>
                  <a:gd name="T86" fmla="*/ 292 w 366"/>
                  <a:gd name="T87" fmla="*/ 284 h 434"/>
                  <a:gd name="T88" fmla="*/ 278 w 366"/>
                  <a:gd name="T89" fmla="*/ 241 h 434"/>
                  <a:gd name="T90" fmla="*/ 290 w 366"/>
                  <a:gd name="T91" fmla="*/ 171 h 434"/>
                  <a:gd name="T92" fmla="*/ 297 w 366"/>
                  <a:gd name="T93" fmla="*/ 164 h 434"/>
                  <a:gd name="T94" fmla="*/ 291 w 366"/>
                  <a:gd name="T95" fmla="*/ 150 h 434"/>
                  <a:gd name="T96" fmla="*/ 291 w 366"/>
                  <a:gd name="T97" fmla="*/ 150 h 434"/>
                  <a:gd name="T98" fmla="*/ 354 w 366"/>
                  <a:gd name="T99" fmla="*/ 330 h 434"/>
                  <a:gd name="T100" fmla="*/ 322 w 366"/>
                  <a:gd name="T101" fmla="*/ 240 h 434"/>
                  <a:gd name="T102" fmla="*/ 334 w 366"/>
                  <a:gd name="T103" fmla="*/ 289 h 434"/>
                  <a:gd name="T104" fmla="*/ 317 w 366"/>
                  <a:gd name="T105" fmla="*/ 192 h 434"/>
                  <a:gd name="T106" fmla="*/ 333 w 366"/>
                  <a:gd name="T107" fmla="*/ 101 h 434"/>
                  <a:gd name="T108" fmla="*/ 341 w 366"/>
                  <a:gd name="T109" fmla="*/ 94 h 434"/>
                  <a:gd name="T110" fmla="*/ 333 w 366"/>
                  <a:gd name="T111" fmla="*/ 101 h 434"/>
                  <a:gd name="T112" fmla="*/ 295 w 366"/>
                  <a:gd name="T113" fmla="*/ 67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6" h="434">
                    <a:moveTo>
                      <a:pt x="285" y="0"/>
                    </a:moveTo>
                    <a:cubicBezTo>
                      <a:pt x="93" y="0"/>
                      <a:pt x="93" y="0"/>
                      <a:pt x="93" y="0"/>
                    </a:cubicBezTo>
                    <a:cubicBezTo>
                      <a:pt x="93" y="204"/>
                      <a:pt x="93" y="204"/>
                      <a:pt x="93" y="204"/>
                    </a:cubicBezTo>
                    <a:cubicBezTo>
                      <a:pt x="82" y="204"/>
                      <a:pt x="82" y="204"/>
                      <a:pt x="82" y="204"/>
                    </a:cubicBezTo>
                    <a:cubicBezTo>
                      <a:pt x="82" y="85"/>
                      <a:pt x="82" y="85"/>
                      <a:pt x="82" y="85"/>
                    </a:cubicBezTo>
                    <a:cubicBezTo>
                      <a:pt x="0" y="85"/>
                      <a:pt x="0" y="85"/>
                      <a:pt x="0" y="85"/>
                    </a:cubicBezTo>
                    <a:cubicBezTo>
                      <a:pt x="0" y="434"/>
                      <a:pt x="0" y="434"/>
                      <a:pt x="0" y="434"/>
                    </a:cubicBezTo>
                    <a:cubicBezTo>
                      <a:pt x="274" y="434"/>
                      <a:pt x="274" y="434"/>
                      <a:pt x="274" y="434"/>
                    </a:cubicBezTo>
                    <a:cubicBezTo>
                      <a:pt x="274" y="388"/>
                      <a:pt x="274" y="388"/>
                      <a:pt x="274" y="388"/>
                    </a:cubicBezTo>
                    <a:cubicBezTo>
                      <a:pt x="82" y="388"/>
                      <a:pt x="82" y="388"/>
                      <a:pt x="82" y="388"/>
                    </a:cubicBezTo>
                    <a:cubicBezTo>
                      <a:pt x="82" y="300"/>
                      <a:pt x="82" y="300"/>
                      <a:pt x="82" y="300"/>
                    </a:cubicBezTo>
                    <a:cubicBezTo>
                      <a:pt x="93" y="300"/>
                      <a:pt x="93" y="300"/>
                      <a:pt x="93" y="300"/>
                    </a:cubicBezTo>
                    <a:cubicBezTo>
                      <a:pt x="93" y="377"/>
                      <a:pt x="93" y="377"/>
                      <a:pt x="93" y="377"/>
                    </a:cubicBezTo>
                    <a:cubicBezTo>
                      <a:pt x="366" y="377"/>
                      <a:pt x="366" y="377"/>
                      <a:pt x="366" y="377"/>
                    </a:cubicBezTo>
                    <a:cubicBezTo>
                      <a:pt x="366" y="76"/>
                      <a:pt x="366" y="76"/>
                      <a:pt x="366" y="76"/>
                    </a:cubicBezTo>
                    <a:cubicBezTo>
                      <a:pt x="366" y="67"/>
                      <a:pt x="366" y="67"/>
                      <a:pt x="366" y="67"/>
                    </a:cubicBezTo>
                    <a:cubicBezTo>
                      <a:pt x="295" y="0"/>
                      <a:pt x="295" y="0"/>
                      <a:pt x="295" y="0"/>
                    </a:cubicBezTo>
                    <a:lnTo>
                      <a:pt x="285" y="0"/>
                    </a:lnTo>
                    <a:close/>
                    <a:moveTo>
                      <a:pt x="249" y="24"/>
                    </a:moveTo>
                    <a:cubicBezTo>
                      <a:pt x="260" y="24"/>
                      <a:pt x="267" y="34"/>
                      <a:pt x="267" y="52"/>
                    </a:cubicBezTo>
                    <a:cubicBezTo>
                      <a:pt x="267" y="70"/>
                      <a:pt x="260" y="81"/>
                      <a:pt x="248" y="81"/>
                    </a:cubicBezTo>
                    <a:cubicBezTo>
                      <a:pt x="237" y="81"/>
                      <a:pt x="230" y="71"/>
                      <a:pt x="229" y="52"/>
                    </a:cubicBezTo>
                    <a:cubicBezTo>
                      <a:pt x="229" y="34"/>
                      <a:pt x="237" y="24"/>
                      <a:pt x="249" y="24"/>
                    </a:cubicBezTo>
                    <a:moveTo>
                      <a:pt x="203" y="201"/>
                    </a:moveTo>
                    <a:cubicBezTo>
                      <a:pt x="203" y="171"/>
                      <a:pt x="203" y="171"/>
                      <a:pt x="203" y="171"/>
                    </a:cubicBezTo>
                    <a:cubicBezTo>
                      <a:pt x="203" y="171"/>
                      <a:pt x="203" y="171"/>
                      <a:pt x="203" y="171"/>
                    </a:cubicBezTo>
                    <a:cubicBezTo>
                      <a:pt x="193" y="176"/>
                      <a:pt x="193" y="176"/>
                      <a:pt x="193" y="176"/>
                    </a:cubicBezTo>
                    <a:cubicBezTo>
                      <a:pt x="192" y="170"/>
                      <a:pt x="192" y="170"/>
                      <a:pt x="192" y="170"/>
                    </a:cubicBezTo>
                    <a:cubicBezTo>
                      <a:pt x="204" y="164"/>
                      <a:pt x="204" y="164"/>
                      <a:pt x="204" y="164"/>
                    </a:cubicBezTo>
                    <a:cubicBezTo>
                      <a:pt x="210" y="164"/>
                      <a:pt x="210" y="164"/>
                      <a:pt x="210" y="164"/>
                    </a:cubicBezTo>
                    <a:cubicBezTo>
                      <a:pt x="210" y="205"/>
                      <a:pt x="210" y="205"/>
                      <a:pt x="210" y="205"/>
                    </a:cubicBezTo>
                    <a:lnTo>
                      <a:pt x="203" y="201"/>
                    </a:lnTo>
                    <a:close/>
                    <a:moveTo>
                      <a:pt x="172" y="184"/>
                    </a:moveTo>
                    <a:cubicBezTo>
                      <a:pt x="171" y="174"/>
                      <a:pt x="167" y="169"/>
                      <a:pt x="161" y="169"/>
                    </a:cubicBezTo>
                    <a:cubicBezTo>
                      <a:pt x="158" y="169"/>
                      <a:pt x="155" y="170"/>
                      <a:pt x="153" y="174"/>
                    </a:cubicBezTo>
                    <a:cubicBezTo>
                      <a:pt x="152" y="173"/>
                      <a:pt x="151" y="172"/>
                      <a:pt x="148" y="170"/>
                    </a:cubicBezTo>
                    <a:cubicBezTo>
                      <a:pt x="151" y="166"/>
                      <a:pt x="156" y="163"/>
                      <a:pt x="161" y="163"/>
                    </a:cubicBezTo>
                    <a:cubicBezTo>
                      <a:pt x="172" y="163"/>
                      <a:pt x="179" y="172"/>
                      <a:pt x="180" y="188"/>
                    </a:cubicBezTo>
                    <a:cubicBezTo>
                      <a:pt x="176" y="186"/>
                      <a:pt x="175" y="185"/>
                      <a:pt x="172" y="184"/>
                    </a:cubicBezTo>
                    <a:moveTo>
                      <a:pt x="159" y="101"/>
                    </a:moveTo>
                    <a:cubicBezTo>
                      <a:pt x="149" y="106"/>
                      <a:pt x="149" y="106"/>
                      <a:pt x="149" y="106"/>
                    </a:cubicBezTo>
                    <a:cubicBezTo>
                      <a:pt x="148" y="101"/>
                      <a:pt x="148" y="101"/>
                      <a:pt x="148" y="101"/>
                    </a:cubicBezTo>
                    <a:cubicBezTo>
                      <a:pt x="160" y="94"/>
                      <a:pt x="160" y="94"/>
                      <a:pt x="160" y="94"/>
                    </a:cubicBezTo>
                    <a:cubicBezTo>
                      <a:pt x="166" y="94"/>
                      <a:pt x="166" y="94"/>
                      <a:pt x="166" y="94"/>
                    </a:cubicBezTo>
                    <a:cubicBezTo>
                      <a:pt x="166" y="149"/>
                      <a:pt x="166" y="149"/>
                      <a:pt x="166" y="149"/>
                    </a:cubicBezTo>
                    <a:cubicBezTo>
                      <a:pt x="159" y="149"/>
                      <a:pt x="159" y="149"/>
                      <a:pt x="159" y="149"/>
                    </a:cubicBezTo>
                    <a:cubicBezTo>
                      <a:pt x="159" y="101"/>
                      <a:pt x="159" y="101"/>
                      <a:pt x="159" y="101"/>
                    </a:cubicBezTo>
                    <a:close/>
                    <a:moveTo>
                      <a:pt x="246" y="101"/>
                    </a:moveTo>
                    <a:cubicBezTo>
                      <a:pt x="237" y="106"/>
                      <a:pt x="237" y="106"/>
                      <a:pt x="237" y="106"/>
                    </a:cubicBezTo>
                    <a:cubicBezTo>
                      <a:pt x="235" y="101"/>
                      <a:pt x="235" y="101"/>
                      <a:pt x="235" y="101"/>
                    </a:cubicBezTo>
                    <a:cubicBezTo>
                      <a:pt x="247" y="94"/>
                      <a:pt x="247" y="94"/>
                      <a:pt x="247" y="94"/>
                    </a:cubicBezTo>
                    <a:cubicBezTo>
                      <a:pt x="254" y="94"/>
                      <a:pt x="254" y="94"/>
                      <a:pt x="254" y="94"/>
                    </a:cubicBezTo>
                    <a:cubicBezTo>
                      <a:pt x="254" y="149"/>
                      <a:pt x="254" y="149"/>
                      <a:pt x="254" y="149"/>
                    </a:cubicBezTo>
                    <a:cubicBezTo>
                      <a:pt x="246" y="149"/>
                      <a:pt x="246" y="149"/>
                      <a:pt x="246" y="149"/>
                    </a:cubicBezTo>
                    <a:cubicBezTo>
                      <a:pt x="246" y="101"/>
                      <a:pt x="246" y="101"/>
                      <a:pt x="246" y="101"/>
                    </a:cubicBezTo>
                    <a:close/>
                    <a:moveTo>
                      <a:pt x="249" y="163"/>
                    </a:moveTo>
                    <a:cubicBezTo>
                      <a:pt x="260" y="163"/>
                      <a:pt x="267" y="173"/>
                      <a:pt x="267" y="191"/>
                    </a:cubicBezTo>
                    <a:cubicBezTo>
                      <a:pt x="267" y="210"/>
                      <a:pt x="260" y="220"/>
                      <a:pt x="248" y="220"/>
                    </a:cubicBezTo>
                    <a:cubicBezTo>
                      <a:pt x="237" y="220"/>
                      <a:pt x="230" y="210"/>
                      <a:pt x="229" y="192"/>
                    </a:cubicBezTo>
                    <a:cubicBezTo>
                      <a:pt x="229" y="173"/>
                      <a:pt x="237" y="163"/>
                      <a:pt x="249" y="163"/>
                    </a:cubicBezTo>
                    <a:moveTo>
                      <a:pt x="204" y="24"/>
                    </a:moveTo>
                    <a:cubicBezTo>
                      <a:pt x="210" y="24"/>
                      <a:pt x="210" y="24"/>
                      <a:pt x="210" y="24"/>
                    </a:cubicBezTo>
                    <a:cubicBezTo>
                      <a:pt x="210" y="80"/>
                      <a:pt x="210" y="80"/>
                      <a:pt x="210" y="80"/>
                    </a:cubicBezTo>
                    <a:cubicBezTo>
                      <a:pt x="203" y="80"/>
                      <a:pt x="203" y="80"/>
                      <a:pt x="203" y="80"/>
                    </a:cubicBezTo>
                    <a:cubicBezTo>
                      <a:pt x="203" y="31"/>
                      <a:pt x="203" y="31"/>
                      <a:pt x="203" y="31"/>
                    </a:cubicBezTo>
                    <a:cubicBezTo>
                      <a:pt x="203" y="31"/>
                      <a:pt x="203" y="31"/>
                      <a:pt x="203" y="31"/>
                    </a:cubicBezTo>
                    <a:cubicBezTo>
                      <a:pt x="193" y="37"/>
                      <a:pt x="193" y="37"/>
                      <a:pt x="193" y="37"/>
                    </a:cubicBezTo>
                    <a:cubicBezTo>
                      <a:pt x="192" y="31"/>
                      <a:pt x="192" y="31"/>
                      <a:pt x="192" y="31"/>
                    </a:cubicBezTo>
                    <a:lnTo>
                      <a:pt x="204" y="24"/>
                    </a:lnTo>
                    <a:close/>
                    <a:moveTo>
                      <a:pt x="205" y="93"/>
                    </a:moveTo>
                    <a:cubicBezTo>
                      <a:pt x="217" y="93"/>
                      <a:pt x="223" y="104"/>
                      <a:pt x="223" y="121"/>
                    </a:cubicBezTo>
                    <a:cubicBezTo>
                      <a:pt x="223" y="140"/>
                      <a:pt x="216" y="150"/>
                      <a:pt x="204" y="150"/>
                    </a:cubicBezTo>
                    <a:cubicBezTo>
                      <a:pt x="193" y="150"/>
                      <a:pt x="186" y="140"/>
                      <a:pt x="186" y="122"/>
                    </a:cubicBezTo>
                    <a:cubicBezTo>
                      <a:pt x="186" y="103"/>
                      <a:pt x="194" y="93"/>
                      <a:pt x="205" y="93"/>
                    </a:cubicBezTo>
                    <a:moveTo>
                      <a:pt x="161" y="24"/>
                    </a:moveTo>
                    <a:cubicBezTo>
                      <a:pt x="173" y="24"/>
                      <a:pt x="180" y="34"/>
                      <a:pt x="180" y="52"/>
                    </a:cubicBezTo>
                    <a:cubicBezTo>
                      <a:pt x="180" y="70"/>
                      <a:pt x="173" y="81"/>
                      <a:pt x="160" y="81"/>
                    </a:cubicBezTo>
                    <a:cubicBezTo>
                      <a:pt x="150" y="81"/>
                      <a:pt x="142" y="71"/>
                      <a:pt x="142" y="52"/>
                    </a:cubicBezTo>
                    <a:cubicBezTo>
                      <a:pt x="142" y="34"/>
                      <a:pt x="150" y="24"/>
                      <a:pt x="161" y="24"/>
                    </a:cubicBezTo>
                    <a:moveTo>
                      <a:pt x="116" y="24"/>
                    </a:moveTo>
                    <a:cubicBezTo>
                      <a:pt x="123" y="24"/>
                      <a:pt x="123" y="24"/>
                      <a:pt x="123" y="24"/>
                    </a:cubicBezTo>
                    <a:cubicBezTo>
                      <a:pt x="123" y="80"/>
                      <a:pt x="123" y="80"/>
                      <a:pt x="123" y="80"/>
                    </a:cubicBezTo>
                    <a:cubicBezTo>
                      <a:pt x="116" y="80"/>
                      <a:pt x="116" y="80"/>
                      <a:pt x="116" y="80"/>
                    </a:cubicBezTo>
                    <a:cubicBezTo>
                      <a:pt x="116" y="31"/>
                      <a:pt x="116" y="31"/>
                      <a:pt x="116" y="31"/>
                    </a:cubicBezTo>
                    <a:cubicBezTo>
                      <a:pt x="115" y="31"/>
                      <a:pt x="115" y="31"/>
                      <a:pt x="115" y="31"/>
                    </a:cubicBezTo>
                    <a:cubicBezTo>
                      <a:pt x="106" y="37"/>
                      <a:pt x="106" y="37"/>
                      <a:pt x="106" y="37"/>
                    </a:cubicBezTo>
                    <a:cubicBezTo>
                      <a:pt x="104" y="31"/>
                      <a:pt x="104" y="31"/>
                      <a:pt x="104" y="31"/>
                    </a:cubicBezTo>
                    <a:lnTo>
                      <a:pt x="116" y="24"/>
                    </a:lnTo>
                    <a:close/>
                    <a:moveTo>
                      <a:pt x="118" y="93"/>
                    </a:moveTo>
                    <a:cubicBezTo>
                      <a:pt x="129" y="93"/>
                      <a:pt x="136" y="104"/>
                      <a:pt x="136" y="121"/>
                    </a:cubicBezTo>
                    <a:cubicBezTo>
                      <a:pt x="136" y="140"/>
                      <a:pt x="129" y="150"/>
                      <a:pt x="117" y="150"/>
                    </a:cubicBezTo>
                    <a:cubicBezTo>
                      <a:pt x="106" y="150"/>
                      <a:pt x="99" y="140"/>
                      <a:pt x="99" y="122"/>
                    </a:cubicBezTo>
                    <a:cubicBezTo>
                      <a:pt x="99" y="103"/>
                      <a:pt x="107" y="93"/>
                      <a:pt x="118" y="93"/>
                    </a:cubicBezTo>
                    <a:moveTo>
                      <a:pt x="115" y="171"/>
                    </a:moveTo>
                    <a:cubicBezTo>
                      <a:pt x="106" y="176"/>
                      <a:pt x="106" y="176"/>
                      <a:pt x="106" y="176"/>
                    </a:cubicBezTo>
                    <a:cubicBezTo>
                      <a:pt x="104" y="170"/>
                      <a:pt x="104" y="170"/>
                      <a:pt x="104" y="170"/>
                    </a:cubicBezTo>
                    <a:cubicBezTo>
                      <a:pt x="116" y="164"/>
                      <a:pt x="116" y="164"/>
                      <a:pt x="116" y="164"/>
                    </a:cubicBezTo>
                    <a:cubicBezTo>
                      <a:pt x="123" y="164"/>
                      <a:pt x="123" y="164"/>
                      <a:pt x="123" y="164"/>
                    </a:cubicBezTo>
                    <a:cubicBezTo>
                      <a:pt x="123" y="204"/>
                      <a:pt x="123" y="204"/>
                      <a:pt x="123" y="204"/>
                    </a:cubicBezTo>
                    <a:cubicBezTo>
                      <a:pt x="116" y="204"/>
                      <a:pt x="116" y="204"/>
                      <a:pt x="116" y="204"/>
                    </a:cubicBezTo>
                    <a:cubicBezTo>
                      <a:pt x="116" y="171"/>
                      <a:pt x="116" y="171"/>
                      <a:pt x="116" y="171"/>
                    </a:cubicBezTo>
                    <a:lnTo>
                      <a:pt x="115" y="171"/>
                    </a:lnTo>
                    <a:close/>
                    <a:moveTo>
                      <a:pt x="82" y="289"/>
                    </a:moveTo>
                    <a:cubicBezTo>
                      <a:pt x="80" y="289"/>
                      <a:pt x="80" y="289"/>
                      <a:pt x="80" y="289"/>
                    </a:cubicBezTo>
                    <a:cubicBezTo>
                      <a:pt x="62" y="289"/>
                      <a:pt x="62" y="289"/>
                      <a:pt x="62" y="289"/>
                    </a:cubicBezTo>
                    <a:cubicBezTo>
                      <a:pt x="54" y="289"/>
                      <a:pt x="54" y="289"/>
                      <a:pt x="54" y="289"/>
                    </a:cubicBezTo>
                    <a:cubicBezTo>
                      <a:pt x="43" y="289"/>
                      <a:pt x="43" y="289"/>
                      <a:pt x="43" y="289"/>
                    </a:cubicBezTo>
                    <a:cubicBezTo>
                      <a:pt x="43" y="223"/>
                      <a:pt x="43" y="223"/>
                      <a:pt x="43" y="223"/>
                    </a:cubicBezTo>
                    <a:cubicBezTo>
                      <a:pt x="43" y="215"/>
                      <a:pt x="43" y="215"/>
                      <a:pt x="43" y="215"/>
                    </a:cubicBezTo>
                    <a:cubicBezTo>
                      <a:pt x="45" y="215"/>
                      <a:pt x="45" y="215"/>
                      <a:pt x="45" y="215"/>
                    </a:cubicBezTo>
                    <a:cubicBezTo>
                      <a:pt x="69" y="215"/>
                      <a:pt x="69" y="215"/>
                      <a:pt x="69" y="215"/>
                    </a:cubicBezTo>
                    <a:cubicBezTo>
                      <a:pt x="76" y="215"/>
                      <a:pt x="76" y="215"/>
                      <a:pt x="76" y="215"/>
                    </a:cubicBezTo>
                    <a:cubicBezTo>
                      <a:pt x="82" y="215"/>
                      <a:pt x="82" y="215"/>
                      <a:pt x="82" y="215"/>
                    </a:cubicBezTo>
                    <a:cubicBezTo>
                      <a:pt x="93" y="215"/>
                      <a:pt x="93" y="215"/>
                      <a:pt x="93" y="215"/>
                    </a:cubicBezTo>
                    <a:cubicBezTo>
                      <a:pt x="116" y="215"/>
                      <a:pt x="116" y="215"/>
                      <a:pt x="116" y="215"/>
                    </a:cubicBezTo>
                    <a:cubicBezTo>
                      <a:pt x="123" y="215"/>
                      <a:pt x="123" y="215"/>
                      <a:pt x="123" y="215"/>
                    </a:cubicBezTo>
                    <a:cubicBezTo>
                      <a:pt x="149" y="215"/>
                      <a:pt x="149" y="215"/>
                      <a:pt x="149" y="215"/>
                    </a:cubicBezTo>
                    <a:cubicBezTo>
                      <a:pt x="149" y="214"/>
                      <a:pt x="149" y="214"/>
                      <a:pt x="149" y="214"/>
                    </a:cubicBezTo>
                    <a:cubicBezTo>
                      <a:pt x="149" y="182"/>
                      <a:pt x="149" y="182"/>
                      <a:pt x="149" y="182"/>
                    </a:cubicBezTo>
                    <a:cubicBezTo>
                      <a:pt x="276" y="252"/>
                      <a:pt x="276" y="252"/>
                      <a:pt x="276" y="252"/>
                    </a:cubicBezTo>
                    <a:cubicBezTo>
                      <a:pt x="149" y="322"/>
                      <a:pt x="149" y="322"/>
                      <a:pt x="149" y="322"/>
                    </a:cubicBezTo>
                    <a:cubicBezTo>
                      <a:pt x="149" y="289"/>
                      <a:pt x="149" y="289"/>
                      <a:pt x="149" y="289"/>
                    </a:cubicBezTo>
                    <a:cubicBezTo>
                      <a:pt x="123" y="289"/>
                      <a:pt x="123" y="289"/>
                      <a:pt x="123" y="289"/>
                    </a:cubicBezTo>
                    <a:cubicBezTo>
                      <a:pt x="112" y="289"/>
                      <a:pt x="112" y="289"/>
                      <a:pt x="112" y="289"/>
                    </a:cubicBezTo>
                    <a:cubicBezTo>
                      <a:pt x="93" y="289"/>
                      <a:pt x="93" y="289"/>
                      <a:pt x="93" y="289"/>
                    </a:cubicBezTo>
                    <a:lnTo>
                      <a:pt x="82" y="289"/>
                    </a:lnTo>
                    <a:close/>
                    <a:moveTo>
                      <a:pt x="246" y="279"/>
                    </a:moveTo>
                    <a:cubicBezTo>
                      <a:pt x="254" y="275"/>
                      <a:pt x="254" y="275"/>
                      <a:pt x="254" y="275"/>
                    </a:cubicBezTo>
                    <a:cubicBezTo>
                      <a:pt x="254" y="289"/>
                      <a:pt x="254" y="289"/>
                      <a:pt x="254" y="289"/>
                    </a:cubicBezTo>
                    <a:cubicBezTo>
                      <a:pt x="246" y="289"/>
                      <a:pt x="246" y="289"/>
                      <a:pt x="246" y="289"/>
                    </a:cubicBezTo>
                    <a:lnTo>
                      <a:pt x="246" y="279"/>
                    </a:lnTo>
                    <a:close/>
                    <a:moveTo>
                      <a:pt x="123" y="359"/>
                    </a:moveTo>
                    <a:cubicBezTo>
                      <a:pt x="116" y="359"/>
                      <a:pt x="116" y="359"/>
                      <a:pt x="116" y="359"/>
                    </a:cubicBezTo>
                    <a:cubicBezTo>
                      <a:pt x="116" y="310"/>
                      <a:pt x="116" y="310"/>
                      <a:pt x="116" y="310"/>
                    </a:cubicBezTo>
                    <a:cubicBezTo>
                      <a:pt x="115" y="310"/>
                      <a:pt x="115" y="310"/>
                      <a:pt x="115" y="310"/>
                    </a:cubicBezTo>
                    <a:cubicBezTo>
                      <a:pt x="106" y="316"/>
                      <a:pt x="106" y="316"/>
                      <a:pt x="106" y="316"/>
                    </a:cubicBezTo>
                    <a:cubicBezTo>
                      <a:pt x="104" y="310"/>
                      <a:pt x="104" y="310"/>
                      <a:pt x="104" y="310"/>
                    </a:cubicBezTo>
                    <a:cubicBezTo>
                      <a:pt x="116" y="303"/>
                      <a:pt x="116" y="303"/>
                      <a:pt x="116" y="303"/>
                    </a:cubicBezTo>
                    <a:cubicBezTo>
                      <a:pt x="123" y="303"/>
                      <a:pt x="123" y="303"/>
                      <a:pt x="123" y="303"/>
                    </a:cubicBezTo>
                    <a:lnTo>
                      <a:pt x="123" y="359"/>
                    </a:lnTo>
                    <a:close/>
                    <a:moveTo>
                      <a:pt x="160" y="360"/>
                    </a:moveTo>
                    <a:cubicBezTo>
                      <a:pt x="151" y="360"/>
                      <a:pt x="144" y="351"/>
                      <a:pt x="142" y="336"/>
                    </a:cubicBezTo>
                    <a:cubicBezTo>
                      <a:pt x="145" y="334"/>
                      <a:pt x="150" y="332"/>
                      <a:pt x="150" y="332"/>
                    </a:cubicBezTo>
                    <a:cubicBezTo>
                      <a:pt x="150" y="346"/>
                      <a:pt x="154" y="354"/>
                      <a:pt x="161" y="354"/>
                    </a:cubicBezTo>
                    <a:cubicBezTo>
                      <a:pt x="169" y="354"/>
                      <a:pt x="172" y="345"/>
                      <a:pt x="172" y="331"/>
                    </a:cubicBezTo>
                    <a:cubicBezTo>
                      <a:pt x="172" y="327"/>
                      <a:pt x="172" y="323"/>
                      <a:pt x="171" y="320"/>
                    </a:cubicBezTo>
                    <a:cubicBezTo>
                      <a:pt x="173" y="319"/>
                      <a:pt x="176" y="317"/>
                      <a:pt x="178" y="316"/>
                    </a:cubicBezTo>
                    <a:cubicBezTo>
                      <a:pt x="179" y="320"/>
                      <a:pt x="180" y="325"/>
                      <a:pt x="180" y="330"/>
                    </a:cubicBezTo>
                    <a:cubicBezTo>
                      <a:pt x="180" y="349"/>
                      <a:pt x="173" y="360"/>
                      <a:pt x="160" y="360"/>
                    </a:cubicBezTo>
                    <a:moveTo>
                      <a:pt x="210" y="359"/>
                    </a:moveTo>
                    <a:cubicBezTo>
                      <a:pt x="203" y="359"/>
                      <a:pt x="203" y="359"/>
                      <a:pt x="203" y="359"/>
                    </a:cubicBezTo>
                    <a:cubicBezTo>
                      <a:pt x="203" y="310"/>
                      <a:pt x="203" y="310"/>
                      <a:pt x="203" y="310"/>
                    </a:cubicBezTo>
                    <a:cubicBezTo>
                      <a:pt x="203" y="310"/>
                      <a:pt x="203" y="310"/>
                      <a:pt x="203" y="310"/>
                    </a:cubicBezTo>
                    <a:cubicBezTo>
                      <a:pt x="193" y="316"/>
                      <a:pt x="193" y="316"/>
                      <a:pt x="193" y="316"/>
                    </a:cubicBezTo>
                    <a:cubicBezTo>
                      <a:pt x="192" y="310"/>
                      <a:pt x="192" y="310"/>
                      <a:pt x="192" y="310"/>
                    </a:cubicBezTo>
                    <a:cubicBezTo>
                      <a:pt x="204" y="303"/>
                      <a:pt x="204" y="303"/>
                      <a:pt x="204" y="303"/>
                    </a:cubicBezTo>
                    <a:cubicBezTo>
                      <a:pt x="210" y="303"/>
                      <a:pt x="210" y="303"/>
                      <a:pt x="210" y="303"/>
                    </a:cubicBezTo>
                    <a:lnTo>
                      <a:pt x="210" y="359"/>
                    </a:lnTo>
                    <a:close/>
                    <a:moveTo>
                      <a:pt x="248" y="360"/>
                    </a:moveTo>
                    <a:cubicBezTo>
                      <a:pt x="237" y="360"/>
                      <a:pt x="230" y="349"/>
                      <a:pt x="229" y="331"/>
                    </a:cubicBezTo>
                    <a:cubicBezTo>
                      <a:pt x="229" y="313"/>
                      <a:pt x="237" y="302"/>
                      <a:pt x="249" y="302"/>
                    </a:cubicBezTo>
                    <a:cubicBezTo>
                      <a:pt x="260" y="302"/>
                      <a:pt x="267" y="313"/>
                      <a:pt x="267" y="330"/>
                    </a:cubicBezTo>
                    <a:cubicBezTo>
                      <a:pt x="267" y="349"/>
                      <a:pt x="260" y="360"/>
                      <a:pt x="248" y="360"/>
                    </a:cubicBezTo>
                    <a:moveTo>
                      <a:pt x="297" y="359"/>
                    </a:moveTo>
                    <a:cubicBezTo>
                      <a:pt x="290" y="359"/>
                      <a:pt x="290" y="359"/>
                      <a:pt x="290" y="359"/>
                    </a:cubicBezTo>
                    <a:cubicBezTo>
                      <a:pt x="290" y="310"/>
                      <a:pt x="290" y="310"/>
                      <a:pt x="290" y="310"/>
                    </a:cubicBezTo>
                    <a:cubicBezTo>
                      <a:pt x="290" y="310"/>
                      <a:pt x="290" y="310"/>
                      <a:pt x="290" y="310"/>
                    </a:cubicBezTo>
                    <a:cubicBezTo>
                      <a:pt x="280" y="316"/>
                      <a:pt x="280" y="316"/>
                      <a:pt x="280" y="316"/>
                    </a:cubicBezTo>
                    <a:cubicBezTo>
                      <a:pt x="279" y="310"/>
                      <a:pt x="279" y="310"/>
                      <a:pt x="279" y="310"/>
                    </a:cubicBezTo>
                    <a:cubicBezTo>
                      <a:pt x="291" y="303"/>
                      <a:pt x="291" y="303"/>
                      <a:pt x="291" y="303"/>
                    </a:cubicBezTo>
                    <a:cubicBezTo>
                      <a:pt x="297" y="303"/>
                      <a:pt x="297" y="303"/>
                      <a:pt x="297" y="303"/>
                    </a:cubicBezTo>
                    <a:lnTo>
                      <a:pt x="297" y="359"/>
                    </a:lnTo>
                    <a:close/>
                    <a:moveTo>
                      <a:pt x="291" y="290"/>
                    </a:moveTo>
                    <a:cubicBezTo>
                      <a:pt x="281" y="290"/>
                      <a:pt x="274" y="281"/>
                      <a:pt x="273" y="265"/>
                    </a:cubicBezTo>
                    <a:cubicBezTo>
                      <a:pt x="280" y="262"/>
                      <a:pt x="280" y="262"/>
                      <a:pt x="280" y="262"/>
                    </a:cubicBezTo>
                    <a:cubicBezTo>
                      <a:pt x="280" y="276"/>
                      <a:pt x="285" y="284"/>
                      <a:pt x="292" y="284"/>
                    </a:cubicBezTo>
                    <a:cubicBezTo>
                      <a:pt x="299" y="284"/>
                      <a:pt x="303" y="275"/>
                      <a:pt x="303" y="261"/>
                    </a:cubicBezTo>
                    <a:cubicBezTo>
                      <a:pt x="303" y="247"/>
                      <a:pt x="299" y="239"/>
                      <a:pt x="292" y="239"/>
                    </a:cubicBezTo>
                    <a:cubicBezTo>
                      <a:pt x="289" y="239"/>
                      <a:pt x="286" y="240"/>
                      <a:pt x="284" y="244"/>
                    </a:cubicBezTo>
                    <a:cubicBezTo>
                      <a:pt x="278" y="241"/>
                      <a:pt x="278" y="241"/>
                      <a:pt x="278" y="241"/>
                    </a:cubicBezTo>
                    <a:cubicBezTo>
                      <a:pt x="281" y="236"/>
                      <a:pt x="286" y="233"/>
                      <a:pt x="292" y="233"/>
                    </a:cubicBezTo>
                    <a:cubicBezTo>
                      <a:pt x="304" y="233"/>
                      <a:pt x="310" y="243"/>
                      <a:pt x="310" y="261"/>
                    </a:cubicBezTo>
                    <a:cubicBezTo>
                      <a:pt x="310" y="279"/>
                      <a:pt x="303" y="290"/>
                      <a:pt x="291" y="290"/>
                    </a:cubicBezTo>
                    <a:moveTo>
                      <a:pt x="290" y="171"/>
                    </a:moveTo>
                    <a:cubicBezTo>
                      <a:pt x="280" y="176"/>
                      <a:pt x="280" y="176"/>
                      <a:pt x="280" y="176"/>
                    </a:cubicBezTo>
                    <a:cubicBezTo>
                      <a:pt x="279" y="170"/>
                      <a:pt x="279" y="170"/>
                      <a:pt x="279" y="170"/>
                    </a:cubicBezTo>
                    <a:cubicBezTo>
                      <a:pt x="291" y="164"/>
                      <a:pt x="291" y="164"/>
                      <a:pt x="291" y="164"/>
                    </a:cubicBezTo>
                    <a:cubicBezTo>
                      <a:pt x="297" y="164"/>
                      <a:pt x="297" y="164"/>
                      <a:pt x="297" y="164"/>
                    </a:cubicBezTo>
                    <a:cubicBezTo>
                      <a:pt x="297" y="219"/>
                      <a:pt x="297" y="219"/>
                      <a:pt x="297" y="219"/>
                    </a:cubicBezTo>
                    <a:cubicBezTo>
                      <a:pt x="290" y="219"/>
                      <a:pt x="290" y="219"/>
                      <a:pt x="290" y="219"/>
                    </a:cubicBezTo>
                    <a:cubicBezTo>
                      <a:pt x="290" y="171"/>
                      <a:pt x="290" y="171"/>
                      <a:pt x="290" y="171"/>
                    </a:cubicBezTo>
                    <a:close/>
                    <a:moveTo>
                      <a:pt x="291" y="150"/>
                    </a:moveTo>
                    <a:cubicBezTo>
                      <a:pt x="280" y="150"/>
                      <a:pt x="273" y="140"/>
                      <a:pt x="273" y="122"/>
                    </a:cubicBezTo>
                    <a:cubicBezTo>
                      <a:pt x="273" y="103"/>
                      <a:pt x="281" y="93"/>
                      <a:pt x="292" y="93"/>
                    </a:cubicBezTo>
                    <a:cubicBezTo>
                      <a:pt x="304" y="93"/>
                      <a:pt x="310" y="104"/>
                      <a:pt x="310" y="121"/>
                    </a:cubicBezTo>
                    <a:cubicBezTo>
                      <a:pt x="310" y="140"/>
                      <a:pt x="303" y="150"/>
                      <a:pt x="291" y="150"/>
                    </a:cubicBezTo>
                    <a:moveTo>
                      <a:pt x="335" y="360"/>
                    </a:moveTo>
                    <a:cubicBezTo>
                      <a:pt x="324" y="360"/>
                      <a:pt x="317" y="349"/>
                      <a:pt x="317" y="331"/>
                    </a:cubicBezTo>
                    <a:cubicBezTo>
                      <a:pt x="317" y="313"/>
                      <a:pt x="325" y="302"/>
                      <a:pt x="336" y="302"/>
                    </a:cubicBezTo>
                    <a:cubicBezTo>
                      <a:pt x="347" y="302"/>
                      <a:pt x="354" y="313"/>
                      <a:pt x="354" y="330"/>
                    </a:cubicBezTo>
                    <a:cubicBezTo>
                      <a:pt x="354" y="349"/>
                      <a:pt x="347" y="360"/>
                      <a:pt x="335" y="360"/>
                    </a:cubicBezTo>
                    <a:moveTo>
                      <a:pt x="333" y="241"/>
                    </a:moveTo>
                    <a:cubicBezTo>
                      <a:pt x="324" y="246"/>
                      <a:pt x="324" y="246"/>
                      <a:pt x="324" y="246"/>
                    </a:cubicBezTo>
                    <a:cubicBezTo>
                      <a:pt x="322" y="240"/>
                      <a:pt x="322" y="240"/>
                      <a:pt x="322" y="240"/>
                    </a:cubicBezTo>
                    <a:cubicBezTo>
                      <a:pt x="334" y="234"/>
                      <a:pt x="334" y="234"/>
                      <a:pt x="334" y="234"/>
                    </a:cubicBezTo>
                    <a:cubicBezTo>
                      <a:pt x="341" y="234"/>
                      <a:pt x="341" y="234"/>
                      <a:pt x="341" y="234"/>
                    </a:cubicBezTo>
                    <a:cubicBezTo>
                      <a:pt x="341" y="289"/>
                      <a:pt x="341" y="289"/>
                      <a:pt x="341" y="289"/>
                    </a:cubicBezTo>
                    <a:cubicBezTo>
                      <a:pt x="334" y="289"/>
                      <a:pt x="334" y="289"/>
                      <a:pt x="334" y="289"/>
                    </a:cubicBezTo>
                    <a:cubicBezTo>
                      <a:pt x="334" y="241"/>
                      <a:pt x="334" y="241"/>
                      <a:pt x="334" y="241"/>
                    </a:cubicBezTo>
                    <a:lnTo>
                      <a:pt x="333" y="241"/>
                    </a:lnTo>
                    <a:close/>
                    <a:moveTo>
                      <a:pt x="335" y="220"/>
                    </a:moveTo>
                    <a:cubicBezTo>
                      <a:pt x="324" y="220"/>
                      <a:pt x="317" y="210"/>
                      <a:pt x="317" y="192"/>
                    </a:cubicBezTo>
                    <a:cubicBezTo>
                      <a:pt x="317" y="173"/>
                      <a:pt x="325" y="163"/>
                      <a:pt x="336" y="163"/>
                    </a:cubicBezTo>
                    <a:cubicBezTo>
                      <a:pt x="347" y="163"/>
                      <a:pt x="354" y="173"/>
                      <a:pt x="354" y="191"/>
                    </a:cubicBezTo>
                    <a:cubicBezTo>
                      <a:pt x="354" y="210"/>
                      <a:pt x="347" y="220"/>
                      <a:pt x="335" y="220"/>
                    </a:cubicBezTo>
                    <a:moveTo>
                      <a:pt x="333" y="101"/>
                    </a:moveTo>
                    <a:cubicBezTo>
                      <a:pt x="324" y="106"/>
                      <a:pt x="324" y="106"/>
                      <a:pt x="324" y="106"/>
                    </a:cubicBezTo>
                    <a:cubicBezTo>
                      <a:pt x="322" y="101"/>
                      <a:pt x="322" y="101"/>
                      <a:pt x="322" y="101"/>
                    </a:cubicBezTo>
                    <a:cubicBezTo>
                      <a:pt x="334" y="94"/>
                      <a:pt x="334" y="94"/>
                      <a:pt x="334" y="94"/>
                    </a:cubicBezTo>
                    <a:cubicBezTo>
                      <a:pt x="341" y="94"/>
                      <a:pt x="341" y="94"/>
                      <a:pt x="341" y="94"/>
                    </a:cubicBezTo>
                    <a:cubicBezTo>
                      <a:pt x="341" y="149"/>
                      <a:pt x="341" y="149"/>
                      <a:pt x="341" y="149"/>
                    </a:cubicBezTo>
                    <a:cubicBezTo>
                      <a:pt x="334" y="149"/>
                      <a:pt x="334" y="149"/>
                      <a:pt x="334" y="149"/>
                    </a:cubicBezTo>
                    <a:cubicBezTo>
                      <a:pt x="334" y="101"/>
                      <a:pt x="334" y="101"/>
                      <a:pt x="334" y="101"/>
                    </a:cubicBezTo>
                    <a:lnTo>
                      <a:pt x="333" y="101"/>
                    </a:lnTo>
                    <a:close/>
                    <a:moveTo>
                      <a:pt x="295" y="67"/>
                    </a:moveTo>
                    <a:cubicBezTo>
                      <a:pt x="295" y="10"/>
                      <a:pt x="295" y="10"/>
                      <a:pt x="295" y="10"/>
                    </a:cubicBezTo>
                    <a:cubicBezTo>
                      <a:pt x="356" y="67"/>
                      <a:pt x="356" y="67"/>
                      <a:pt x="356" y="67"/>
                    </a:cubicBezTo>
                    <a:lnTo>
                      <a:pt x="29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6"/>
              <p:cNvSpPr>
                <a:spLocks/>
              </p:cNvSpPr>
              <p:nvPr/>
            </p:nvSpPr>
            <p:spPr bwMode="auto">
              <a:xfrm>
                <a:off x="4079876" y="2640013"/>
                <a:ext cx="28575" cy="58737"/>
              </a:xfrm>
              <a:custGeom>
                <a:avLst/>
                <a:gdLst>
                  <a:gd name="T0" fmla="*/ 11 w 22"/>
                  <a:gd name="T1" fmla="*/ 0 h 45"/>
                  <a:gd name="T2" fmla="*/ 0 w 22"/>
                  <a:gd name="T3" fmla="*/ 23 h 45"/>
                  <a:gd name="T4" fmla="*/ 11 w 22"/>
                  <a:gd name="T5" fmla="*/ 45 h 45"/>
                  <a:gd name="T6" fmla="*/ 22 w 22"/>
                  <a:gd name="T7" fmla="*/ 22 h 45"/>
                  <a:gd name="T8" fmla="*/ 11 w 22"/>
                  <a:gd name="T9" fmla="*/ 0 h 45"/>
                </a:gdLst>
                <a:ahLst/>
                <a:cxnLst>
                  <a:cxn ang="0">
                    <a:pos x="T0" y="T1"/>
                  </a:cxn>
                  <a:cxn ang="0">
                    <a:pos x="T2" y="T3"/>
                  </a:cxn>
                  <a:cxn ang="0">
                    <a:pos x="T4" y="T5"/>
                  </a:cxn>
                  <a:cxn ang="0">
                    <a:pos x="T6" y="T7"/>
                  </a:cxn>
                  <a:cxn ang="0">
                    <a:pos x="T8" y="T9"/>
                  </a:cxn>
                </a:cxnLst>
                <a:rect l="0" t="0" r="r" b="b"/>
                <a:pathLst>
                  <a:path w="22" h="45">
                    <a:moveTo>
                      <a:pt x="11" y="0"/>
                    </a:moveTo>
                    <a:cubicBezTo>
                      <a:pt x="5" y="0"/>
                      <a:pt x="0" y="8"/>
                      <a:pt x="0" y="23"/>
                    </a:cubicBezTo>
                    <a:cubicBezTo>
                      <a:pt x="0" y="37"/>
                      <a:pt x="4" y="45"/>
                      <a:pt x="11" y="45"/>
                    </a:cubicBezTo>
                    <a:cubicBezTo>
                      <a:pt x="19" y="45"/>
                      <a:pt x="22" y="36"/>
                      <a:pt x="22" y="22"/>
                    </a:cubicBezTo>
                    <a:cubicBezTo>
                      <a:pt x="22"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7"/>
              <p:cNvSpPr>
                <a:spLocks/>
              </p:cNvSpPr>
              <p:nvPr/>
            </p:nvSpPr>
            <p:spPr bwMode="auto">
              <a:xfrm>
                <a:off x="4079876" y="2822575"/>
                <a:ext cx="28575" cy="60325"/>
              </a:xfrm>
              <a:custGeom>
                <a:avLst/>
                <a:gdLst>
                  <a:gd name="T0" fmla="*/ 11 w 22"/>
                  <a:gd name="T1" fmla="*/ 0 h 46"/>
                  <a:gd name="T2" fmla="*/ 0 w 22"/>
                  <a:gd name="T3" fmla="*/ 23 h 46"/>
                  <a:gd name="T4" fmla="*/ 11 w 22"/>
                  <a:gd name="T5" fmla="*/ 46 h 46"/>
                  <a:gd name="T6" fmla="*/ 22 w 22"/>
                  <a:gd name="T7" fmla="*/ 23 h 46"/>
                  <a:gd name="T8" fmla="*/ 11 w 22"/>
                  <a:gd name="T9" fmla="*/ 0 h 46"/>
                </a:gdLst>
                <a:ahLst/>
                <a:cxnLst>
                  <a:cxn ang="0">
                    <a:pos x="T0" y="T1"/>
                  </a:cxn>
                  <a:cxn ang="0">
                    <a:pos x="T2" y="T3"/>
                  </a:cxn>
                  <a:cxn ang="0">
                    <a:pos x="T4" y="T5"/>
                  </a:cxn>
                  <a:cxn ang="0">
                    <a:pos x="T6" y="T7"/>
                  </a:cxn>
                  <a:cxn ang="0">
                    <a:pos x="T8" y="T9"/>
                  </a:cxn>
                </a:cxnLst>
                <a:rect l="0" t="0" r="r" b="b"/>
                <a:pathLst>
                  <a:path w="22" h="46">
                    <a:moveTo>
                      <a:pt x="11" y="0"/>
                    </a:moveTo>
                    <a:cubicBezTo>
                      <a:pt x="5" y="0"/>
                      <a:pt x="0" y="8"/>
                      <a:pt x="0" y="23"/>
                    </a:cubicBezTo>
                    <a:cubicBezTo>
                      <a:pt x="0" y="38"/>
                      <a:pt x="4" y="46"/>
                      <a:pt x="11" y="46"/>
                    </a:cubicBezTo>
                    <a:cubicBezTo>
                      <a:pt x="19" y="46"/>
                      <a:pt x="22" y="37"/>
                      <a:pt x="22" y="23"/>
                    </a:cubicBezTo>
                    <a:cubicBezTo>
                      <a:pt x="22"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28"/>
              <p:cNvSpPr>
                <a:spLocks/>
              </p:cNvSpPr>
              <p:nvPr/>
            </p:nvSpPr>
            <p:spPr bwMode="auto">
              <a:xfrm>
                <a:off x="3792538" y="2547938"/>
                <a:ext cx="30163" cy="60325"/>
              </a:xfrm>
              <a:custGeom>
                <a:avLst/>
                <a:gdLst>
                  <a:gd name="T0" fmla="*/ 11 w 23"/>
                  <a:gd name="T1" fmla="*/ 46 h 46"/>
                  <a:gd name="T2" fmla="*/ 23 w 23"/>
                  <a:gd name="T3" fmla="*/ 23 h 46"/>
                  <a:gd name="T4" fmla="*/ 11 w 23"/>
                  <a:gd name="T5" fmla="*/ 0 h 46"/>
                  <a:gd name="T6" fmla="*/ 0 w 23"/>
                  <a:gd name="T7" fmla="*/ 23 h 46"/>
                  <a:gd name="T8" fmla="*/ 11 w 23"/>
                  <a:gd name="T9" fmla="*/ 46 h 46"/>
                </a:gdLst>
                <a:ahLst/>
                <a:cxnLst>
                  <a:cxn ang="0">
                    <a:pos x="T0" y="T1"/>
                  </a:cxn>
                  <a:cxn ang="0">
                    <a:pos x="T2" y="T3"/>
                  </a:cxn>
                  <a:cxn ang="0">
                    <a:pos x="T4" y="T5"/>
                  </a:cxn>
                  <a:cxn ang="0">
                    <a:pos x="T6" y="T7"/>
                  </a:cxn>
                  <a:cxn ang="0">
                    <a:pos x="T8" y="T9"/>
                  </a:cxn>
                </a:cxnLst>
                <a:rect l="0" t="0" r="r" b="b"/>
                <a:pathLst>
                  <a:path w="23" h="46">
                    <a:moveTo>
                      <a:pt x="11" y="46"/>
                    </a:moveTo>
                    <a:cubicBezTo>
                      <a:pt x="19" y="46"/>
                      <a:pt x="23" y="37"/>
                      <a:pt x="23" y="23"/>
                    </a:cubicBezTo>
                    <a:cubicBezTo>
                      <a:pt x="23" y="9"/>
                      <a:pt x="19" y="0"/>
                      <a:pt x="11" y="0"/>
                    </a:cubicBezTo>
                    <a:cubicBezTo>
                      <a:pt x="5" y="0"/>
                      <a:pt x="0" y="8"/>
                      <a:pt x="0" y="23"/>
                    </a:cubicBezTo>
                    <a:cubicBezTo>
                      <a:pt x="0" y="37"/>
                      <a:pt x="5"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 name="Group 44"/>
          <p:cNvGrpSpPr/>
          <p:nvPr/>
        </p:nvGrpSpPr>
        <p:grpSpPr>
          <a:xfrm>
            <a:off x="7092607" y="4843342"/>
            <a:ext cx="399580" cy="565945"/>
            <a:chOff x="3262313" y="1987550"/>
            <a:chExt cx="1265238" cy="1431925"/>
          </a:xfrm>
        </p:grpSpPr>
        <p:sp>
          <p:nvSpPr>
            <p:cNvPr id="46" name="Freeform 17"/>
            <p:cNvSpPr>
              <a:spLocks/>
            </p:cNvSpPr>
            <p:nvPr/>
          </p:nvSpPr>
          <p:spPr bwMode="auto">
            <a:xfrm>
              <a:off x="3262313" y="1987550"/>
              <a:ext cx="1265238" cy="1431925"/>
            </a:xfrm>
            <a:custGeom>
              <a:avLst/>
              <a:gdLst>
                <a:gd name="T0" fmla="*/ 963 w 963"/>
                <a:gd name="T1" fmla="*/ 854 h 1089"/>
                <a:gd name="T2" fmla="*/ 956 w 963"/>
                <a:gd name="T3" fmla="*/ 865 h 1089"/>
                <a:gd name="T4" fmla="*/ 488 w 963"/>
                <a:gd name="T5" fmla="*/ 1087 h 1089"/>
                <a:gd name="T6" fmla="*/ 475 w 963"/>
                <a:gd name="T7" fmla="*/ 1087 h 1089"/>
                <a:gd name="T8" fmla="*/ 7 w 963"/>
                <a:gd name="T9" fmla="*/ 865 h 1089"/>
                <a:gd name="T10" fmla="*/ 0 w 963"/>
                <a:gd name="T11" fmla="*/ 854 h 1089"/>
                <a:gd name="T12" fmla="*/ 0 w 963"/>
                <a:gd name="T13" fmla="*/ 232 h 1089"/>
                <a:gd name="T14" fmla="*/ 7 w 963"/>
                <a:gd name="T15" fmla="*/ 221 h 1089"/>
                <a:gd name="T16" fmla="*/ 475 w 963"/>
                <a:gd name="T17" fmla="*/ 2 h 1089"/>
                <a:gd name="T18" fmla="*/ 488 w 963"/>
                <a:gd name="T19" fmla="*/ 2 h 1089"/>
                <a:gd name="T20" fmla="*/ 956 w 963"/>
                <a:gd name="T21" fmla="*/ 221 h 1089"/>
                <a:gd name="T22" fmla="*/ 963 w 963"/>
                <a:gd name="T23" fmla="*/ 232 h 1089"/>
                <a:gd name="T24" fmla="*/ 963 w 963"/>
                <a:gd name="T25" fmla="*/ 854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3" h="1089">
                  <a:moveTo>
                    <a:pt x="963" y="854"/>
                  </a:moveTo>
                  <a:cubicBezTo>
                    <a:pt x="963" y="858"/>
                    <a:pt x="960" y="863"/>
                    <a:pt x="956" y="865"/>
                  </a:cubicBezTo>
                  <a:cubicBezTo>
                    <a:pt x="488" y="1087"/>
                    <a:pt x="488" y="1087"/>
                    <a:pt x="488" y="1087"/>
                  </a:cubicBezTo>
                  <a:cubicBezTo>
                    <a:pt x="484" y="1089"/>
                    <a:pt x="478" y="1089"/>
                    <a:pt x="475" y="1087"/>
                  </a:cubicBezTo>
                  <a:cubicBezTo>
                    <a:pt x="7" y="865"/>
                    <a:pt x="7" y="865"/>
                    <a:pt x="7" y="865"/>
                  </a:cubicBezTo>
                  <a:cubicBezTo>
                    <a:pt x="3" y="863"/>
                    <a:pt x="0" y="858"/>
                    <a:pt x="0" y="854"/>
                  </a:cubicBezTo>
                  <a:cubicBezTo>
                    <a:pt x="0" y="232"/>
                    <a:pt x="0" y="232"/>
                    <a:pt x="0" y="232"/>
                  </a:cubicBezTo>
                  <a:cubicBezTo>
                    <a:pt x="0" y="228"/>
                    <a:pt x="3" y="223"/>
                    <a:pt x="7" y="221"/>
                  </a:cubicBezTo>
                  <a:cubicBezTo>
                    <a:pt x="475" y="2"/>
                    <a:pt x="475" y="2"/>
                    <a:pt x="475" y="2"/>
                  </a:cubicBezTo>
                  <a:cubicBezTo>
                    <a:pt x="478" y="0"/>
                    <a:pt x="484" y="0"/>
                    <a:pt x="488" y="2"/>
                  </a:cubicBezTo>
                  <a:cubicBezTo>
                    <a:pt x="956" y="221"/>
                    <a:pt x="956" y="221"/>
                    <a:pt x="956" y="221"/>
                  </a:cubicBezTo>
                  <a:cubicBezTo>
                    <a:pt x="960" y="223"/>
                    <a:pt x="963" y="228"/>
                    <a:pt x="963" y="232"/>
                  </a:cubicBezTo>
                  <a:lnTo>
                    <a:pt x="963" y="854"/>
                  </a:lnTo>
                  <a:close/>
                </a:path>
              </a:pathLst>
            </a:custGeom>
            <a:solidFill>
              <a:srgbClr val="37796C"/>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47" name="Group 46"/>
            <p:cNvGrpSpPr/>
            <p:nvPr/>
          </p:nvGrpSpPr>
          <p:grpSpPr>
            <a:xfrm>
              <a:off x="3534507" y="2244440"/>
              <a:ext cx="720850" cy="854075"/>
              <a:chOff x="3652838" y="2417763"/>
              <a:chExt cx="481013" cy="569912"/>
            </a:xfrm>
          </p:grpSpPr>
          <p:sp>
            <p:nvSpPr>
              <p:cNvPr id="48" name="Freeform 18"/>
              <p:cNvSpPr>
                <a:spLocks/>
              </p:cNvSpPr>
              <p:nvPr/>
            </p:nvSpPr>
            <p:spPr bwMode="auto">
              <a:xfrm>
                <a:off x="3675063" y="2840038"/>
                <a:ext cx="30163" cy="60325"/>
              </a:xfrm>
              <a:custGeom>
                <a:avLst/>
                <a:gdLst>
                  <a:gd name="T0" fmla="*/ 11 w 23"/>
                  <a:gd name="T1" fmla="*/ 0 h 45"/>
                  <a:gd name="T2" fmla="*/ 0 w 23"/>
                  <a:gd name="T3" fmla="*/ 23 h 45"/>
                  <a:gd name="T4" fmla="*/ 11 w 23"/>
                  <a:gd name="T5" fmla="*/ 45 h 45"/>
                  <a:gd name="T6" fmla="*/ 23 w 23"/>
                  <a:gd name="T7" fmla="*/ 22 h 45"/>
                  <a:gd name="T8" fmla="*/ 11 w 23"/>
                  <a:gd name="T9" fmla="*/ 0 h 45"/>
                </a:gdLst>
                <a:ahLst/>
                <a:cxnLst>
                  <a:cxn ang="0">
                    <a:pos x="T0" y="T1"/>
                  </a:cxn>
                  <a:cxn ang="0">
                    <a:pos x="T2" y="T3"/>
                  </a:cxn>
                  <a:cxn ang="0">
                    <a:pos x="T4" y="T5"/>
                  </a:cxn>
                  <a:cxn ang="0">
                    <a:pos x="T6" y="T7"/>
                  </a:cxn>
                  <a:cxn ang="0">
                    <a:pos x="T8" y="T9"/>
                  </a:cxn>
                </a:cxnLst>
                <a:rect l="0" t="0" r="r" b="b"/>
                <a:pathLst>
                  <a:path w="23" h="45">
                    <a:moveTo>
                      <a:pt x="11" y="0"/>
                    </a:moveTo>
                    <a:cubicBezTo>
                      <a:pt x="5" y="0"/>
                      <a:pt x="0" y="8"/>
                      <a:pt x="0" y="23"/>
                    </a:cubicBezTo>
                    <a:cubicBezTo>
                      <a:pt x="0" y="37"/>
                      <a:pt x="4" y="45"/>
                      <a:pt x="11" y="45"/>
                    </a:cubicBezTo>
                    <a:cubicBezTo>
                      <a:pt x="19" y="45"/>
                      <a:pt x="23" y="36"/>
                      <a:pt x="23" y="22"/>
                    </a:cubicBezTo>
                    <a:cubicBezTo>
                      <a:pt x="23"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9"/>
              <p:cNvSpPr>
                <a:spLocks/>
              </p:cNvSpPr>
              <p:nvPr/>
            </p:nvSpPr>
            <p:spPr bwMode="auto">
              <a:xfrm>
                <a:off x="3965576" y="2455863"/>
                <a:ext cx="28575" cy="60325"/>
              </a:xfrm>
              <a:custGeom>
                <a:avLst/>
                <a:gdLst>
                  <a:gd name="T0" fmla="*/ 11 w 22"/>
                  <a:gd name="T1" fmla="*/ 46 h 46"/>
                  <a:gd name="T2" fmla="*/ 22 w 22"/>
                  <a:gd name="T3" fmla="*/ 23 h 46"/>
                  <a:gd name="T4" fmla="*/ 11 w 22"/>
                  <a:gd name="T5" fmla="*/ 0 h 46"/>
                  <a:gd name="T6" fmla="*/ 0 w 22"/>
                  <a:gd name="T7" fmla="*/ 23 h 46"/>
                  <a:gd name="T8" fmla="*/ 11 w 22"/>
                  <a:gd name="T9" fmla="*/ 46 h 46"/>
                </a:gdLst>
                <a:ahLst/>
                <a:cxnLst>
                  <a:cxn ang="0">
                    <a:pos x="T0" y="T1"/>
                  </a:cxn>
                  <a:cxn ang="0">
                    <a:pos x="T2" y="T3"/>
                  </a:cxn>
                  <a:cxn ang="0">
                    <a:pos x="T4" y="T5"/>
                  </a:cxn>
                  <a:cxn ang="0">
                    <a:pos x="T6" y="T7"/>
                  </a:cxn>
                  <a:cxn ang="0">
                    <a:pos x="T8" y="T9"/>
                  </a:cxn>
                </a:cxnLst>
                <a:rect l="0" t="0" r="r" b="b"/>
                <a:pathLst>
                  <a:path w="22" h="46">
                    <a:moveTo>
                      <a:pt x="11" y="46"/>
                    </a:moveTo>
                    <a:cubicBezTo>
                      <a:pt x="19" y="46"/>
                      <a:pt x="22" y="37"/>
                      <a:pt x="22" y="23"/>
                    </a:cubicBezTo>
                    <a:cubicBezTo>
                      <a:pt x="22" y="9"/>
                      <a:pt x="19" y="0"/>
                      <a:pt x="11" y="0"/>
                    </a:cubicBezTo>
                    <a:cubicBezTo>
                      <a:pt x="5" y="0"/>
                      <a:pt x="0" y="8"/>
                      <a:pt x="0" y="23"/>
                    </a:cubicBezTo>
                    <a:cubicBezTo>
                      <a:pt x="0" y="38"/>
                      <a:pt x="4"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0"/>
              <p:cNvSpPr>
                <a:spLocks/>
              </p:cNvSpPr>
              <p:nvPr/>
            </p:nvSpPr>
            <p:spPr bwMode="auto">
              <a:xfrm>
                <a:off x="3851276" y="2455863"/>
                <a:ext cx="28575" cy="60325"/>
              </a:xfrm>
              <a:custGeom>
                <a:avLst/>
                <a:gdLst>
                  <a:gd name="T0" fmla="*/ 11 w 22"/>
                  <a:gd name="T1" fmla="*/ 46 h 46"/>
                  <a:gd name="T2" fmla="*/ 22 w 22"/>
                  <a:gd name="T3" fmla="*/ 23 h 46"/>
                  <a:gd name="T4" fmla="*/ 11 w 22"/>
                  <a:gd name="T5" fmla="*/ 0 h 46"/>
                  <a:gd name="T6" fmla="*/ 0 w 22"/>
                  <a:gd name="T7" fmla="*/ 23 h 46"/>
                  <a:gd name="T8" fmla="*/ 11 w 22"/>
                  <a:gd name="T9" fmla="*/ 46 h 46"/>
                </a:gdLst>
                <a:ahLst/>
                <a:cxnLst>
                  <a:cxn ang="0">
                    <a:pos x="T0" y="T1"/>
                  </a:cxn>
                  <a:cxn ang="0">
                    <a:pos x="T2" y="T3"/>
                  </a:cxn>
                  <a:cxn ang="0">
                    <a:pos x="T4" y="T5"/>
                  </a:cxn>
                  <a:cxn ang="0">
                    <a:pos x="T6" y="T7"/>
                  </a:cxn>
                  <a:cxn ang="0">
                    <a:pos x="T8" y="T9"/>
                  </a:cxn>
                </a:cxnLst>
                <a:rect l="0" t="0" r="r" b="b"/>
                <a:pathLst>
                  <a:path w="22" h="46">
                    <a:moveTo>
                      <a:pt x="11" y="46"/>
                    </a:moveTo>
                    <a:cubicBezTo>
                      <a:pt x="19" y="46"/>
                      <a:pt x="22" y="37"/>
                      <a:pt x="22" y="23"/>
                    </a:cubicBezTo>
                    <a:cubicBezTo>
                      <a:pt x="22" y="9"/>
                      <a:pt x="19" y="0"/>
                      <a:pt x="11" y="0"/>
                    </a:cubicBezTo>
                    <a:cubicBezTo>
                      <a:pt x="4" y="0"/>
                      <a:pt x="0" y="8"/>
                      <a:pt x="0" y="23"/>
                    </a:cubicBezTo>
                    <a:cubicBezTo>
                      <a:pt x="0" y="38"/>
                      <a:pt x="4"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1"/>
              <p:cNvSpPr>
                <a:spLocks/>
              </p:cNvSpPr>
              <p:nvPr/>
            </p:nvSpPr>
            <p:spPr bwMode="auto">
              <a:xfrm>
                <a:off x="3906838" y="2547938"/>
                <a:ext cx="30163" cy="60325"/>
              </a:xfrm>
              <a:custGeom>
                <a:avLst/>
                <a:gdLst>
                  <a:gd name="T0" fmla="*/ 11 w 23"/>
                  <a:gd name="T1" fmla="*/ 46 h 46"/>
                  <a:gd name="T2" fmla="*/ 23 w 23"/>
                  <a:gd name="T3" fmla="*/ 23 h 46"/>
                  <a:gd name="T4" fmla="*/ 12 w 23"/>
                  <a:gd name="T5" fmla="*/ 0 h 46"/>
                  <a:gd name="T6" fmla="*/ 0 w 23"/>
                  <a:gd name="T7" fmla="*/ 23 h 46"/>
                  <a:gd name="T8" fmla="*/ 11 w 23"/>
                  <a:gd name="T9" fmla="*/ 46 h 46"/>
                </a:gdLst>
                <a:ahLst/>
                <a:cxnLst>
                  <a:cxn ang="0">
                    <a:pos x="T0" y="T1"/>
                  </a:cxn>
                  <a:cxn ang="0">
                    <a:pos x="T2" y="T3"/>
                  </a:cxn>
                  <a:cxn ang="0">
                    <a:pos x="T4" y="T5"/>
                  </a:cxn>
                  <a:cxn ang="0">
                    <a:pos x="T6" y="T7"/>
                  </a:cxn>
                  <a:cxn ang="0">
                    <a:pos x="T8" y="T9"/>
                  </a:cxn>
                </a:cxnLst>
                <a:rect l="0" t="0" r="r" b="b"/>
                <a:pathLst>
                  <a:path w="23" h="46">
                    <a:moveTo>
                      <a:pt x="11" y="46"/>
                    </a:moveTo>
                    <a:cubicBezTo>
                      <a:pt x="19" y="46"/>
                      <a:pt x="23" y="37"/>
                      <a:pt x="23" y="23"/>
                    </a:cubicBezTo>
                    <a:cubicBezTo>
                      <a:pt x="23" y="9"/>
                      <a:pt x="19" y="0"/>
                      <a:pt x="12" y="0"/>
                    </a:cubicBezTo>
                    <a:cubicBezTo>
                      <a:pt x="5" y="0"/>
                      <a:pt x="0" y="8"/>
                      <a:pt x="0" y="23"/>
                    </a:cubicBezTo>
                    <a:cubicBezTo>
                      <a:pt x="0" y="37"/>
                      <a:pt x="5"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2"/>
              <p:cNvSpPr>
                <a:spLocks/>
              </p:cNvSpPr>
              <p:nvPr/>
            </p:nvSpPr>
            <p:spPr bwMode="auto">
              <a:xfrm>
                <a:off x="3965576" y="2822575"/>
                <a:ext cx="28575" cy="60325"/>
              </a:xfrm>
              <a:custGeom>
                <a:avLst/>
                <a:gdLst>
                  <a:gd name="T0" fmla="*/ 11 w 22"/>
                  <a:gd name="T1" fmla="*/ 0 h 46"/>
                  <a:gd name="T2" fmla="*/ 0 w 22"/>
                  <a:gd name="T3" fmla="*/ 23 h 46"/>
                  <a:gd name="T4" fmla="*/ 11 w 22"/>
                  <a:gd name="T5" fmla="*/ 46 h 46"/>
                  <a:gd name="T6" fmla="*/ 22 w 22"/>
                  <a:gd name="T7" fmla="*/ 23 h 46"/>
                  <a:gd name="T8" fmla="*/ 11 w 22"/>
                  <a:gd name="T9" fmla="*/ 0 h 46"/>
                </a:gdLst>
                <a:ahLst/>
                <a:cxnLst>
                  <a:cxn ang="0">
                    <a:pos x="T0" y="T1"/>
                  </a:cxn>
                  <a:cxn ang="0">
                    <a:pos x="T2" y="T3"/>
                  </a:cxn>
                  <a:cxn ang="0">
                    <a:pos x="T4" y="T5"/>
                  </a:cxn>
                  <a:cxn ang="0">
                    <a:pos x="T6" y="T7"/>
                  </a:cxn>
                  <a:cxn ang="0">
                    <a:pos x="T8" y="T9"/>
                  </a:cxn>
                </a:cxnLst>
                <a:rect l="0" t="0" r="r" b="b"/>
                <a:pathLst>
                  <a:path w="22" h="46">
                    <a:moveTo>
                      <a:pt x="11" y="0"/>
                    </a:moveTo>
                    <a:cubicBezTo>
                      <a:pt x="5" y="0"/>
                      <a:pt x="0" y="8"/>
                      <a:pt x="0" y="23"/>
                    </a:cubicBezTo>
                    <a:cubicBezTo>
                      <a:pt x="0" y="38"/>
                      <a:pt x="4" y="46"/>
                      <a:pt x="11" y="46"/>
                    </a:cubicBezTo>
                    <a:cubicBezTo>
                      <a:pt x="19" y="46"/>
                      <a:pt x="22" y="37"/>
                      <a:pt x="22" y="23"/>
                    </a:cubicBezTo>
                    <a:cubicBezTo>
                      <a:pt x="22"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3"/>
              <p:cNvSpPr>
                <a:spLocks/>
              </p:cNvSpPr>
              <p:nvPr/>
            </p:nvSpPr>
            <p:spPr bwMode="auto">
              <a:xfrm>
                <a:off x="3965576" y="2640013"/>
                <a:ext cx="28575" cy="58737"/>
              </a:xfrm>
              <a:custGeom>
                <a:avLst/>
                <a:gdLst>
                  <a:gd name="T0" fmla="*/ 11 w 22"/>
                  <a:gd name="T1" fmla="*/ 45 h 45"/>
                  <a:gd name="T2" fmla="*/ 22 w 22"/>
                  <a:gd name="T3" fmla="*/ 22 h 45"/>
                  <a:gd name="T4" fmla="*/ 11 w 22"/>
                  <a:gd name="T5" fmla="*/ 0 h 45"/>
                  <a:gd name="T6" fmla="*/ 0 w 22"/>
                  <a:gd name="T7" fmla="*/ 23 h 45"/>
                  <a:gd name="T8" fmla="*/ 11 w 22"/>
                  <a:gd name="T9" fmla="*/ 45 h 45"/>
                </a:gdLst>
                <a:ahLst/>
                <a:cxnLst>
                  <a:cxn ang="0">
                    <a:pos x="T0" y="T1"/>
                  </a:cxn>
                  <a:cxn ang="0">
                    <a:pos x="T2" y="T3"/>
                  </a:cxn>
                  <a:cxn ang="0">
                    <a:pos x="T4" y="T5"/>
                  </a:cxn>
                  <a:cxn ang="0">
                    <a:pos x="T6" y="T7"/>
                  </a:cxn>
                  <a:cxn ang="0">
                    <a:pos x="T8" y="T9"/>
                  </a:cxn>
                </a:cxnLst>
                <a:rect l="0" t="0" r="r" b="b"/>
                <a:pathLst>
                  <a:path w="22" h="45">
                    <a:moveTo>
                      <a:pt x="11" y="45"/>
                    </a:moveTo>
                    <a:cubicBezTo>
                      <a:pt x="19" y="45"/>
                      <a:pt x="22" y="36"/>
                      <a:pt x="22" y="22"/>
                    </a:cubicBezTo>
                    <a:cubicBezTo>
                      <a:pt x="22" y="9"/>
                      <a:pt x="19" y="0"/>
                      <a:pt x="11" y="0"/>
                    </a:cubicBezTo>
                    <a:cubicBezTo>
                      <a:pt x="5" y="0"/>
                      <a:pt x="0" y="8"/>
                      <a:pt x="0" y="23"/>
                    </a:cubicBezTo>
                    <a:cubicBezTo>
                      <a:pt x="0" y="37"/>
                      <a:pt x="4" y="45"/>
                      <a:pt x="11" y="4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4"/>
              <p:cNvSpPr>
                <a:spLocks/>
              </p:cNvSpPr>
              <p:nvPr/>
            </p:nvSpPr>
            <p:spPr bwMode="auto">
              <a:xfrm>
                <a:off x="4021138" y="2547938"/>
                <a:ext cx="30163" cy="60325"/>
              </a:xfrm>
              <a:custGeom>
                <a:avLst/>
                <a:gdLst>
                  <a:gd name="T0" fmla="*/ 12 w 23"/>
                  <a:gd name="T1" fmla="*/ 0 h 46"/>
                  <a:gd name="T2" fmla="*/ 0 w 23"/>
                  <a:gd name="T3" fmla="*/ 23 h 46"/>
                  <a:gd name="T4" fmla="*/ 12 w 23"/>
                  <a:gd name="T5" fmla="*/ 46 h 46"/>
                  <a:gd name="T6" fmla="*/ 23 w 23"/>
                  <a:gd name="T7" fmla="*/ 23 h 46"/>
                  <a:gd name="T8" fmla="*/ 12 w 23"/>
                  <a:gd name="T9" fmla="*/ 0 h 46"/>
                </a:gdLst>
                <a:ahLst/>
                <a:cxnLst>
                  <a:cxn ang="0">
                    <a:pos x="T0" y="T1"/>
                  </a:cxn>
                  <a:cxn ang="0">
                    <a:pos x="T2" y="T3"/>
                  </a:cxn>
                  <a:cxn ang="0">
                    <a:pos x="T4" y="T5"/>
                  </a:cxn>
                  <a:cxn ang="0">
                    <a:pos x="T6" y="T7"/>
                  </a:cxn>
                  <a:cxn ang="0">
                    <a:pos x="T8" y="T9"/>
                  </a:cxn>
                </a:cxnLst>
                <a:rect l="0" t="0" r="r" b="b"/>
                <a:pathLst>
                  <a:path w="23" h="46">
                    <a:moveTo>
                      <a:pt x="12" y="0"/>
                    </a:moveTo>
                    <a:cubicBezTo>
                      <a:pt x="5" y="0"/>
                      <a:pt x="0" y="8"/>
                      <a:pt x="0" y="23"/>
                    </a:cubicBezTo>
                    <a:cubicBezTo>
                      <a:pt x="0" y="37"/>
                      <a:pt x="5" y="46"/>
                      <a:pt x="12" y="46"/>
                    </a:cubicBezTo>
                    <a:cubicBezTo>
                      <a:pt x="19" y="46"/>
                      <a:pt x="23" y="37"/>
                      <a:pt x="23" y="23"/>
                    </a:cubicBezTo>
                    <a:cubicBezTo>
                      <a:pt x="23" y="9"/>
                      <a:pt x="19" y="0"/>
                      <a:pt x="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5"/>
              <p:cNvSpPr>
                <a:spLocks noEditPoints="1"/>
              </p:cNvSpPr>
              <p:nvPr/>
            </p:nvSpPr>
            <p:spPr bwMode="auto">
              <a:xfrm>
                <a:off x="3652838" y="2417763"/>
                <a:ext cx="481013" cy="569912"/>
              </a:xfrm>
              <a:custGeom>
                <a:avLst/>
                <a:gdLst>
                  <a:gd name="T0" fmla="*/ 82 w 366"/>
                  <a:gd name="T1" fmla="*/ 204 h 434"/>
                  <a:gd name="T2" fmla="*/ 274 w 366"/>
                  <a:gd name="T3" fmla="*/ 434 h 434"/>
                  <a:gd name="T4" fmla="*/ 93 w 366"/>
                  <a:gd name="T5" fmla="*/ 300 h 434"/>
                  <a:gd name="T6" fmla="*/ 366 w 366"/>
                  <a:gd name="T7" fmla="*/ 67 h 434"/>
                  <a:gd name="T8" fmla="*/ 267 w 366"/>
                  <a:gd name="T9" fmla="*/ 52 h 434"/>
                  <a:gd name="T10" fmla="*/ 203 w 366"/>
                  <a:gd name="T11" fmla="*/ 201 h 434"/>
                  <a:gd name="T12" fmla="*/ 192 w 366"/>
                  <a:gd name="T13" fmla="*/ 170 h 434"/>
                  <a:gd name="T14" fmla="*/ 203 w 366"/>
                  <a:gd name="T15" fmla="*/ 201 h 434"/>
                  <a:gd name="T16" fmla="*/ 148 w 366"/>
                  <a:gd name="T17" fmla="*/ 170 h 434"/>
                  <a:gd name="T18" fmla="*/ 159 w 366"/>
                  <a:gd name="T19" fmla="*/ 101 h 434"/>
                  <a:gd name="T20" fmla="*/ 166 w 366"/>
                  <a:gd name="T21" fmla="*/ 94 h 434"/>
                  <a:gd name="T22" fmla="*/ 246 w 366"/>
                  <a:gd name="T23" fmla="*/ 101 h 434"/>
                  <a:gd name="T24" fmla="*/ 254 w 366"/>
                  <a:gd name="T25" fmla="*/ 94 h 434"/>
                  <a:gd name="T26" fmla="*/ 249 w 366"/>
                  <a:gd name="T27" fmla="*/ 163 h 434"/>
                  <a:gd name="T28" fmla="*/ 249 w 366"/>
                  <a:gd name="T29" fmla="*/ 163 h 434"/>
                  <a:gd name="T30" fmla="*/ 203 w 366"/>
                  <a:gd name="T31" fmla="*/ 80 h 434"/>
                  <a:gd name="T32" fmla="*/ 192 w 366"/>
                  <a:gd name="T33" fmla="*/ 31 h 434"/>
                  <a:gd name="T34" fmla="*/ 204 w 366"/>
                  <a:gd name="T35" fmla="*/ 150 h 434"/>
                  <a:gd name="T36" fmla="*/ 180 w 366"/>
                  <a:gd name="T37" fmla="*/ 52 h 434"/>
                  <a:gd name="T38" fmla="*/ 116 w 366"/>
                  <a:gd name="T39" fmla="*/ 24 h 434"/>
                  <a:gd name="T40" fmla="*/ 116 w 366"/>
                  <a:gd name="T41" fmla="*/ 31 h 434"/>
                  <a:gd name="T42" fmla="*/ 116 w 366"/>
                  <a:gd name="T43" fmla="*/ 24 h 434"/>
                  <a:gd name="T44" fmla="*/ 99 w 366"/>
                  <a:gd name="T45" fmla="*/ 122 h 434"/>
                  <a:gd name="T46" fmla="*/ 104 w 366"/>
                  <a:gd name="T47" fmla="*/ 170 h 434"/>
                  <a:gd name="T48" fmla="*/ 116 w 366"/>
                  <a:gd name="T49" fmla="*/ 204 h 434"/>
                  <a:gd name="T50" fmla="*/ 80 w 366"/>
                  <a:gd name="T51" fmla="*/ 289 h 434"/>
                  <a:gd name="T52" fmla="*/ 43 w 366"/>
                  <a:gd name="T53" fmla="*/ 223 h 434"/>
                  <a:gd name="T54" fmla="*/ 76 w 366"/>
                  <a:gd name="T55" fmla="*/ 215 h 434"/>
                  <a:gd name="T56" fmla="*/ 123 w 366"/>
                  <a:gd name="T57" fmla="*/ 215 h 434"/>
                  <a:gd name="T58" fmla="*/ 276 w 366"/>
                  <a:gd name="T59" fmla="*/ 252 h 434"/>
                  <a:gd name="T60" fmla="*/ 112 w 366"/>
                  <a:gd name="T61" fmla="*/ 289 h 434"/>
                  <a:gd name="T62" fmla="*/ 254 w 366"/>
                  <a:gd name="T63" fmla="*/ 275 h 434"/>
                  <a:gd name="T64" fmla="*/ 123 w 366"/>
                  <a:gd name="T65" fmla="*/ 359 h 434"/>
                  <a:gd name="T66" fmla="*/ 106 w 366"/>
                  <a:gd name="T67" fmla="*/ 316 h 434"/>
                  <a:gd name="T68" fmla="*/ 123 w 366"/>
                  <a:gd name="T69" fmla="*/ 359 h 434"/>
                  <a:gd name="T70" fmla="*/ 161 w 366"/>
                  <a:gd name="T71" fmla="*/ 354 h 434"/>
                  <a:gd name="T72" fmla="*/ 180 w 366"/>
                  <a:gd name="T73" fmla="*/ 330 h 434"/>
                  <a:gd name="T74" fmla="*/ 203 w 366"/>
                  <a:gd name="T75" fmla="*/ 310 h 434"/>
                  <a:gd name="T76" fmla="*/ 204 w 366"/>
                  <a:gd name="T77" fmla="*/ 303 h 434"/>
                  <a:gd name="T78" fmla="*/ 229 w 366"/>
                  <a:gd name="T79" fmla="*/ 331 h 434"/>
                  <a:gd name="T80" fmla="*/ 297 w 366"/>
                  <a:gd name="T81" fmla="*/ 359 h 434"/>
                  <a:gd name="T82" fmla="*/ 280 w 366"/>
                  <a:gd name="T83" fmla="*/ 316 h 434"/>
                  <a:gd name="T84" fmla="*/ 297 w 366"/>
                  <a:gd name="T85" fmla="*/ 359 h 434"/>
                  <a:gd name="T86" fmla="*/ 292 w 366"/>
                  <a:gd name="T87" fmla="*/ 284 h 434"/>
                  <a:gd name="T88" fmla="*/ 278 w 366"/>
                  <a:gd name="T89" fmla="*/ 241 h 434"/>
                  <a:gd name="T90" fmla="*/ 290 w 366"/>
                  <a:gd name="T91" fmla="*/ 171 h 434"/>
                  <a:gd name="T92" fmla="*/ 297 w 366"/>
                  <a:gd name="T93" fmla="*/ 164 h 434"/>
                  <a:gd name="T94" fmla="*/ 291 w 366"/>
                  <a:gd name="T95" fmla="*/ 150 h 434"/>
                  <a:gd name="T96" fmla="*/ 291 w 366"/>
                  <a:gd name="T97" fmla="*/ 150 h 434"/>
                  <a:gd name="T98" fmla="*/ 354 w 366"/>
                  <a:gd name="T99" fmla="*/ 330 h 434"/>
                  <a:gd name="T100" fmla="*/ 322 w 366"/>
                  <a:gd name="T101" fmla="*/ 240 h 434"/>
                  <a:gd name="T102" fmla="*/ 334 w 366"/>
                  <a:gd name="T103" fmla="*/ 289 h 434"/>
                  <a:gd name="T104" fmla="*/ 317 w 366"/>
                  <a:gd name="T105" fmla="*/ 192 h 434"/>
                  <a:gd name="T106" fmla="*/ 333 w 366"/>
                  <a:gd name="T107" fmla="*/ 101 h 434"/>
                  <a:gd name="T108" fmla="*/ 341 w 366"/>
                  <a:gd name="T109" fmla="*/ 94 h 434"/>
                  <a:gd name="T110" fmla="*/ 333 w 366"/>
                  <a:gd name="T111" fmla="*/ 101 h 434"/>
                  <a:gd name="T112" fmla="*/ 295 w 366"/>
                  <a:gd name="T113" fmla="*/ 67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6" h="434">
                    <a:moveTo>
                      <a:pt x="285" y="0"/>
                    </a:moveTo>
                    <a:cubicBezTo>
                      <a:pt x="93" y="0"/>
                      <a:pt x="93" y="0"/>
                      <a:pt x="93" y="0"/>
                    </a:cubicBezTo>
                    <a:cubicBezTo>
                      <a:pt x="93" y="204"/>
                      <a:pt x="93" y="204"/>
                      <a:pt x="93" y="204"/>
                    </a:cubicBezTo>
                    <a:cubicBezTo>
                      <a:pt x="82" y="204"/>
                      <a:pt x="82" y="204"/>
                      <a:pt x="82" y="204"/>
                    </a:cubicBezTo>
                    <a:cubicBezTo>
                      <a:pt x="82" y="85"/>
                      <a:pt x="82" y="85"/>
                      <a:pt x="82" y="85"/>
                    </a:cubicBezTo>
                    <a:cubicBezTo>
                      <a:pt x="0" y="85"/>
                      <a:pt x="0" y="85"/>
                      <a:pt x="0" y="85"/>
                    </a:cubicBezTo>
                    <a:cubicBezTo>
                      <a:pt x="0" y="434"/>
                      <a:pt x="0" y="434"/>
                      <a:pt x="0" y="434"/>
                    </a:cubicBezTo>
                    <a:cubicBezTo>
                      <a:pt x="274" y="434"/>
                      <a:pt x="274" y="434"/>
                      <a:pt x="274" y="434"/>
                    </a:cubicBezTo>
                    <a:cubicBezTo>
                      <a:pt x="274" y="388"/>
                      <a:pt x="274" y="388"/>
                      <a:pt x="274" y="388"/>
                    </a:cubicBezTo>
                    <a:cubicBezTo>
                      <a:pt x="82" y="388"/>
                      <a:pt x="82" y="388"/>
                      <a:pt x="82" y="388"/>
                    </a:cubicBezTo>
                    <a:cubicBezTo>
                      <a:pt x="82" y="300"/>
                      <a:pt x="82" y="300"/>
                      <a:pt x="82" y="300"/>
                    </a:cubicBezTo>
                    <a:cubicBezTo>
                      <a:pt x="93" y="300"/>
                      <a:pt x="93" y="300"/>
                      <a:pt x="93" y="300"/>
                    </a:cubicBezTo>
                    <a:cubicBezTo>
                      <a:pt x="93" y="377"/>
                      <a:pt x="93" y="377"/>
                      <a:pt x="93" y="377"/>
                    </a:cubicBezTo>
                    <a:cubicBezTo>
                      <a:pt x="366" y="377"/>
                      <a:pt x="366" y="377"/>
                      <a:pt x="366" y="377"/>
                    </a:cubicBezTo>
                    <a:cubicBezTo>
                      <a:pt x="366" y="76"/>
                      <a:pt x="366" y="76"/>
                      <a:pt x="366" y="76"/>
                    </a:cubicBezTo>
                    <a:cubicBezTo>
                      <a:pt x="366" y="67"/>
                      <a:pt x="366" y="67"/>
                      <a:pt x="366" y="67"/>
                    </a:cubicBezTo>
                    <a:cubicBezTo>
                      <a:pt x="295" y="0"/>
                      <a:pt x="295" y="0"/>
                      <a:pt x="295" y="0"/>
                    </a:cubicBezTo>
                    <a:lnTo>
                      <a:pt x="285" y="0"/>
                    </a:lnTo>
                    <a:close/>
                    <a:moveTo>
                      <a:pt x="249" y="24"/>
                    </a:moveTo>
                    <a:cubicBezTo>
                      <a:pt x="260" y="24"/>
                      <a:pt x="267" y="34"/>
                      <a:pt x="267" y="52"/>
                    </a:cubicBezTo>
                    <a:cubicBezTo>
                      <a:pt x="267" y="70"/>
                      <a:pt x="260" y="81"/>
                      <a:pt x="248" y="81"/>
                    </a:cubicBezTo>
                    <a:cubicBezTo>
                      <a:pt x="237" y="81"/>
                      <a:pt x="230" y="71"/>
                      <a:pt x="229" y="52"/>
                    </a:cubicBezTo>
                    <a:cubicBezTo>
                      <a:pt x="229" y="34"/>
                      <a:pt x="237" y="24"/>
                      <a:pt x="249" y="24"/>
                    </a:cubicBezTo>
                    <a:moveTo>
                      <a:pt x="203" y="201"/>
                    </a:moveTo>
                    <a:cubicBezTo>
                      <a:pt x="203" y="171"/>
                      <a:pt x="203" y="171"/>
                      <a:pt x="203" y="171"/>
                    </a:cubicBezTo>
                    <a:cubicBezTo>
                      <a:pt x="203" y="171"/>
                      <a:pt x="203" y="171"/>
                      <a:pt x="203" y="171"/>
                    </a:cubicBezTo>
                    <a:cubicBezTo>
                      <a:pt x="193" y="176"/>
                      <a:pt x="193" y="176"/>
                      <a:pt x="193" y="176"/>
                    </a:cubicBezTo>
                    <a:cubicBezTo>
                      <a:pt x="192" y="170"/>
                      <a:pt x="192" y="170"/>
                      <a:pt x="192" y="170"/>
                    </a:cubicBezTo>
                    <a:cubicBezTo>
                      <a:pt x="204" y="164"/>
                      <a:pt x="204" y="164"/>
                      <a:pt x="204" y="164"/>
                    </a:cubicBezTo>
                    <a:cubicBezTo>
                      <a:pt x="210" y="164"/>
                      <a:pt x="210" y="164"/>
                      <a:pt x="210" y="164"/>
                    </a:cubicBezTo>
                    <a:cubicBezTo>
                      <a:pt x="210" y="205"/>
                      <a:pt x="210" y="205"/>
                      <a:pt x="210" y="205"/>
                    </a:cubicBezTo>
                    <a:lnTo>
                      <a:pt x="203" y="201"/>
                    </a:lnTo>
                    <a:close/>
                    <a:moveTo>
                      <a:pt x="172" y="184"/>
                    </a:moveTo>
                    <a:cubicBezTo>
                      <a:pt x="171" y="174"/>
                      <a:pt x="167" y="169"/>
                      <a:pt x="161" y="169"/>
                    </a:cubicBezTo>
                    <a:cubicBezTo>
                      <a:pt x="158" y="169"/>
                      <a:pt x="155" y="170"/>
                      <a:pt x="153" y="174"/>
                    </a:cubicBezTo>
                    <a:cubicBezTo>
                      <a:pt x="152" y="173"/>
                      <a:pt x="151" y="172"/>
                      <a:pt x="148" y="170"/>
                    </a:cubicBezTo>
                    <a:cubicBezTo>
                      <a:pt x="151" y="166"/>
                      <a:pt x="156" y="163"/>
                      <a:pt x="161" y="163"/>
                    </a:cubicBezTo>
                    <a:cubicBezTo>
                      <a:pt x="172" y="163"/>
                      <a:pt x="179" y="172"/>
                      <a:pt x="180" y="188"/>
                    </a:cubicBezTo>
                    <a:cubicBezTo>
                      <a:pt x="176" y="186"/>
                      <a:pt x="175" y="185"/>
                      <a:pt x="172" y="184"/>
                    </a:cubicBezTo>
                    <a:moveTo>
                      <a:pt x="159" y="101"/>
                    </a:moveTo>
                    <a:cubicBezTo>
                      <a:pt x="149" y="106"/>
                      <a:pt x="149" y="106"/>
                      <a:pt x="149" y="106"/>
                    </a:cubicBezTo>
                    <a:cubicBezTo>
                      <a:pt x="148" y="101"/>
                      <a:pt x="148" y="101"/>
                      <a:pt x="148" y="101"/>
                    </a:cubicBezTo>
                    <a:cubicBezTo>
                      <a:pt x="160" y="94"/>
                      <a:pt x="160" y="94"/>
                      <a:pt x="160" y="94"/>
                    </a:cubicBezTo>
                    <a:cubicBezTo>
                      <a:pt x="166" y="94"/>
                      <a:pt x="166" y="94"/>
                      <a:pt x="166" y="94"/>
                    </a:cubicBezTo>
                    <a:cubicBezTo>
                      <a:pt x="166" y="149"/>
                      <a:pt x="166" y="149"/>
                      <a:pt x="166" y="149"/>
                    </a:cubicBezTo>
                    <a:cubicBezTo>
                      <a:pt x="159" y="149"/>
                      <a:pt x="159" y="149"/>
                      <a:pt x="159" y="149"/>
                    </a:cubicBezTo>
                    <a:cubicBezTo>
                      <a:pt x="159" y="101"/>
                      <a:pt x="159" y="101"/>
                      <a:pt x="159" y="101"/>
                    </a:cubicBezTo>
                    <a:close/>
                    <a:moveTo>
                      <a:pt x="246" y="101"/>
                    </a:moveTo>
                    <a:cubicBezTo>
                      <a:pt x="237" y="106"/>
                      <a:pt x="237" y="106"/>
                      <a:pt x="237" y="106"/>
                    </a:cubicBezTo>
                    <a:cubicBezTo>
                      <a:pt x="235" y="101"/>
                      <a:pt x="235" y="101"/>
                      <a:pt x="235" y="101"/>
                    </a:cubicBezTo>
                    <a:cubicBezTo>
                      <a:pt x="247" y="94"/>
                      <a:pt x="247" y="94"/>
                      <a:pt x="247" y="94"/>
                    </a:cubicBezTo>
                    <a:cubicBezTo>
                      <a:pt x="254" y="94"/>
                      <a:pt x="254" y="94"/>
                      <a:pt x="254" y="94"/>
                    </a:cubicBezTo>
                    <a:cubicBezTo>
                      <a:pt x="254" y="149"/>
                      <a:pt x="254" y="149"/>
                      <a:pt x="254" y="149"/>
                    </a:cubicBezTo>
                    <a:cubicBezTo>
                      <a:pt x="246" y="149"/>
                      <a:pt x="246" y="149"/>
                      <a:pt x="246" y="149"/>
                    </a:cubicBezTo>
                    <a:cubicBezTo>
                      <a:pt x="246" y="101"/>
                      <a:pt x="246" y="101"/>
                      <a:pt x="246" y="101"/>
                    </a:cubicBezTo>
                    <a:close/>
                    <a:moveTo>
                      <a:pt x="249" y="163"/>
                    </a:moveTo>
                    <a:cubicBezTo>
                      <a:pt x="260" y="163"/>
                      <a:pt x="267" y="173"/>
                      <a:pt x="267" y="191"/>
                    </a:cubicBezTo>
                    <a:cubicBezTo>
                      <a:pt x="267" y="210"/>
                      <a:pt x="260" y="220"/>
                      <a:pt x="248" y="220"/>
                    </a:cubicBezTo>
                    <a:cubicBezTo>
                      <a:pt x="237" y="220"/>
                      <a:pt x="230" y="210"/>
                      <a:pt x="229" y="192"/>
                    </a:cubicBezTo>
                    <a:cubicBezTo>
                      <a:pt x="229" y="173"/>
                      <a:pt x="237" y="163"/>
                      <a:pt x="249" y="163"/>
                    </a:cubicBezTo>
                    <a:moveTo>
                      <a:pt x="204" y="24"/>
                    </a:moveTo>
                    <a:cubicBezTo>
                      <a:pt x="210" y="24"/>
                      <a:pt x="210" y="24"/>
                      <a:pt x="210" y="24"/>
                    </a:cubicBezTo>
                    <a:cubicBezTo>
                      <a:pt x="210" y="80"/>
                      <a:pt x="210" y="80"/>
                      <a:pt x="210" y="80"/>
                    </a:cubicBezTo>
                    <a:cubicBezTo>
                      <a:pt x="203" y="80"/>
                      <a:pt x="203" y="80"/>
                      <a:pt x="203" y="80"/>
                    </a:cubicBezTo>
                    <a:cubicBezTo>
                      <a:pt x="203" y="31"/>
                      <a:pt x="203" y="31"/>
                      <a:pt x="203" y="31"/>
                    </a:cubicBezTo>
                    <a:cubicBezTo>
                      <a:pt x="203" y="31"/>
                      <a:pt x="203" y="31"/>
                      <a:pt x="203" y="31"/>
                    </a:cubicBezTo>
                    <a:cubicBezTo>
                      <a:pt x="193" y="37"/>
                      <a:pt x="193" y="37"/>
                      <a:pt x="193" y="37"/>
                    </a:cubicBezTo>
                    <a:cubicBezTo>
                      <a:pt x="192" y="31"/>
                      <a:pt x="192" y="31"/>
                      <a:pt x="192" y="31"/>
                    </a:cubicBezTo>
                    <a:lnTo>
                      <a:pt x="204" y="24"/>
                    </a:lnTo>
                    <a:close/>
                    <a:moveTo>
                      <a:pt x="205" y="93"/>
                    </a:moveTo>
                    <a:cubicBezTo>
                      <a:pt x="217" y="93"/>
                      <a:pt x="223" y="104"/>
                      <a:pt x="223" y="121"/>
                    </a:cubicBezTo>
                    <a:cubicBezTo>
                      <a:pt x="223" y="140"/>
                      <a:pt x="216" y="150"/>
                      <a:pt x="204" y="150"/>
                    </a:cubicBezTo>
                    <a:cubicBezTo>
                      <a:pt x="193" y="150"/>
                      <a:pt x="186" y="140"/>
                      <a:pt x="186" y="122"/>
                    </a:cubicBezTo>
                    <a:cubicBezTo>
                      <a:pt x="186" y="103"/>
                      <a:pt x="194" y="93"/>
                      <a:pt x="205" y="93"/>
                    </a:cubicBezTo>
                    <a:moveTo>
                      <a:pt x="161" y="24"/>
                    </a:moveTo>
                    <a:cubicBezTo>
                      <a:pt x="173" y="24"/>
                      <a:pt x="180" y="34"/>
                      <a:pt x="180" y="52"/>
                    </a:cubicBezTo>
                    <a:cubicBezTo>
                      <a:pt x="180" y="70"/>
                      <a:pt x="173" y="81"/>
                      <a:pt x="160" y="81"/>
                    </a:cubicBezTo>
                    <a:cubicBezTo>
                      <a:pt x="150" y="81"/>
                      <a:pt x="142" y="71"/>
                      <a:pt x="142" y="52"/>
                    </a:cubicBezTo>
                    <a:cubicBezTo>
                      <a:pt x="142" y="34"/>
                      <a:pt x="150" y="24"/>
                      <a:pt x="161" y="24"/>
                    </a:cubicBezTo>
                    <a:moveTo>
                      <a:pt x="116" y="24"/>
                    </a:moveTo>
                    <a:cubicBezTo>
                      <a:pt x="123" y="24"/>
                      <a:pt x="123" y="24"/>
                      <a:pt x="123" y="24"/>
                    </a:cubicBezTo>
                    <a:cubicBezTo>
                      <a:pt x="123" y="80"/>
                      <a:pt x="123" y="80"/>
                      <a:pt x="123" y="80"/>
                    </a:cubicBezTo>
                    <a:cubicBezTo>
                      <a:pt x="116" y="80"/>
                      <a:pt x="116" y="80"/>
                      <a:pt x="116" y="80"/>
                    </a:cubicBezTo>
                    <a:cubicBezTo>
                      <a:pt x="116" y="31"/>
                      <a:pt x="116" y="31"/>
                      <a:pt x="116" y="31"/>
                    </a:cubicBezTo>
                    <a:cubicBezTo>
                      <a:pt x="115" y="31"/>
                      <a:pt x="115" y="31"/>
                      <a:pt x="115" y="31"/>
                    </a:cubicBezTo>
                    <a:cubicBezTo>
                      <a:pt x="106" y="37"/>
                      <a:pt x="106" y="37"/>
                      <a:pt x="106" y="37"/>
                    </a:cubicBezTo>
                    <a:cubicBezTo>
                      <a:pt x="104" y="31"/>
                      <a:pt x="104" y="31"/>
                      <a:pt x="104" y="31"/>
                    </a:cubicBezTo>
                    <a:lnTo>
                      <a:pt x="116" y="24"/>
                    </a:lnTo>
                    <a:close/>
                    <a:moveTo>
                      <a:pt x="118" y="93"/>
                    </a:moveTo>
                    <a:cubicBezTo>
                      <a:pt x="129" y="93"/>
                      <a:pt x="136" y="104"/>
                      <a:pt x="136" y="121"/>
                    </a:cubicBezTo>
                    <a:cubicBezTo>
                      <a:pt x="136" y="140"/>
                      <a:pt x="129" y="150"/>
                      <a:pt x="117" y="150"/>
                    </a:cubicBezTo>
                    <a:cubicBezTo>
                      <a:pt x="106" y="150"/>
                      <a:pt x="99" y="140"/>
                      <a:pt x="99" y="122"/>
                    </a:cubicBezTo>
                    <a:cubicBezTo>
                      <a:pt x="99" y="103"/>
                      <a:pt x="107" y="93"/>
                      <a:pt x="118" y="93"/>
                    </a:cubicBezTo>
                    <a:moveTo>
                      <a:pt x="115" y="171"/>
                    </a:moveTo>
                    <a:cubicBezTo>
                      <a:pt x="106" y="176"/>
                      <a:pt x="106" y="176"/>
                      <a:pt x="106" y="176"/>
                    </a:cubicBezTo>
                    <a:cubicBezTo>
                      <a:pt x="104" y="170"/>
                      <a:pt x="104" y="170"/>
                      <a:pt x="104" y="170"/>
                    </a:cubicBezTo>
                    <a:cubicBezTo>
                      <a:pt x="116" y="164"/>
                      <a:pt x="116" y="164"/>
                      <a:pt x="116" y="164"/>
                    </a:cubicBezTo>
                    <a:cubicBezTo>
                      <a:pt x="123" y="164"/>
                      <a:pt x="123" y="164"/>
                      <a:pt x="123" y="164"/>
                    </a:cubicBezTo>
                    <a:cubicBezTo>
                      <a:pt x="123" y="204"/>
                      <a:pt x="123" y="204"/>
                      <a:pt x="123" y="204"/>
                    </a:cubicBezTo>
                    <a:cubicBezTo>
                      <a:pt x="116" y="204"/>
                      <a:pt x="116" y="204"/>
                      <a:pt x="116" y="204"/>
                    </a:cubicBezTo>
                    <a:cubicBezTo>
                      <a:pt x="116" y="171"/>
                      <a:pt x="116" y="171"/>
                      <a:pt x="116" y="171"/>
                    </a:cubicBezTo>
                    <a:lnTo>
                      <a:pt x="115" y="171"/>
                    </a:lnTo>
                    <a:close/>
                    <a:moveTo>
                      <a:pt x="82" y="289"/>
                    </a:moveTo>
                    <a:cubicBezTo>
                      <a:pt x="80" y="289"/>
                      <a:pt x="80" y="289"/>
                      <a:pt x="80" y="289"/>
                    </a:cubicBezTo>
                    <a:cubicBezTo>
                      <a:pt x="62" y="289"/>
                      <a:pt x="62" y="289"/>
                      <a:pt x="62" y="289"/>
                    </a:cubicBezTo>
                    <a:cubicBezTo>
                      <a:pt x="54" y="289"/>
                      <a:pt x="54" y="289"/>
                      <a:pt x="54" y="289"/>
                    </a:cubicBezTo>
                    <a:cubicBezTo>
                      <a:pt x="43" y="289"/>
                      <a:pt x="43" y="289"/>
                      <a:pt x="43" y="289"/>
                    </a:cubicBezTo>
                    <a:cubicBezTo>
                      <a:pt x="43" y="223"/>
                      <a:pt x="43" y="223"/>
                      <a:pt x="43" y="223"/>
                    </a:cubicBezTo>
                    <a:cubicBezTo>
                      <a:pt x="43" y="215"/>
                      <a:pt x="43" y="215"/>
                      <a:pt x="43" y="215"/>
                    </a:cubicBezTo>
                    <a:cubicBezTo>
                      <a:pt x="45" y="215"/>
                      <a:pt x="45" y="215"/>
                      <a:pt x="45" y="215"/>
                    </a:cubicBezTo>
                    <a:cubicBezTo>
                      <a:pt x="69" y="215"/>
                      <a:pt x="69" y="215"/>
                      <a:pt x="69" y="215"/>
                    </a:cubicBezTo>
                    <a:cubicBezTo>
                      <a:pt x="76" y="215"/>
                      <a:pt x="76" y="215"/>
                      <a:pt x="76" y="215"/>
                    </a:cubicBezTo>
                    <a:cubicBezTo>
                      <a:pt x="82" y="215"/>
                      <a:pt x="82" y="215"/>
                      <a:pt x="82" y="215"/>
                    </a:cubicBezTo>
                    <a:cubicBezTo>
                      <a:pt x="93" y="215"/>
                      <a:pt x="93" y="215"/>
                      <a:pt x="93" y="215"/>
                    </a:cubicBezTo>
                    <a:cubicBezTo>
                      <a:pt x="116" y="215"/>
                      <a:pt x="116" y="215"/>
                      <a:pt x="116" y="215"/>
                    </a:cubicBezTo>
                    <a:cubicBezTo>
                      <a:pt x="123" y="215"/>
                      <a:pt x="123" y="215"/>
                      <a:pt x="123" y="215"/>
                    </a:cubicBezTo>
                    <a:cubicBezTo>
                      <a:pt x="149" y="215"/>
                      <a:pt x="149" y="215"/>
                      <a:pt x="149" y="215"/>
                    </a:cubicBezTo>
                    <a:cubicBezTo>
                      <a:pt x="149" y="214"/>
                      <a:pt x="149" y="214"/>
                      <a:pt x="149" y="214"/>
                    </a:cubicBezTo>
                    <a:cubicBezTo>
                      <a:pt x="149" y="182"/>
                      <a:pt x="149" y="182"/>
                      <a:pt x="149" y="182"/>
                    </a:cubicBezTo>
                    <a:cubicBezTo>
                      <a:pt x="276" y="252"/>
                      <a:pt x="276" y="252"/>
                      <a:pt x="276" y="252"/>
                    </a:cubicBezTo>
                    <a:cubicBezTo>
                      <a:pt x="149" y="322"/>
                      <a:pt x="149" y="322"/>
                      <a:pt x="149" y="322"/>
                    </a:cubicBezTo>
                    <a:cubicBezTo>
                      <a:pt x="149" y="289"/>
                      <a:pt x="149" y="289"/>
                      <a:pt x="149" y="289"/>
                    </a:cubicBezTo>
                    <a:cubicBezTo>
                      <a:pt x="123" y="289"/>
                      <a:pt x="123" y="289"/>
                      <a:pt x="123" y="289"/>
                    </a:cubicBezTo>
                    <a:cubicBezTo>
                      <a:pt x="112" y="289"/>
                      <a:pt x="112" y="289"/>
                      <a:pt x="112" y="289"/>
                    </a:cubicBezTo>
                    <a:cubicBezTo>
                      <a:pt x="93" y="289"/>
                      <a:pt x="93" y="289"/>
                      <a:pt x="93" y="289"/>
                    </a:cubicBezTo>
                    <a:lnTo>
                      <a:pt x="82" y="289"/>
                    </a:lnTo>
                    <a:close/>
                    <a:moveTo>
                      <a:pt x="246" y="279"/>
                    </a:moveTo>
                    <a:cubicBezTo>
                      <a:pt x="254" y="275"/>
                      <a:pt x="254" y="275"/>
                      <a:pt x="254" y="275"/>
                    </a:cubicBezTo>
                    <a:cubicBezTo>
                      <a:pt x="254" y="289"/>
                      <a:pt x="254" y="289"/>
                      <a:pt x="254" y="289"/>
                    </a:cubicBezTo>
                    <a:cubicBezTo>
                      <a:pt x="246" y="289"/>
                      <a:pt x="246" y="289"/>
                      <a:pt x="246" y="289"/>
                    </a:cubicBezTo>
                    <a:lnTo>
                      <a:pt x="246" y="279"/>
                    </a:lnTo>
                    <a:close/>
                    <a:moveTo>
                      <a:pt x="123" y="359"/>
                    </a:moveTo>
                    <a:cubicBezTo>
                      <a:pt x="116" y="359"/>
                      <a:pt x="116" y="359"/>
                      <a:pt x="116" y="359"/>
                    </a:cubicBezTo>
                    <a:cubicBezTo>
                      <a:pt x="116" y="310"/>
                      <a:pt x="116" y="310"/>
                      <a:pt x="116" y="310"/>
                    </a:cubicBezTo>
                    <a:cubicBezTo>
                      <a:pt x="115" y="310"/>
                      <a:pt x="115" y="310"/>
                      <a:pt x="115" y="310"/>
                    </a:cubicBezTo>
                    <a:cubicBezTo>
                      <a:pt x="106" y="316"/>
                      <a:pt x="106" y="316"/>
                      <a:pt x="106" y="316"/>
                    </a:cubicBezTo>
                    <a:cubicBezTo>
                      <a:pt x="104" y="310"/>
                      <a:pt x="104" y="310"/>
                      <a:pt x="104" y="310"/>
                    </a:cubicBezTo>
                    <a:cubicBezTo>
                      <a:pt x="116" y="303"/>
                      <a:pt x="116" y="303"/>
                      <a:pt x="116" y="303"/>
                    </a:cubicBezTo>
                    <a:cubicBezTo>
                      <a:pt x="123" y="303"/>
                      <a:pt x="123" y="303"/>
                      <a:pt x="123" y="303"/>
                    </a:cubicBezTo>
                    <a:lnTo>
                      <a:pt x="123" y="359"/>
                    </a:lnTo>
                    <a:close/>
                    <a:moveTo>
                      <a:pt x="160" y="360"/>
                    </a:moveTo>
                    <a:cubicBezTo>
                      <a:pt x="151" y="360"/>
                      <a:pt x="144" y="351"/>
                      <a:pt x="142" y="336"/>
                    </a:cubicBezTo>
                    <a:cubicBezTo>
                      <a:pt x="145" y="334"/>
                      <a:pt x="150" y="332"/>
                      <a:pt x="150" y="332"/>
                    </a:cubicBezTo>
                    <a:cubicBezTo>
                      <a:pt x="150" y="346"/>
                      <a:pt x="154" y="354"/>
                      <a:pt x="161" y="354"/>
                    </a:cubicBezTo>
                    <a:cubicBezTo>
                      <a:pt x="169" y="354"/>
                      <a:pt x="172" y="345"/>
                      <a:pt x="172" y="331"/>
                    </a:cubicBezTo>
                    <a:cubicBezTo>
                      <a:pt x="172" y="327"/>
                      <a:pt x="172" y="323"/>
                      <a:pt x="171" y="320"/>
                    </a:cubicBezTo>
                    <a:cubicBezTo>
                      <a:pt x="173" y="319"/>
                      <a:pt x="176" y="317"/>
                      <a:pt x="178" y="316"/>
                    </a:cubicBezTo>
                    <a:cubicBezTo>
                      <a:pt x="179" y="320"/>
                      <a:pt x="180" y="325"/>
                      <a:pt x="180" y="330"/>
                    </a:cubicBezTo>
                    <a:cubicBezTo>
                      <a:pt x="180" y="349"/>
                      <a:pt x="173" y="360"/>
                      <a:pt x="160" y="360"/>
                    </a:cubicBezTo>
                    <a:moveTo>
                      <a:pt x="210" y="359"/>
                    </a:moveTo>
                    <a:cubicBezTo>
                      <a:pt x="203" y="359"/>
                      <a:pt x="203" y="359"/>
                      <a:pt x="203" y="359"/>
                    </a:cubicBezTo>
                    <a:cubicBezTo>
                      <a:pt x="203" y="310"/>
                      <a:pt x="203" y="310"/>
                      <a:pt x="203" y="310"/>
                    </a:cubicBezTo>
                    <a:cubicBezTo>
                      <a:pt x="203" y="310"/>
                      <a:pt x="203" y="310"/>
                      <a:pt x="203" y="310"/>
                    </a:cubicBezTo>
                    <a:cubicBezTo>
                      <a:pt x="193" y="316"/>
                      <a:pt x="193" y="316"/>
                      <a:pt x="193" y="316"/>
                    </a:cubicBezTo>
                    <a:cubicBezTo>
                      <a:pt x="192" y="310"/>
                      <a:pt x="192" y="310"/>
                      <a:pt x="192" y="310"/>
                    </a:cubicBezTo>
                    <a:cubicBezTo>
                      <a:pt x="204" y="303"/>
                      <a:pt x="204" y="303"/>
                      <a:pt x="204" y="303"/>
                    </a:cubicBezTo>
                    <a:cubicBezTo>
                      <a:pt x="210" y="303"/>
                      <a:pt x="210" y="303"/>
                      <a:pt x="210" y="303"/>
                    </a:cubicBezTo>
                    <a:lnTo>
                      <a:pt x="210" y="359"/>
                    </a:lnTo>
                    <a:close/>
                    <a:moveTo>
                      <a:pt x="248" y="360"/>
                    </a:moveTo>
                    <a:cubicBezTo>
                      <a:pt x="237" y="360"/>
                      <a:pt x="230" y="349"/>
                      <a:pt x="229" y="331"/>
                    </a:cubicBezTo>
                    <a:cubicBezTo>
                      <a:pt x="229" y="313"/>
                      <a:pt x="237" y="302"/>
                      <a:pt x="249" y="302"/>
                    </a:cubicBezTo>
                    <a:cubicBezTo>
                      <a:pt x="260" y="302"/>
                      <a:pt x="267" y="313"/>
                      <a:pt x="267" y="330"/>
                    </a:cubicBezTo>
                    <a:cubicBezTo>
                      <a:pt x="267" y="349"/>
                      <a:pt x="260" y="360"/>
                      <a:pt x="248" y="360"/>
                    </a:cubicBezTo>
                    <a:moveTo>
                      <a:pt x="297" y="359"/>
                    </a:moveTo>
                    <a:cubicBezTo>
                      <a:pt x="290" y="359"/>
                      <a:pt x="290" y="359"/>
                      <a:pt x="290" y="359"/>
                    </a:cubicBezTo>
                    <a:cubicBezTo>
                      <a:pt x="290" y="310"/>
                      <a:pt x="290" y="310"/>
                      <a:pt x="290" y="310"/>
                    </a:cubicBezTo>
                    <a:cubicBezTo>
                      <a:pt x="290" y="310"/>
                      <a:pt x="290" y="310"/>
                      <a:pt x="290" y="310"/>
                    </a:cubicBezTo>
                    <a:cubicBezTo>
                      <a:pt x="280" y="316"/>
                      <a:pt x="280" y="316"/>
                      <a:pt x="280" y="316"/>
                    </a:cubicBezTo>
                    <a:cubicBezTo>
                      <a:pt x="279" y="310"/>
                      <a:pt x="279" y="310"/>
                      <a:pt x="279" y="310"/>
                    </a:cubicBezTo>
                    <a:cubicBezTo>
                      <a:pt x="291" y="303"/>
                      <a:pt x="291" y="303"/>
                      <a:pt x="291" y="303"/>
                    </a:cubicBezTo>
                    <a:cubicBezTo>
                      <a:pt x="297" y="303"/>
                      <a:pt x="297" y="303"/>
                      <a:pt x="297" y="303"/>
                    </a:cubicBezTo>
                    <a:lnTo>
                      <a:pt x="297" y="359"/>
                    </a:lnTo>
                    <a:close/>
                    <a:moveTo>
                      <a:pt x="291" y="290"/>
                    </a:moveTo>
                    <a:cubicBezTo>
                      <a:pt x="281" y="290"/>
                      <a:pt x="274" y="281"/>
                      <a:pt x="273" y="265"/>
                    </a:cubicBezTo>
                    <a:cubicBezTo>
                      <a:pt x="280" y="262"/>
                      <a:pt x="280" y="262"/>
                      <a:pt x="280" y="262"/>
                    </a:cubicBezTo>
                    <a:cubicBezTo>
                      <a:pt x="280" y="276"/>
                      <a:pt x="285" y="284"/>
                      <a:pt x="292" y="284"/>
                    </a:cubicBezTo>
                    <a:cubicBezTo>
                      <a:pt x="299" y="284"/>
                      <a:pt x="303" y="275"/>
                      <a:pt x="303" y="261"/>
                    </a:cubicBezTo>
                    <a:cubicBezTo>
                      <a:pt x="303" y="247"/>
                      <a:pt x="299" y="239"/>
                      <a:pt x="292" y="239"/>
                    </a:cubicBezTo>
                    <a:cubicBezTo>
                      <a:pt x="289" y="239"/>
                      <a:pt x="286" y="240"/>
                      <a:pt x="284" y="244"/>
                    </a:cubicBezTo>
                    <a:cubicBezTo>
                      <a:pt x="278" y="241"/>
                      <a:pt x="278" y="241"/>
                      <a:pt x="278" y="241"/>
                    </a:cubicBezTo>
                    <a:cubicBezTo>
                      <a:pt x="281" y="236"/>
                      <a:pt x="286" y="233"/>
                      <a:pt x="292" y="233"/>
                    </a:cubicBezTo>
                    <a:cubicBezTo>
                      <a:pt x="304" y="233"/>
                      <a:pt x="310" y="243"/>
                      <a:pt x="310" y="261"/>
                    </a:cubicBezTo>
                    <a:cubicBezTo>
                      <a:pt x="310" y="279"/>
                      <a:pt x="303" y="290"/>
                      <a:pt x="291" y="290"/>
                    </a:cubicBezTo>
                    <a:moveTo>
                      <a:pt x="290" y="171"/>
                    </a:moveTo>
                    <a:cubicBezTo>
                      <a:pt x="280" y="176"/>
                      <a:pt x="280" y="176"/>
                      <a:pt x="280" y="176"/>
                    </a:cubicBezTo>
                    <a:cubicBezTo>
                      <a:pt x="279" y="170"/>
                      <a:pt x="279" y="170"/>
                      <a:pt x="279" y="170"/>
                    </a:cubicBezTo>
                    <a:cubicBezTo>
                      <a:pt x="291" y="164"/>
                      <a:pt x="291" y="164"/>
                      <a:pt x="291" y="164"/>
                    </a:cubicBezTo>
                    <a:cubicBezTo>
                      <a:pt x="297" y="164"/>
                      <a:pt x="297" y="164"/>
                      <a:pt x="297" y="164"/>
                    </a:cubicBezTo>
                    <a:cubicBezTo>
                      <a:pt x="297" y="219"/>
                      <a:pt x="297" y="219"/>
                      <a:pt x="297" y="219"/>
                    </a:cubicBezTo>
                    <a:cubicBezTo>
                      <a:pt x="290" y="219"/>
                      <a:pt x="290" y="219"/>
                      <a:pt x="290" y="219"/>
                    </a:cubicBezTo>
                    <a:cubicBezTo>
                      <a:pt x="290" y="171"/>
                      <a:pt x="290" y="171"/>
                      <a:pt x="290" y="171"/>
                    </a:cubicBezTo>
                    <a:close/>
                    <a:moveTo>
                      <a:pt x="291" y="150"/>
                    </a:moveTo>
                    <a:cubicBezTo>
                      <a:pt x="280" y="150"/>
                      <a:pt x="273" y="140"/>
                      <a:pt x="273" y="122"/>
                    </a:cubicBezTo>
                    <a:cubicBezTo>
                      <a:pt x="273" y="103"/>
                      <a:pt x="281" y="93"/>
                      <a:pt x="292" y="93"/>
                    </a:cubicBezTo>
                    <a:cubicBezTo>
                      <a:pt x="304" y="93"/>
                      <a:pt x="310" y="104"/>
                      <a:pt x="310" y="121"/>
                    </a:cubicBezTo>
                    <a:cubicBezTo>
                      <a:pt x="310" y="140"/>
                      <a:pt x="303" y="150"/>
                      <a:pt x="291" y="150"/>
                    </a:cubicBezTo>
                    <a:moveTo>
                      <a:pt x="335" y="360"/>
                    </a:moveTo>
                    <a:cubicBezTo>
                      <a:pt x="324" y="360"/>
                      <a:pt x="317" y="349"/>
                      <a:pt x="317" y="331"/>
                    </a:cubicBezTo>
                    <a:cubicBezTo>
                      <a:pt x="317" y="313"/>
                      <a:pt x="325" y="302"/>
                      <a:pt x="336" y="302"/>
                    </a:cubicBezTo>
                    <a:cubicBezTo>
                      <a:pt x="347" y="302"/>
                      <a:pt x="354" y="313"/>
                      <a:pt x="354" y="330"/>
                    </a:cubicBezTo>
                    <a:cubicBezTo>
                      <a:pt x="354" y="349"/>
                      <a:pt x="347" y="360"/>
                      <a:pt x="335" y="360"/>
                    </a:cubicBezTo>
                    <a:moveTo>
                      <a:pt x="333" y="241"/>
                    </a:moveTo>
                    <a:cubicBezTo>
                      <a:pt x="324" y="246"/>
                      <a:pt x="324" y="246"/>
                      <a:pt x="324" y="246"/>
                    </a:cubicBezTo>
                    <a:cubicBezTo>
                      <a:pt x="322" y="240"/>
                      <a:pt x="322" y="240"/>
                      <a:pt x="322" y="240"/>
                    </a:cubicBezTo>
                    <a:cubicBezTo>
                      <a:pt x="334" y="234"/>
                      <a:pt x="334" y="234"/>
                      <a:pt x="334" y="234"/>
                    </a:cubicBezTo>
                    <a:cubicBezTo>
                      <a:pt x="341" y="234"/>
                      <a:pt x="341" y="234"/>
                      <a:pt x="341" y="234"/>
                    </a:cubicBezTo>
                    <a:cubicBezTo>
                      <a:pt x="341" y="289"/>
                      <a:pt x="341" y="289"/>
                      <a:pt x="341" y="289"/>
                    </a:cubicBezTo>
                    <a:cubicBezTo>
                      <a:pt x="334" y="289"/>
                      <a:pt x="334" y="289"/>
                      <a:pt x="334" y="289"/>
                    </a:cubicBezTo>
                    <a:cubicBezTo>
                      <a:pt x="334" y="241"/>
                      <a:pt x="334" y="241"/>
                      <a:pt x="334" y="241"/>
                    </a:cubicBezTo>
                    <a:lnTo>
                      <a:pt x="333" y="241"/>
                    </a:lnTo>
                    <a:close/>
                    <a:moveTo>
                      <a:pt x="335" y="220"/>
                    </a:moveTo>
                    <a:cubicBezTo>
                      <a:pt x="324" y="220"/>
                      <a:pt x="317" y="210"/>
                      <a:pt x="317" y="192"/>
                    </a:cubicBezTo>
                    <a:cubicBezTo>
                      <a:pt x="317" y="173"/>
                      <a:pt x="325" y="163"/>
                      <a:pt x="336" y="163"/>
                    </a:cubicBezTo>
                    <a:cubicBezTo>
                      <a:pt x="347" y="163"/>
                      <a:pt x="354" y="173"/>
                      <a:pt x="354" y="191"/>
                    </a:cubicBezTo>
                    <a:cubicBezTo>
                      <a:pt x="354" y="210"/>
                      <a:pt x="347" y="220"/>
                      <a:pt x="335" y="220"/>
                    </a:cubicBezTo>
                    <a:moveTo>
                      <a:pt x="333" y="101"/>
                    </a:moveTo>
                    <a:cubicBezTo>
                      <a:pt x="324" y="106"/>
                      <a:pt x="324" y="106"/>
                      <a:pt x="324" y="106"/>
                    </a:cubicBezTo>
                    <a:cubicBezTo>
                      <a:pt x="322" y="101"/>
                      <a:pt x="322" y="101"/>
                      <a:pt x="322" y="101"/>
                    </a:cubicBezTo>
                    <a:cubicBezTo>
                      <a:pt x="334" y="94"/>
                      <a:pt x="334" y="94"/>
                      <a:pt x="334" y="94"/>
                    </a:cubicBezTo>
                    <a:cubicBezTo>
                      <a:pt x="341" y="94"/>
                      <a:pt x="341" y="94"/>
                      <a:pt x="341" y="94"/>
                    </a:cubicBezTo>
                    <a:cubicBezTo>
                      <a:pt x="341" y="149"/>
                      <a:pt x="341" y="149"/>
                      <a:pt x="341" y="149"/>
                    </a:cubicBezTo>
                    <a:cubicBezTo>
                      <a:pt x="334" y="149"/>
                      <a:pt x="334" y="149"/>
                      <a:pt x="334" y="149"/>
                    </a:cubicBezTo>
                    <a:cubicBezTo>
                      <a:pt x="334" y="101"/>
                      <a:pt x="334" y="101"/>
                      <a:pt x="334" y="101"/>
                    </a:cubicBezTo>
                    <a:lnTo>
                      <a:pt x="333" y="101"/>
                    </a:lnTo>
                    <a:close/>
                    <a:moveTo>
                      <a:pt x="295" y="67"/>
                    </a:moveTo>
                    <a:cubicBezTo>
                      <a:pt x="295" y="10"/>
                      <a:pt x="295" y="10"/>
                      <a:pt x="295" y="10"/>
                    </a:cubicBezTo>
                    <a:cubicBezTo>
                      <a:pt x="356" y="67"/>
                      <a:pt x="356" y="67"/>
                      <a:pt x="356" y="67"/>
                    </a:cubicBezTo>
                    <a:lnTo>
                      <a:pt x="29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26"/>
              <p:cNvSpPr>
                <a:spLocks/>
              </p:cNvSpPr>
              <p:nvPr/>
            </p:nvSpPr>
            <p:spPr bwMode="auto">
              <a:xfrm>
                <a:off x="4079876" y="2640013"/>
                <a:ext cx="28575" cy="58737"/>
              </a:xfrm>
              <a:custGeom>
                <a:avLst/>
                <a:gdLst>
                  <a:gd name="T0" fmla="*/ 11 w 22"/>
                  <a:gd name="T1" fmla="*/ 0 h 45"/>
                  <a:gd name="T2" fmla="*/ 0 w 22"/>
                  <a:gd name="T3" fmla="*/ 23 h 45"/>
                  <a:gd name="T4" fmla="*/ 11 w 22"/>
                  <a:gd name="T5" fmla="*/ 45 h 45"/>
                  <a:gd name="T6" fmla="*/ 22 w 22"/>
                  <a:gd name="T7" fmla="*/ 22 h 45"/>
                  <a:gd name="T8" fmla="*/ 11 w 22"/>
                  <a:gd name="T9" fmla="*/ 0 h 45"/>
                </a:gdLst>
                <a:ahLst/>
                <a:cxnLst>
                  <a:cxn ang="0">
                    <a:pos x="T0" y="T1"/>
                  </a:cxn>
                  <a:cxn ang="0">
                    <a:pos x="T2" y="T3"/>
                  </a:cxn>
                  <a:cxn ang="0">
                    <a:pos x="T4" y="T5"/>
                  </a:cxn>
                  <a:cxn ang="0">
                    <a:pos x="T6" y="T7"/>
                  </a:cxn>
                  <a:cxn ang="0">
                    <a:pos x="T8" y="T9"/>
                  </a:cxn>
                </a:cxnLst>
                <a:rect l="0" t="0" r="r" b="b"/>
                <a:pathLst>
                  <a:path w="22" h="45">
                    <a:moveTo>
                      <a:pt x="11" y="0"/>
                    </a:moveTo>
                    <a:cubicBezTo>
                      <a:pt x="5" y="0"/>
                      <a:pt x="0" y="8"/>
                      <a:pt x="0" y="23"/>
                    </a:cubicBezTo>
                    <a:cubicBezTo>
                      <a:pt x="0" y="37"/>
                      <a:pt x="4" y="45"/>
                      <a:pt x="11" y="45"/>
                    </a:cubicBezTo>
                    <a:cubicBezTo>
                      <a:pt x="19" y="45"/>
                      <a:pt x="22" y="36"/>
                      <a:pt x="22" y="22"/>
                    </a:cubicBezTo>
                    <a:cubicBezTo>
                      <a:pt x="22"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27"/>
              <p:cNvSpPr>
                <a:spLocks/>
              </p:cNvSpPr>
              <p:nvPr/>
            </p:nvSpPr>
            <p:spPr bwMode="auto">
              <a:xfrm>
                <a:off x="4079876" y="2822575"/>
                <a:ext cx="28575" cy="60325"/>
              </a:xfrm>
              <a:custGeom>
                <a:avLst/>
                <a:gdLst>
                  <a:gd name="T0" fmla="*/ 11 w 22"/>
                  <a:gd name="T1" fmla="*/ 0 h 46"/>
                  <a:gd name="T2" fmla="*/ 0 w 22"/>
                  <a:gd name="T3" fmla="*/ 23 h 46"/>
                  <a:gd name="T4" fmla="*/ 11 w 22"/>
                  <a:gd name="T5" fmla="*/ 46 h 46"/>
                  <a:gd name="T6" fmla="*/ 22 w 22"/>
                  <a:gd name="T7" fmla="*/ 23 h 46"/>
                  <a:gd name="T8" fmla="*/ 11 w 22"/>
                  <a:gd name="T9" fmla="*/ 0 h 46"/>
                </a:gdLst>
                <a:ahLst/>
                <a:cxnLst>
                  <a:cxn ang="0">
                    <a:pos x="T0" y="T1"/>
                  </a:cxn>
                  <a:cxn ang="0">
                    <a:pos x="T2" y="T3"/>
                  </a:cxn>
                  <a:cxn ang="0">
                    <a:pos x="T4" y="T5"/>
                  </a:cxn>
                  <a:cxn ang="0">
                    <a:pos x="T6" y="T7"/>
                  </a:cxn>
                  <a:cxn ang="0">
                    <a:pos x="T8" y="T9"/>
                  </a:cxn>
                </a:cxnLst>
                <a:rect l="0" t="0" r="r" b="b"/>
                <a:pathLst>
                  <a:path w="22" h="46">
                    <a:moveTo>
                      <a:pt x="11" y="0"/>
                    </a:moveTo>
                    <a:cubicBezTo>
                      <a:pt x="5" y="0"/>
                      <a:pt x="0" y="8"/>
                      <a:pt x="0" y="23"/>
                    </a:cubicBezTo>
                    <a:cubicBezTo>
                      <a:pt x="0" y="38"/>
                      <a:pt x="4" y="46"/>
                      <a:pt x="11" y="46"/>
                    </a:cubicBezTo>
                    <a:cubicBezTo>
                      <a:pt x="19" y="46"/>
                      <a:pt x="22" y="37"/>
                      <a:pt x="22" y="23"/>
                    </a:cubicBezTo>
                    <a:cubicBezTo>
                      <a:pt x="22"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28"/>
              <p:cNvSpPr>
                <a:spLocks/>
              </p:cNvSpPr>
              <p:nvPr/>
            </p:nvSpPr>
            <p:spPr bwMode="auto">
              <a:xfrm>
                <a:off x="3792538" y="2547938"/>
                <a:ext cx="30163" cy="60325"/>
              </a:xfrm>
              <a:custGeom>
                <a:avLst/>
                <a:gdLst>
                  <a:gd name="T0" fmla="*/ 11 w 23"/>
                  <a:gd name="T1" fmla="*/ 46 h 46"/>
                  <a:gd name="T2" fmla="*/ 23 w 23"/>
                  <a:gd name="T3" fmla="*/ 23 h 46"/>
                  <a:gd name="T4" fmla="*/ 11 w 23"/>
                  <a:gd name="T5" fmla="*/ 0 h 46"/>
                  <a:gd name="T6" fmla="*/ 0 w 23"/>
                  <a:gd name="T7" fmla="*/ 23 h 46"/>
                  <a:gd name="T8" fmla="*/ 11 w 23"/>
                  <a:gd name="T9" fmla="*/ 46 h 46"/>
                </a:gdLst>
                <a:ahLst/>
                <a:cxnLst>
                  <a:cxn ang="0">
                    <a:pos x="T0" y="T1"/>
                  </a:cxn>
                  <a:cxn ang="0">
                    <a:pos x="T2" y="T3"/>
                  </a:cxn>
                  <a:cxn ang="0">
                    <a:pos x="T4" y="T5"/>
                  </a:cxn>
                  <a:cxn ang="0">
                    <a:pos x="T6" y="T7"/>
                  </a:cxn>
                  <a:cxn ang="0">
                    <a:pos x="T8" y="T9"/>
                  </a:cxn>
                </a:cxnLst>
                <a:rect l="0" t="0" r="r" b="b"/>
                <a:pathLst>
                  <a:path w="23" h="46">
                    <a:moveTo>
                      <a:pt x="11" y="46"/>
                    </a:moveTo>
                    <a:cubicBezTo>
                      <a:pt x="19" y="46"/>
                      <a:pt x="23" y="37"/>
                      <a:pt x="23" y="23"/>
                    </a:cubicBezTo>
                    <a:cubicBezTo>
                      <a:pt x="23" y="9"/>
                      <a:pt x="19" y="0"/>
                      <a:pt x="11" y="0"/>
                    </a:cubicBezTo>
                    <a:cubicBezTo>
                      <a:pt x="5" y="0"/>
                      <a:pt x="0" y="8"/>
                      <a:pt x="0" y="23"/>
                    </a:cubicBezTo>
                    <a:cubicBezTo>
                      <a:pt x="0" y="37"/>
                      <a:pt x="5"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80869960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34"/>
          <p:cNvSpPr/>
          <p:nvPr/>
        </p:nvSpPr>
        <p:spPr bwMode="auto">
          <a:xfrm>
            <a:off x="3205477" y="4793514"/>
            <a:ext cx="3403963" cy="1320769"/>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a:solidFill>
                <a:srgbClr val="3C3C3B"/>
              </a:solidFill>
            </a:endParaRPr>
          </a:p>
        </p:txBody>
      </p:sp>
      <p:sp>
        <p:nvSpPr>
          <p:cNvPr id="4" name="Title 3"/>
          <p:cNvSpPr>
            <a:spLocks noGrp="1"/>
          </p:cNvSpPr>
          <p:nvPr>
            <p:ph type="title"/>
          </p:nvPr>
        </p:nvSpPr>
        <p:spPr>
          <a:xfrm>
            <a:off x="457200" y="313810"/>
            <a:ext cx="8229600" cy="566177"/>
          </a:xfrm>
        </p:spPr>
        <p:txBody>
          <a:bodyPr/>
          <a:lstStyle/>
          <a:p>
            <a:r>
              <a:rPr lang="en-US" dirty="0" smtClean="0"/>
              <a:t>Unity Data Mover - Architecture</a:t>
            </a:r>
            <a:endParaRPr lang="en-US" dirty="0"/>
          </a:p>
        </p:txBody>
      </p:sp>
      <p:sp>
        <p:nvSpPr>
          <p:cNvPr id="40" name="AutoShape 41"/>
          <p:cNvSpPr>
            <a:spLocks noChangeArrowheads="1"/>
          </p:cNvSpPr>
          <p:nvPr/>
        </p:nvSpPr>
        <p:spPr bwMode="auto">
          <a:xfrm>
            <a:off x="7053561" y="4856452"/>
            <a:ext cx="1220232" cy="1225627"/>
          </a:xfrm>
          <a:prstGeom prst="can">
            <a:avLst>
              <a:gd name="adj" fmla="val 18199"/>
            </a:avLst>
          </a:pr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US" sz="2200">
              <a:solidFill>
                <a:srgbClr val="3C3C3B"/>
              </a:solidFill>
            </a:endParaRPr>
          </a:p>
        </p:txBody>
      </p:sp>
      <p:sp>
        <p:nvSpPr>
          <p:cNvPr id="45" name="AutoShape 43"/>
          <p:cNvSpPr>
            <a:spLocks noChangeArrowheads="1"/>
          </p:cNvSpPr>
          <p:nvPr/>
        </p:nvSpPr>
        <p:spPr bwMode="auto">
          <a:xfrm>
            <a:off x="1552879" y="4793516"/>
            <a:ext cx="1220232" cy="1320769"/>
          </a:xfrm>
          <a:prstGeom prst="can">
            <a:avLst>
              <a:gd name="adj" fmla="val 18199"/>
            </a:avLst>
          </a:pr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US" sz="2200" dirty="0">
              <a:solidFill>
                <a:srgbClr val="3C3C3B"/>
              </a:solidFill>
            </a:endParaRPr>
          </a:p>
          <a:p>
            <a:pPr eaLnBrk="0" fontAlgn="base" hangingPunct="0">
              <a:spcBef>
                <a:spcPct val="0"/>
              </a:spcBef>
              <a:spcAft>
                <a:spcPct val="0"/>
              </a:spcAft>
            </a:pPr>
            <a:endParaRPr lang="en-US" sz="2200" dirty="0">
              <a:solidFill>
                <a:srgbClr val="3C3C3B"/>
              </a:solidFill>
            </a:endParaRPr>
          </a:p>
          <a:p>
            <a:pPr eaLnBrk="0" fontAlgn="base" hangingPunct="0">
              <a:spcBef>
                <a:spcPct val="0"/>
              </a:spcBef>
              <a:spcAft>
                <a:spcPct val="0"/>
              </a:spcAft>
            </a:pPr>
            <a:endParaRPr lang="en-US" sz="1400" dirty="0">
              <a:solidFill>
                <a:srgbClr val="3C3C3B"/>
              </a:solidFill>
            </a:endParaRPr>
          </a:p>
        </p:txBody>
      </p:sp>
      <p:sp>
        <p:nvSpPr>
          <p:cNvPr id="72" name="TextBox 71"/>
          <p:cNvSpPr txBox="1"/>
          <p:nvPr/>
        </p:nvSpPr>
        <p:spPr>
          <a:xfrm>
            <a:off x="3245749" y="2278566"/>
            <a:ext cx="1720343" cy="307777"/>
          </a:xfrm>
          <a:prstGeom prst="rect">
            <a:avLst/>
          </a:prstGeom>
          <a:solidFill>
            <a:schemeClr val="accent3"/>
          </a:solidFill>
          <a:ln>
            <a:solidFill>
              <a:schemeClr val="tx1"/>
            </a:solidFill>
          </a:ln>
        </p:spPr>
        <p:txBody>
          <a:bodyPr wrap="square" rtlCol="0">
            <a:spAutoFit/>
          </a:bodyPr>
          <a:lstStyle/>
          <a:p>
            <a:pPr eaLnBrk="0" fontAlgn="base" hangingPunct="0">
              <a:spcBef>
                <a:spcPct val="0"/>
              </a:spcBef>
              <a:spcAft>
                <a:spcPct val="0"/>
              </a:spcAft>
            </a:pPr>
            <a:r>
              <a:rPr lang="en-US" sz="1400" dirty="0">
                <a:solidFill>
                  <a:prstClr val="white"/>
                </a:solidFill>
              </a:rPr>
              <a:t>Master + Agent</a:t>
            </a:r>
          </a:p>
        </p:txBody>
      </p:sp>
      <p:sp>
        <p:nvSpPr>
          <p:cNvPr id="73" name="TextBox 72"/>
          <p:cNvSpPr txBox="1"/>
          <p:nvPr/>
        </p:nvSpPr>
        <p:spPr>
          <a:xfrm>
            <a:off x="3245750" y="2635150"/>
            <a:ext cx="1720343" cy="307777"/>
          </a:xfrm>
          <a:prstGeom prst="rect">
            <a:avLst/>
          </a:prstGeom>
          <a:solidFill>
            <a:schemeClr val="accent3"/>
          </a:solidFill>
          <a:ln>
            <a:solidFill>
              <a:schemeClr val="tx1"/>
            </a:solidFill>
          </a:ln>
        </p:spPr>
        <p:txBody>
          <a:bodyPr wrap="square" rtlCol="0">
            <a:spAutoFit/>
          </a:bodyPr>
          <a:lstStyle/>
          <a:p>
            <a:pPr eaLnBrk="0" fontAlgn="base" hangingPunct="0">
              <a:spcBef>
                <a:spcPct val="0"/>
              </a:spcBef>
              <a:spcAft>
                <a:spcPct val="0"/>
              </a:spcAft>
            </a:pPr>
            <a:r>
              <a:rPr lang="en-US" sz="1400" dirty="0">
                <a:solidFill>
                  <a:prstClr val="white"/>
                </a:solidFill>
              </a:rPr>
              <a:t>Slave   + Agent</a:t>
            </a:r>
          </a:p>
        </p:txBody>
      </p:sp>
      <p:sp>
        <p:nvSpPr>
          <p:cNvPr id="74" name="TextBox 73"/>
          <p:cNvSpPr txBox="1"/>
          <p:nvPr/>
        </p:nvSpPr>
        <p:spPr>
          <a:xfrm>
            <a:off x="3245747" y="3007084"/>
            <a:ext cx="1720343" cy="307777"/>
          </a:xfrm>
          <a:prstGeom prst="rect">
            <a:avLst/>
          </a:prstGeom>
          <a:solidFill>
            <a:schemeClr val="accent3"/>
          </a:solidFill>
          <a:ln>
            <a:solidFill>
              <a:schemeClr val="tx1"/>
            </a:solidFill>
          </a:ln>
        </p:spPr>
        <p:txBody>
          <a:bodyPr wrap="square" rtlCol="0">
            <a:spAutoFit/>
          </a:bodyPr>
          <a:lstStyle/>
          <a:p>
            <a:pPr eaLnBrk="0" fontAlgn="base" hangingPunct="0">
              <a:spcBef>
                <a:spcPct val="0"/>
              </a:spcBef>
              <a:spcAft>
                <a:spcPct val="0"/>
              </a:spcAft>
            </a:pPr>
            <a:r>
              <a:rPr lang="en-US" sz="1400" dirty="0">
                <a:solidFill>
                  <a:prstClr val="white"/>
                </a:solidFill>
              </a:rPr>
              <a:t>          </a:t>
            </a:r>
            <a:r>
              <a:rPr lang="en-US" sz="1400" dirty="0" smtClean="0">
                <a:solidFill>
                  <a:prstClr val="white"/>
                </a:solidFill>
              </a:rPr>
              <a:t>  + </a:t>
            </a:r>
            <a:r>
              <a:rPr lang="en-US" sz="1400" dirty="0">
                <a:solidFill>
                  <a:prstClr val="white"/>
                </a:solidFill>
              </a:rPr>
              <a:t>Agent</a:t>
            </a:r>
          </a:p>
        </p:txBody>
      </p:sp>
      <p:sp>
        <p:nvSpPr>
          <p:cNvPr id="76" name="TextBox 75"/>
          <p:cNvSpPr txBox="1"/>
          <p:nvPr/>
        </p:nvSpPr>
        <p:spPr>
          <a:xfrm>
            <a:off x="3243759" y="897074"/>
            <a:ext cx="1720343" cy="307777"/>
          </a:xfrm>
          <a:prstGeom prst="rect">
            <a:avLst/>
          </a:prstGeom>
          <a:solidFill>
            <a:schemeClr val="tx2"/>
          </a:solidFill>
        </p:spPr>
        <p:txBody>
          <a:bodyPr wrap="square" rtlCol="0">
            <a:spAutoFit/>
          </a:bodyPr>
          <a:lstStyle/>
          <a:p>
            <a:pPr eaLnBrk="0" fontAlgn="base" hangingPunct="0">
              <a:spcBef>
                <a:spcPct val="0"/>
              </a:spcBef>
              <a:spcAft>
                <a:spcPct val="0"/>
              </a:spcAft>
            </a:pPr>
            <a:r>
              <a:rPr lang="en-US" sz="1400" dirty="0">
                <a:solidFill>
                  <a:prstClr val="white"/>
                </a:solidFill>
              </a:rPr>
              <a:t>Viewpoint Portlet</a:t>
            </a:r>
          </a:p>
        </p:txBody>
      </p:sp>
      <p:sp>
        <p:nvSpPr>
          <p:cNvPr id="77" name="TextBox 76"/>
          <p:cNvSpPr txBox="1"/>
          <p:nvPr/>
        </p:nvSpPr>
        <p:spPr>
          <a:xfrm>
            <a:off x="3243758" y="1292388"/>
            <a:ext cx="1720343" cy="307777"/>
          </a:xfrm>
          <a:prstGeom prst="rect">
            <a:avLst/>
          </a:prstGeom>
          <a:solidFill>
            <a:schemeClr val="accent6"/>
          </a:solidFill>
        </p:spPr>
        <p:txBody>
          <a:bodyPr wrap="square" rtlCol="0">
            <a:spAutoFit/>
          </a:bodyPr>
          <a:lstStyle/>
          <a:p>
            <a:pPr eaLnBrk="0" fontAlgn="base" hangingPunct="0">
              <a:spcBef>
                <a:spcPct val="0"/>
              </a:spcBef>
              <a:spcAft>
                <a:spcPct val="0"/>
              </a:spcAft>
            </a:pPr>
            <a:r>
              <a:rPr lang="en-US" sz="1400" dirty="0">
                <a:solidFill>
                  <a:prstClr val="white"/>
                </a:solidFill>
              </a:rPr>
              <a:t>Command Line </a:t>
            </a:r>
          </a:p>
        </p:txBody>
      </p:sp>
      <p:sp>
        <p:nvSpPr>
          <p:cNvPr id="78" name="TextBox 77"/>
          <p:cNvSpPr txBox="1"/>
          <p:nvPr/>
        </p:nvSpPr>
        <p:spPr>
          <a:xfrm>
            <a:off x="435254" y="3607818"/>
            <a:ext cx="1720343" cy="276999"/>
          </a:xfrm>
          <a:prstGeom prst="rect">
            <a:avLst/>
          </a:prstGeom>
          <a:solidFill>
            <a:schemeClr val="accent5"/>
          </a:solidFill>
        </p:spPr>
        <p:txBody>
          <a:bodyPr wrap="square" rtlCol="0">
            <a:spAutoFit/>
          </a:bodyPr>
          <a:lstStyle/>
          <a:p>
            <a:pPr eaLnBrk="0" fontAlgn="base" hangingPunct="0">
              <a:spcBef>
                <a:spcPct val="0"/>
              </a:spcBef>
              <a:spcAft>
                <a:spcPct val="0"/>
              </a:spcAft>
            </a:pPr>
            <a:r>
              <a:rPr lang="en-US" sz="1200" dirty="0">
                <a:solidFill>
                  <a:prstClr val="white"/>
                </a:solidFill>
              </a:rPr>
              <a:t>Ecosystem Manager</a:t>
            </a:r>
          </a:p>
        </p:txBody>
      </p:sp>
      <p:sp>
        <p:nvSpPr>
          <p:cNvPr id="82" name="TextBox 81"/>
          <p:cNvSpPr txBox="1"/>
          <p:nvPr/>
        </p:nvSpPr>
        <p:spPr>
          <a:xfrm>
            <a:off x="299820" y="1307443"/>
            <a:ext cx="1673856" cy="523220"/>
          </a:xfrm>
          <a:prstGeom prst="rect">
            <a:avLst/>
          </a:prstGeom>
          <a:noFill/>
        </p:spPr>
        <p:txBody>
          <a:bodyPr wrap="none" rtlCol="0">
            <a:spAutoFit/>
          </a:bodyPr>
          <a:lstStyle/>
          <a:p>
            <a:pPr eaLnBrk="0" fontAlgn="base" hangingPunct="0">
              <a:spcBef>
                <a:spcPct val="0"/>
              </a:spcBef>
              <a:spcAft>
                <a:spcPct val="0"/>
              </a:spcAft>
            </a:pPr>
            <a:r>
              <a:rPr lang="en-US" sz="1400" b="1" dirty="0">
                <a:solidFill>
                  <a:srgbClr val="3C3C3B"/>
                </a:solidFill>
              </a:rPr>
              <a:t>DM Interfaces</a:t>
            </a:r>
          </a:p>
          <a:p>
            <a:pPr eaLnBrk="0" fontAlgn="base" hangingPunct="0">
              <a:spcBef>
                <a:spcPct val="0"/>
              </a:spcBef>
              <a:spcAft>
                <a:spcPct val="0"/>
              </a:spcAft>
            </a:pPr>
            <a:r>
              <a:rPr lang="en-US" sz="1400" dirty="0">
                <a:solidFill>
                  <a:srgbClr val="3C3C3B"/>
                </a:solidFill>
              </a:rPr>
              <a:t>Define Job Intent</a:t>
            </a:r>
          </a:p>
        </p:txBody>
      </p:sp>
      <p:cxnSp>
        <p:nvCxnSpPr>
          <p:cNvPr id="85" name="Straight Connector 84"/>
          <p:cNvCxnSpPr>
            <a:stCxn id="77" idx="1"/>
          </p:cNvCxnSpPr>
          <p:nvPr/>
        </p:nvCxnSpPr>
        <p:spPr bwMode="auto">
          <a:xfrm flipH="1">
            <a:off x="3088750" y="1446277"/>
            <a:ext cx="155008" cy="5129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a:off x="3086678" y="1102257"/>
            <a:ext cx="2755" cy="8056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9" name="Straight Connector 88"/>
          <p:cNvCxnSpPr>
            <a:endCxn id="76" idx="1"/>
          </p:cNvCxnSpPr>
          <p:nvPr/>
        </p:nvCxnSpPr>
        <p:spPr bwMode="auto">
          <a:xfrm flipV="1">
            <a:off x="3086678" y="1050963"/>
            <a:ext cx="157081" cy="5129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4" name="TextBox 93"/>
          <p:cNvSpPr txBox="1"/>
          <p:nvPr/>
        </p:nvSpPr>
        <p:spPr>
          <a:xfrm>
            <a:off x="339108" y="2274454"/>
            <a:ext cx="2781531" cy="954107"/>
          </a:xfrm>
          <a:prstGeom prst="rect">
            <a:avLst/>
          </a:prstGeom>
          <a:noFill/>
        </p:spPr>
        <p:txBody>
          <a:bodyPr wrap="none" rtlCol="0">
            <a:spAutoFit/>
          </a:bodyPr>
          <a:lstStyle/>
          <a:p>
            <a:pPr eaLnBrk="0" fontAlgn="base" hangingPunct="0">
              <a:spcBef>
                <a:spcPct val="0"/>
              </a:spcBef>
              <a:spcAft>
                <a:spcPct val="0"/>
              </a:spcAft>
            </a:pPr>
            <a:r>
              <a:rPr lang="en-US" sz="1400" b="1" dirty="0">
                <a:solidFill>
                  <a:srgbClr val="3C3C3B"/>
                </a:solidFill>
              </a:rPr>
              <a:t>DM Daemon</a:t>
            </a:r>
          </a:p>
          <a:p>
            <a:pPr eaLnBrk="0" fontAlgn="base" hangingPunct="0">
              <a:spcBef>
                <a:spcPct val="0"/>
              </a:spcBef>
              <a:spcAft>
                <a:spcPct val="0"/>
              </a:spcAft>
            </a:pPr>
            <a:r>
              <a:rPr lang="en-US" sz="1400" dirty="0">
                <a:solidFill>
                  <a:srgbClr val="3C3C3B"/>
                </a:solidFill>
              </a:rPr>
              <a:t>Determine how to move data</a:t>
            </a:r>
          </a:p>
          <a:p>
            <a:pPr eaLnBrk="0" fontAlgn="base" hangingPunct="0">
              <a:spcBef>
                <a:spcPct val="0"/>
              </a:spcBef>
              <a:spcAft>
                <a:spcPct val="0"/>
              </a:spcAft>
            </a:pPr>
            <a:r>
              <a:rPr lang="en-US" sz="1400" dirty="0">
                <a:solidFill>
                  <a:srgbClr val="3C3C3B"/>
                </a:solidFill>
              </a:rPr>
              <a:t>Distribute work to agents</a:t>
            </a:r>
          </a:p>
          <a:p>
            <a:pPr eaLnBrk="0" fontAlgn="base" hangingPunct="0">
              <a:spcBef>
                <a:spcPct val="0"/>
              </a:spcBef>
              <a:spcAft>
                <a:spcPct val="0"/>
              </a:spcAft>
            </a:pPr>
            <a:r>
              <a:rPr lang="en-US" sz="1400" dirty="0">
                <a:solidFill>
                  <a:srgbClr val="3C3C3B"/>
                </a:solidFill>
              </a:rPr>
              <a:t>Report status</a:t>
            </a:r>
          </a:p>
        </p:txBody>
      </p:sp>
      <p:cxnSp>
        <p:nvCxnSpPr>
          <p:cNvPr id="96" name="Straight Connector 95"/>
          <p:cNvCxnSpPr/>
          <p:nvPr/>
        </p:nvCxnSpPr>
        <p:spPr bwMode="auto">
          <a:xfrm flipH="1">
            <a:off x="1931995" y="1506709"/>
            <a:ext cx="1166185" cy="0"/>
          </a:xfrm>
          <a:prstGeom prst="line">
            <a:avLst/>
          </a:prstGeom>
          <a:solidFill>
            <a:schemeClr val="accent1"/>
          </a:solidFill>
          <a:ln w="9525" cap="flat" cmpd="sng" algn="ctr">
            <a:solidFill>
              <a:schemeClr val="tx1"/>
            </a:solidFill>
            <a:prstDash val="solid"/>
            <a:round/>
            <a:headEnd type="none" w="med" len="med"/>
            <a:tailEnd type="oval" w="med" len="med"/>
          </a:ln>
          <a:effectLst/>
        </p:spPr>
      </p:cxnSp>
      <p:cxnSp>
        <p:nvCxnSpPr>
          <p:cNvPr id="101" name="Straight Connector 100"/>
          <p:cNvCxnSpPr>
            <a:stCxn id="72" idx="1"/>
          </p:cNvCxnSpPr>
          <p:nvPr/>
        </p:nvCxnSpPr>
        <p:spPr bwMode="auto">
          <a:xfrm flipH="1">
            <a:off x="1729875" y="2432455"/>
            <a:ext cx="1515874" cy="51296"/>
          </a:xfrm>
          <a:prstGeom prst="line">
            <a:avLst/>
          </a:prstGeom>
          <a:solidFill>
            <a:schemeClr val="accent1"/>
          </a:solidFill>
          <a:ln w="9525" cap="flat" cmpd="sng" algn="ctr">
            <a:solidFill>
              <a:schemeClr val="tx1"/>
            </a:solidFill>
            <a:prstDash val="solid"/>
            <a:round/>
            <a:headEnd type="none" w="med" len="med"/>
            <a:tailEnd type="oval" w="med" len="med"/>
          </a:ln>
          <a:effectLst/>
        </p:spPr>
      </p:cxnSp>
      <p:cxnSp>
        <p:nvCxnSpPr>
          <p:cNvPr id="106" name="Straight Arrow Connector 105"/>
          <p:cNvCxnSpPr/>
          <p:nvPr/>
        </p:nvCxnSpPr>
        <p:spPr bwMode="auto">
          <a:xfrm>
            <a:off x="4052646" y="2043375"/>
            <a:ext cx="0" cy="231076"/>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11" name="Straight Arrow Connector 110"/>
          <p:cNvCxnSpPr/>
          <p:nvPr/>
        </p:nvCxnSpPr>
        <p:spPr bwMode="auto">
          <a:xfrm>
            <a:off x="1828800" y="3222619"/>
            <a:ext cx="0" cy="322511"/>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13" name="TextBox 112"/>
          <p:cNvSpPr txBox="1"/>
          <p:nvPr/>
        </p:nvSpPr>
        <p:spPr>
          <a:xfrm>
            <a:off x="435253" y="3942744"/>
            <a:ext cx="1418978" cy="738664"/>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Monitor</a:t>
            </a:r>
          </a:p>
          <a:p>
            <a:pPr eaLnBrk="0" fontAlgn="base" hangingPunct="0">
              <a:spcBef>
                <a:spcPct val="0"/>
              </a:spcBef>
              <a:spcAft>
                <a:spcPct val="0"/>
              </a:spcAft>
            </a:pPr>
            <a:r>
              <a:rPr lang="en-US" sz="1400" dirty="0">
                <a:solidFill>
                  <a:srgbClr val="3C3C3B"/>
                </a:solidFill>
              </a:rPr>
              <a:t>Administration</a:t>
            </a:r>
          </a:p>
          <a:p>
            <a:pPr eaLnBrk="0" fontAlgn="base" hangingPunct="0">
              <a:spcBef>
                <a:spcPct val="0"/>
              </a:spcBef>
              <a:spcAft>
                <a:spcPct val="0"/>
              </a:spcAft>
            </a:pPr>
            <a:r>
              <a:rPr lang="en-US" sz="1400" dirty="0">
                <a:solidFill>
                  <a:srgbClr val="3C3C3B"/>
                </a:solidFill>
              </a:rPr>
              <a:t>Op Control</a:t>
            </a:r>
          </a:p>
        </p:txBody>
      </p:sp>
      <p:sp>
        <p:nvSpPr>
          <p:cNvPr id="114" name="Right Brace 113"/>
          <p:cNvSpPr/>
          <p:nvPr/>
        </p:nvSpPr>
        <p:spPr bwMode="auto">
          <a:xfrm>
            <a:off x="4966090" y="2249537"/>
            <a:ext cx="262095" cy="1195991"/>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a:solidFill>
                <a:srgbClr val="3C3C3B"/>
              </a:solidFill>
            </a:endParaRPr>
          </a:p>
        </p:txBody>
      </p:sp>
      <p:sp>
        <p:nvSpPr>
          <p:cNvPr id="115" name="TextBox 114"/>
          <p:cNvSpPr txBox="1"/>
          <p:nvPr/>
        </p:nvSpPr>
        <p:spPr>
          <a:xfrm>
            <a:off x="5209759" y="2441331"/>
            <a:ext cx="1343638" cy="738664"/>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Teradata</a:t>
            </a:r>
          </a:p>
          <a:p>
            <a:pPr eaLnBrk="0" fontAlgn="base" hangingPunct="0">
              <a:spcBef>
                <a:spcPct val="0"/>
              </a:spcBef>
              <a:spcAft>
                <a:spcPct val="0"/>
              </a:spcAft>
            </a:pPr>
            <a:r>
              <a:rPr lang="en-US" sz="1400" dirty="0" smtClean="0">
                <a:solidFill>
                  <a:srgbClr val="3C3C3B"/>
                </a:solidFill>
              </a:rPr>
              <a:t>Multi-Purpose</a:t>
            </a:r>
            <a:endParaRPr lang="en-US" sz="1400" dirty="0">
              <a:solidFill>
                <a:srgbClr val="3C3C3B"/>
              </a:solidFill>
            </a:endParaRPr>
          </a:p>
          <a:p>
            <a:pPr eaLnBrk="0" fontAlgn="base" hangingPunct="0">
              <a:spcBef>
                <a:spcPct val="0"/>
              </a:spcBef>
              <a:spcAft>
                <a:spcPct val="0"/>
              </a:spcAft>
            </a:pPr>
            <a:r>
              <a:rPr lang="en-US" sz="1400" dirty="0">
                <a:solidFill>
                  <a:srgbClr val="3C3C3B"/>
                </a:solidFill>
              </a:rPr>
              <a:t>Servers</a:t>
            </a:r>
          </a:p>
        </p:txBody>
      </p:sp>
      <p:sp>
        <p:nvSpPr>
          <p:cNvPr id="116" name="TextBox 115"/>
          <p:cNvSpPr txBox="1"/>
          <p:nvPr/>
        </p:nvSpPr>
        <p:spPr>
          <a:xfrm>
            <a:off x="3125149" y="3852506"/>
            <a:ext cx="1854995" cy="523220"/>
          </a:xfrm>
          <a:prstGeom prst="rect">
            <a:avLst/>
          </a:prstGeom>
          <a:noFill/>
        </p:spPr>
        <p:txBody>
          <a:bodyPr wrap="none" rtlCol="0">
            <a:spAutoFit/>
          </a:bodyPr>
          <a:lstStyle/>
          <a:p>
            <a:pPr eaLnBrk="0" fontAlgn="base" hangingPunct="0">
              <a:spcBef>
                <a:spcPct val="0"/>
              </a:spcBef>
              <a:spcAft>
                <a:spcPct val="0"/>
              </a:spcAft>
            </a:pPr>
            <a:r>
              <a:rPr lang="en-US" sz="1400" b="1" dirty="0">
                <a:solidFill>
                  <a:srgbClr val="3C3C3B"/>
                </a:solidFill>
              </a:rPr>
              <a:t>DM Agent</a:t>
            </a:r>
          </a:p>
          <a:p>
            <a:pPr eaLnBrk="0" fontAlgn="base" hangingPunct="0">
              <a:spcBef>
                <a:spcPct val="0"/>
              </a:spcBef>
              <a:spcAft>
                <a:spcPct val="0"/>
              </a:spcAft>
            </a:pPr>
            <a:r>
              <a:rPr lang="en-US" sz="1400" dirty="0">
                <a:solidFill>
                  <a:srgbClr val="3C3C3B"/>
                </a:solidFill>
              </a:rPr>
              <a:t>Execute Utility Tasks</a:t>
            </a:r>
          </a:p>
        </p:txBody>
      </p:sp>
      <p:sp>
        <p:nvSpPr>
          <p:cNvPr id="121" name="Rectangle 120"/>
          <p:cNvSpPr/>
          <p:nvPr/>
        </p:nvSpPr>
        <p:spPr bwMode="auto">
          <a:xfrm>
            <a:off x="3283197" y="5093927"/>
            <a:ext cx="1429305" cy="251021"/>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000" dirty="0">
                <a:solidFill>
                  <a:prstClr val="white"/>
                </a:solidFill>
              </a:rPr>
              <a:t>ARC ARCHIVE</a:t>
            </a:r>
          </a:p>
        </p:txBody>
      </p:sp>
      <p:sp>
        <p:nvSpPr>
          <p:cNvPr id="122" name="Rectangle 121"/>
          <p:cNvSpPr/>
          <p:nvPr/>
        </p:nvSpPr>
        <p:spPr bwMode="auto">
          <a:xfrm>
            <a:off x="5076500" y="5073632"/>
            <a:ext cx="1429305" cy="251021"/>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000" dirty="0">
                <a:solidFill>
                  <a:prstClr val="white"/>
                </a:solidFill>
              </a:rPr>
              <a:t>ARC COPY</a:t>
            </a:r>
          </a:p>
        </p:txBody>
      </p:sp>
      <p:sp>
        <p:nvSpPr>
          <p:cNvPr id="123" name="Rectangle 122"/>
          <p:cNvSpPr/>
          <p:nvPr/>
        </p:nvSpPr>
        <p:spPr bwMode="auto">
          <a:xfrm>
            <a:off x="3283197" y="5594824"/>
            <a:ext cx="1429305" cy="251021"/>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000" dirty="0">
                <a:solidFill>
                  <a:prstClr val="white"/>
                </a:solidFill>
              </a:rPr>
              <a:t>TPTAPI EXPORT</a:t>
            </a:r>
          </a:p>
        </p:txBody>
      </p:sp>
      <p:sp>
        <p:nvSpPr>
          <p:cNvPr id="124" name="Rectangle 123"/>
          <p:cNvSpPr/>
          <p:nvPr/>
        </p:nvSpPr>
        <p:spPr bwMode="auto">
          <a:xfrm>
            <a:off x="5076500" y="5594824"/>
            <a:ext cx="1429305" cy="251021"/>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900" dirty="0">
                <a:solidFill>
                  <a:prstClr val="white"/>
                </a:solidFill>
              </a:rPr>
              <a:t>TPTAPI Load/Update</a:t>
            </a:r>
          </a:p>
        </p:txBody>
      </p:sp>
      <p:sp>
        <p:nvSpPr>
          <p:cNvPr id="126" name="Right Arrow 125"/>
          <p:cNvSpPr/>
          <p:nvPr/>
        </p:nvSpPr>
        <p:spPr bwMode="auto">
          <a:xfrm>
            <a:off x="4759611" y="5053340"/>
            <a:ext cx="292952" cy="291609"/>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a:solidFill>
                <a:srgbClr val="3C3C3B"/>
              </a:solidFill>
            </a:endParaRPr>
          </a:p>
        </p:txBody>
      </p:sp>
      <p:sp>
        <p:nvSpPr>
          <p:cNvPr id="127" name="Right Arrow 126"/>
          <p:cNvSpPr/>
          <p:nvPr/>
        </p:nvSpPr>
        <p:spPr bwMode="auto">
          <a:xfrm>
            <a:off x="4765535" y="5554238"/>
            <a:ext cx="292952" cy="291609"/>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a:solidFill>
                <a:srgbClr val="3C3C3B"/>
              </a:solidFill>
            </a:endParaRPr>
          </a:p>
        </p:txBody>
      </p:sp>
      <p:sp>
        <p:nvSpPr>
          <p:cNvPr id="132" name="Right Arrow 131"/>
          <p:cNvSpPr/>
          <p:nvPr/>
        </p:nvSpPr>
        <p:spPr bwMode="auto">
          <a:xfrm>
            <a:off x="6604605" y="5056657"/>
            <a:ext cx="436720" cy="291609"/>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a:solidFill>
                <a:srgbClr val="3C3C3B"/>
              </a:solidFill>
            </a:endParaRPr>
          </a:p>
        </p:txBody>
      </p:sp>
      <p:sp>
        <p:nvSpPr>
          <p:cNvPr id="134" name="Right Arrow 133"/>
          <p:cNvSpPr/>
          <p:nvPr/>
        </p:nvSpPr>
        <p:spPr bwMode="auto">
          <a:xfrm>
            <a:off x="6616841" y="5574530"/>
            <a:ext cx="438202" cy="291609"/>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a:solidFill>
                <a:srgbClr val="3C3C3B"/>
              </a:solidFill>
            </a:endParaRPr>
          </a:p>
        </p:txBody>
      </p:sp>
      <p:cxnSp>
        <p:nvCxnSpPr>
          <p:cNvPr id="137" name="Straight Connector 136"/>
          <p:cNvCxnSpPr/>
          <p:nvPr/>
        </p:nvCxnSpPr>
        <p:spPr bwMode="auto">
          <a:xfrm>
            <a:off x="4261282" y="4030463"/>
            <a:ext cx="195308" cy="0"/>
          </a:xfrm>
          <a:prstGeom prst="line">
            <a:avLst/>
          </a:prstGeom>
          <a:solidFill>
            <a:schemeClr val="accent1"/>
          </a:solidFill>
          <a:ln w="9525" cap="flat" cmpd="sng" algn="ctr">
            <a:solidFill>
              <a:schemeClr val="tx1"/>
            </a:solidFill>
            <a:prstDash val="solid"/>
            <a:round/>
            <a:headEnd type="oval" w="med" len="med"/>
            <a:tailEnd type="none" w="med" len="med"/>
          </a:ln>
          <a:effectLst/>
        </p:spPr>
      </p:cxnSp>
      <p:cxnSp>
        <p:nvCxnSpPr>
          <p:cNvPr id="139" name="Straight Connector 138"/>
          <p:cNvCxnSpPr/>
          <p:nvPr/>
        </p:nvCxnSpPr>
        <p:spPr bwMode="auto">
          <a:xfrm flipV="1">
            <a:off x="4456590" y="3426217"/>
            <a:ext cx="0" cy="60424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0" name="Right Arrow 139"/>
          <p:cNvSpPr/>
          <p:nvPr/>
        </p:nvSpPr>
        <p:spPr bwMode="auto">
          <a:xfrm>
            <a:off x="2765051" y="5053340"/>
            <a:ext cx="436720" cy="291609"/>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a:solidFill>
                <a:srgbClr val="3C3C3B"/>
              </a:solidFill>
            </a:endParaRPr>
          </a:p>
        </p:txBody>
      </p:sp>
      <p:sp>
        <p:nvSpPr>
          <p:cNvPr id="142" name="Right Arrow 141"/>
          <p:cNvSpPr/>
          <p:nvPr/>
        </p:nvSpPr>
        <p:spPr bwMode="auto">
          <a:xfrm>
            <a:off x="2771629" y="5572422"/>
            <a:ext cx="438202" cy="291609"/>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a:solidFill>
                <a:srgbClr val="3C3C3B"/>
              </a:solidFill>
            </a:endParaRPr>
          </a:p>
        </p:txBody>
      </p:sp>
      <p:sp>
        <p:nvSpPr>
          <p:cNvPr id="143" name="TextBox 142"/>
          <p:cNvSpPr txBox="1"/>
          <p:nvPr/>
        </p:nvSpPr>
        <p:spPr>
          <a:xfrm>
            <a:off x="1676981" y="5056238"/>
            <a:ext cx="1037463" cy="738664"/>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Source </a:t>
            </a:r>
          </a:p>
          <a:p>
            <a:pPr eaLnBrk="0" fontAlgn="base" hangingPunct="0">
              <a:spcBef>
                <a:spcPct val="0"/>
              </a:spcBef>
              <a:spcAft>
                <a:spcPct val="0"/>
              </a:spcAft>
            </a:pPr>
            <a:r>
              <a:rPr lang="en-US" sz="1400" dirty="0">
                <a:solidFill>
                  <a:srgbClr val="3C3C3B"/>
                </a:solidFill>
              </a:rPr>
              <a:t>Teradata </a:t>
            </a:r>
          </a:p>
          <a:p>
            <a:pPr eaLnBrk="0" fontAlgn="base" hangingPunct="0">
              <a:spcBef>
                <a:spcPct val="0"/>
              </a:spcBef>
              <a:spcAft>
                <a:spcPct val="0"/>
              </a:spcAft>
            </a:pPr>
            <a:r>
              <a:rPr lang="en-US" sz="1400" dirty="0">
                <a:solidFill>
                  <a:srgbClr val="3C3C3B"/>
                </a:solidFill>
              </a:rPr>
              <a:t>System</a:t>
            </a:r>
          </a:p>
        </p:txBody>
      </p:sp>
      <p:sp>
        <p:nvSpPr>
          <p:cNvPr id="146" name="TextBox 145"/>
          <p:cNvSpPr txBox="1"/>
          <p:nvPr/>
        </p:nvSpPr>
        <p:spPr>
          <a:xfrm>
            <a:off x="7186873" y="5056114"/>
            <a:ext cx="1037463" cy="738664"/>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Target</a:t>
            </a:r>
          </a:p>
          <a:p>
            <a:pPr eaLnBrk="0" fontAlgn="base" hangingPunct="0">
              <a:spcBef>
                <a:spcPct val="0"/>
              </a:spcBef>
              <a:spcAft>
                <a:spcPct val="0"/>
              </a:spcAft>
            </a:pPr>
            <a:r>
              <a:rPr lang="en-US" sz="1400" dirty="0">
                <a:solidFill>
                  <a:srgbClr val="3C3C3B"/>
                </a:solidFill>
              </a:rPr>
              <a:t>Teradata </a:t>
            </a:r>
          </a:p>
          <a:p>
            <a:pPr eaLnBrk="0" fontAlgn="base" hangingPunct="0">
              <a:spcBef>
                <a:spcPct val="0"/>
              </a:spcBef>
              <a:spcAft>
                <a:spcPct val="0"/>
              </a:spcAft>
            </a:pPr>
            <a:r>
              <a:rPr lang="en-US" sz="1400" dirty="0">
                <a:solidFill>
                  <a:srgbClr val="3C3C3B"/>
                </a:solidFill>
              </a:rPr>
              <a:t>System</a:t>
            </a:r>
          </a:p>
        </p:txBody>
      </p:sp>
      <p:sp>
        <p:nvSpPr>
          <p:cNvPr id="147" name="TextBox 146"/>
          <p:cNvSpPr txBox="1"/>
          <p:nvPr/>
        </p:nvSpPr>
        <p:spPr>
          <a:xfrm>
            <a:off x="7029543" y="4128542"/>
            <a:ext cx="1244251" cy="307777"/>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LAN or WAN</a:t>
            </a:r>
          </a:p>
        </p:txBody>
      </p:sp>
      <p:cxnSp>
        <p:nvCxnSpPr>
          <p:cNvPr id="151" name="Straight Connector 150"/>
          <p:cNvCxnSpPr/>
          <p:nvPr/>
        </p:nvCxnSpPr>
        <p:spPr bwMode="auto">
          <a:xfrm flipV="1">
            <a:off x="6831498" y="4377179"/>
            <a:ext cx="0" cy="40913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p:cNvCxnSpPr/>
          <p:nvPr/>
        </p:nvCxnSpPr>
        <p:spPr bwMode="auto">
          <a:xfrm>
            <a:off x="6834464" y="4377177"/>
            <a:ext cx="14191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2" name="TextBox 161"/>
          <p:cNvSpPr txBox="1"/>
          <p:nvPr/>
        </p:nvSpPr>
        <p:spPr>
          <a:xfrm>
            <a:off x="5464849" y="1245888"/>
            <a:ext cx="2186817" cy="307777"/>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On TMS or Client Server</a:t>
            </a:r>
          </a:p>
        </p:txBody>
      </p:sp>
      <p:cxnSp>
        <p:nvCxnSpPr>
          <p:cNvPr id="164" name="Straight Connector 163"/>
          <p:cNvCxnSpPr>
            <a:stCxn id="77" idx="3"/>
          </p:cNvCxnSpPr>
          <p:nvPr/>
        </p:nvCxnSpPr>
        <p:spPr bwMode="auto">
          <a:xfrm>
            <a:off x="4964101" y="1446277"/>
            <a:ext cx="446721" cy="5129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6" name="TextBox 45"/>
          <p:cNvSpPr txBox="1"/>
          <p:nvPr/>
        </p:nvSpPr>
        <p:spPr>
          <a:xfrm>
            <a:off x="3243757" y="1702757"/>
            <a:ext cx="1720343" cy="307777"/>
          </a:xfrm>
          <a:prstGeom prst="rect">
            <a:avLst/>
          </a:prstGeom>
          <a:solidFill>
            <a:schemeClr val="bg2"/>
          </a:solidFill>
        </p:spPr>
        <p:txBody>
          <a:bodyPr wrap="square" rtlCol="0">
            <a:spAutoFit/>
          </a:bodyPr>
          <a:lstStyle/>
          <a:p>
            <a:pPr eaLnBrk="0" fontAlgn="base" hangingPunct="0">
              <a:spcBef>
                <a:spcPct val="0"/>
              </a:spcBef>
              <a:spcAft>
                <a:spcPct val="0"/>
              </a:spcAft>
            </a:pPr>
            <a:r>
              <a:rPr lang="en-US" sz="1400" dirty="0" smtClean="0"/>
              <a:t>RESTful Interface</a:t>
            </a:r>
            <a:endParaRPr lang="en-US" sz="1400" dirty="0"/>
          </a:p>
        </p:txBody>
      </p:sp>
      <p:cxnSp>
        <p:nvCxnSpPr>
          <p:cNvPr id="50" name="Straight Connector 49"/>
          <p:cNvCxnSpPr/>
          <p:nvPr/>
        </p:nvCxnSpPr>
        <p:spPr bwMode="auto">
          <a:xfrm flipH="1">
            <a:off x="3098179" y="1907940"/>
            <a:ext cx="15500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099695968"/>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AutoShape 43"/>
          <p:cNvSpPr>
            <a:spLocks noChangeArrowheads="1"/>
          </p:cNvSpPr>
          <p:nvPr/>
        </p:nvSpPr>
        <p:spPr bwMode="auto">
          <a:xfrm>
            <a:off x="5037248" y="4417253"/>
            <a:ext cx="610116" cy="836103"/>
          </a:xfrm>
          <a:prstGeom prst="can">
            <a:avLst>
              <a:gd name="adj" fmla="val 18199"/>
            </a:avLst>
          </a:prstGeom>
          <a:solidFill>
            <a:srgbClr val="CC0000"/>
          </a:solidFill>
          <a:ln>
            <a:noFill/>
          </a:ln>
          <a:extLst/>
        </p:spPr>
        <p:txBody>
          <a:bodyPr wrap="none" anchor="ctr"/>
          <a:lstStyle/>
          <a:p>
            <a:pPr eaLnBrk="0" fontAlgn="base" hangingPunct="0">
              <a:spcBef>
                <a:spcPct val="0"/>
              </a:spcBef>
              <a:spcAft>
                <a:spcPct val="0"/>
              </a:spcAft>
            </a:pPr>
            <a:endParaRPr lang="en-US" sz="2200" dirty="0">
              <a:solidFill>
                <a:srgbClr val="3C3C3B"/>
              </a:solidFill>
            </a:endParaRPr>
          </a:p>
          <a:p>
            <a:pPr eaLnBrk="0" fontAlgn="base" hangingPunct="0">
              <a:spcBef>
                <a:spcPct val="0"/>
              </a:spcBef>
              <a:spcAft>
                <a:spcPct val="0"/>
              </a:spcAft>
            </a:pPr>
            <a:endParaRPr lang="en-US" sz="2200" dirty="0">
              <a:solidFill>
                <a:srgbClr val="3C3C3B"/>
              </a:solidFill>
            </a:endParaRPr>
          </a:p>
          <a:p>
            <a:pPr eaLnBrk="0" fontAlgn="base" hangingPunct="0">
              <a:spcBef>
                <a:spcPct val="0"/>
              </a:spcBef>
              <a:spcAft>
                <a:spcPct val="0"/>
              </a:spcAft>
            </a:pPr>
            <a:endParaRPr lang="en-US" sz="1400" dirty="0">
              <a:solidFill>
                <a:srgbClr val="3C3C3B"/>
              </a:solidFill>
            </a:endParaRPr>
          </a:p>
        </p:txBody>
      </p:sp>
      <p:sp>
        <p:nvSpPr>
          <p:cNvPr id="135" name="Rectangle 134"/>
          <p:cNvSpPr/>
          <p:nvPr/>
        </p:nvSpPr>
        <p:spPr bwMode="auto">
          <a:xfrm>
            <a:off x="3246514" y="3693480"/>
            <a:ext cx="1717951" cy="386115"/>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4" name="Title 3"/>
          <p:cNvSpPr>
            <a:spLocks noGrp="1"/>
          </p:cNvSpPr>
          <p:nvPr>
            <p:ph type="title"/>
          </p:nvPr>
        </p:nvSpPr>
        <p:spPr>
          <a:xfrm>
            <a:off x="457200" y="226534"/>
            <a:ext cx="8229600" cy="624361"/>
          </a:xfrm>
        </p:spPr>
        <p:txBody>
          <a:bodyPr/>
          <a:lstStyle/>
          <a:p>
            <a:r>
              <a:rPr lang="en-US" dirty="0" smtClean="0"/>
              <a:t>Unity Data Mover – Aster/Hadoop Architecture</a:t>
            </a:r>
            <a:endParaRPr lang="en-US" dirty="0"/>
          </a:p>
        </p:txBody>
      </p:sp>
      <p:sp>
        <p:nvSpPr>
          <p:cNvPr id="45" name="AutoShape 43"/>
          <p:cNvSpPr>
            <a:spLocks noChangeArrowheads="1"/>
          </p:cNvSpPr>
          <p:nvPr/>
        </p:nvSpPr>
        <p:spPr bwMode="auto">
          <a:xfrm>
            <a:off x="2692207" y="4549737"/>
            <a:ext cx="794444" cy="1665311"/>
          </a:xfrm>
          <a:prstGeom prst="can">
            <a:avLst>
              <a:gd name="adj" fmla="val 18199"/>
            </a:avLst>
          </a:pr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US" sz="2200" dirty="0">
              <a:solidFill>
                <a:srgbClr val="3C3C3B"/>
              </a:solidFill>
            </a:endParaRPr>
          </a:p>
          <a:p>
            <a:pPr eaLnBrk="0" fontAlgn="base" hangingPunct="0">
              <a:spcBef>
                <a:spcPct val="0"/>
              </a:spcBef>
              <a:spcAft>
                <a:spcPct val="0"/>
              </a:spcAft>
            </a:pPr>
            <a:endParaRPr lang="en-US" sz="2200" dirty="0">
              <a:solidFill>
                <a:srgbClr val="3C3C3B"/>
              </a:solidFill>
            </a:endParaRPr>
          </a:p>
          <a:p>
            <a:pPr eaLnBrk="0" fontAlgn="base" hangingPunct="0">
              <a:spcBef>
                <a:spcPct val="0"/>
              </a:spcBef>
              <a:spcAft>
                <a:spcPct val="0"/>
              </a:spcAft>
            </a:pPr>
            <a:endParaRPr lang="en-US" sz="1400" dirty="0">
              <a:solidFill>
                <a:srgbClr val="3C3C3B"/>
              </a:solidFill>
            </a:endParaRPr>
          </a:p>
        </p:txBody>
      </p:sp>
      <p:sp>
        <p:nvSpPr>
          <p:cNvPr id="72" name="TextBox 71"/>
          <p:cNvSpPr txBox="1"/>
          <p:nvPr/>
        </p:nvSpPr>
        <p:spPr>
          <a:xfrm>
            <a:off x="3245749" y="2278566"/>
            <a:ext cx="1720343" cy="307777"/>
          </a:xfrm>
          <a:prstGeom prst="rect">
            <a:avLst/>
          </a:prstGeom>
          <a:solidFill>
            <a:schemeClr val="accent3"/>
          </a:solidFill>
          <a:ln>
            <a:solidFill>
              <a:schemeClr val="tx1"/>
            </a:solidFill>
          </a:ln>
        </p:spPr>
        <p:txBody>
          <a:bodyPr wrap="square" rtlCol="0">
            <a:spAutoFit/>
          </a:bodyPr>
          <a:lstStyle/>
          <a:p>
            <a:pPr eaLnBrk="0" fontAlgn="base" hangingPunct="0">
              <a:spcBef>
                <a:spcPct val="0"/>
              </a:spcBef>
              <a:spcAft>
                <a:spcPct val="0"/>
              </a:spcAft>
            </a:pPr>
            <a:r>
              <a:rPr lang="en-US" sz="1400" dirty="0">
                <a:solidFill>
                  <a:prstClr val="white"/>
                </a:solidFill>
              </a:rPr>
              <a:t>Master + Agent</a:t>
            </a:r>
          </a:p>
        </p:txBody>
      </p:sp>
      <p:sp>
        <p:nvSpPr>
          <p:cNvPr id="73" name="TextBox 72"/>
          <p:cNvSpPr txBox="1"/>
          <p:nvPr/>
        </p:nvSpPr>
        <p:spPr>
          <a:xfrm>
            <a:off x="3245750" y="2635150"/>
            <a:ext cx="1720343" cy="307777"/>
          </a:xfrm>
          <a:prstGeom prst="rect">
            <a:avLst/>
          </a:prstGeom>
          <a:solidFill>
            <a:schemeClr val="accent3"/>
          </a:solidFill>
          <a:ln>
            <a:solidFill>
              <a:schemeClr val="tx1"/>
            </a:solidFill>
          </a:ln>
        </p:spPr>
        <p:txBody>
          <a:bodyPr wrap="square" rtlCol="0">
            <a:spAutoFit/>
          </a:bodyPr>
          <a:lstStyle/>
          <a:p>
            <a:pPr eaLnBrk="0" fontAlgn="base" hangingPunct="0">
              <a:spcBef>
                <a:spcPct val="0"/>
              </a:spcBef>
              <a:spcAft>
                <a:spcPct val="0"/>
              </a:spcAft>
            </a:pPr>
            <a:r>
              <a:rPr lang="en-US" sz="1400" dirty="0">
                <a:solidFill>
                  <a:prstClr val="white"/>
                </a:solidFill>
              </a:rPr>
              <a:t>Slave   + Agent</a:t>
            </a:r>
          </a:p>
        </p:txBody>
      </p:sp>
      <p:sp>
        <p:nvSpPr>
          <p:cNvPr id="74" name="TextBox 73"/>
          <p:cNvSpPr txBox="1"/>
          <p:nvPr/>
        </p:nvSpPr>
        <p:spPr>
          <a:xfrm>
            <a:off x="3245747" y="2979970"/>
            <a:ext cx="1720343" cy="307777"/>
          </a:xfrm>
          <a:prstGeom prst="rect">
            <a:avLst/>
          </a:prstGeom>
          <a:solidFill>
            <a:schemeClr val="accent3"/>
          </a:solidFill>
          <a:ln>
            <a:solidFill>
              <a:schemeClr val="tx1"/>
            </a:solidFill>
          </a:ln>
        </p:spPr>
        <p:txBody>
          <a:bodyPr wrap="square" rtlCol="0">
            <a:spAutoFit/>
          </a:bodyPr>
          <a:lstStyle/>
          <a:p>
            <a:pPr eaLnBrk="0" fontAlgn="base" hangingPunct="0">
              <a:spcBef>
                <a:spcPct val="0"/>
              </a:spcBef>
              <a:spcAft>
                <a:spcPct val="0"/>
              </a:spcAft>
            </a:pPr>
            <a:r>
              <a:rPr lang="en-US" sz="1400" dirty="0">
                <a:solidFill>
                  <a:prstClr val="white"/>
                </a:solidFill>
              </a:rPr>
              <a:t>          </a:t>
            </a:r>
            <a:r>
              <a:rPr lang="en-US" sz="1400" dirty="0" smtClean="0">
                <a:solidFill>
                  <a:prstClr val="white"/>
                </a:solidFill>
              </a:rPr>
              <a:t>  </a:t>
            </a:r>
            <a:r>
              <a:rPr lang="en-US" sz="1400" dirty="0">
                <a:solidFill>
                  <a:prstClr val="white"/>
                </a:solidFill>
              </a:rPr>
              <a:t>+ Agent</a:t>
            </a:r>
          </a:p>
        </p:txBody>
      </p:sp>
      <p:sp>
        <p:nvSpPr>
          <p:cNvPr id="76" name="TextBox 75"/>
          <p:cNvSpPr txBox="1"/>
          <p:nvPr/>
        </p:nvSpPr>
        <p:spPr>
          <a:xfrm>
            <a:off x="3243774" y="891946"/>
            <a:ext cx="1720343" cy="307777"/>
          </a:xfrm>
          <a:prstGeom prst="rect">
            <a:avLst/>
          </a:prstGeom>
          <a:solidFill>
            <a:schemeClr val="tx2"/>
          </a:solidFill>
        </p:spPr>
        <p:txBody>
          <a:bodyPr wrap="square" rtlCol="0">
            <a:spAutoFit/>
          </a:bodyPr>
          <a:lstStyle/>
          <a:p>
            <a:pPr eaLnBrk="0" fontAlgn="base" hangingPunct="0">
              <a:spcBef>
                <a:spcPct val="0"/>
              </a:spcBef>
              <a:spcAft>
                <a:spcPct val="0"/>
              </a:spcAft>
            </a:pPr>
            <a:r>
              <a:rPr lang="en-US" sz="1400" dirty="0">
                <a:solidFill>
                  <a:prstClr val="white"/>
                </a:solidFill>
              </a:rPr>
              <a:t>Viewpoint Portlet</a:t>
            </a:r>
          </a:p>
        </p:txBody>
      </p:sp>
      <p:sp>
        <p:nvSpPr>
          <p:cNvPr id="77" name="TextBox 76"/>
          <p:cNvSpPr txBox="1"/>
          <p:nvPr/>
        </p:nvSpPr>
        <p:spPr>
          <a:xfrm>
            <a:off x="3243773" y="1304733"/>
            <a:ext cx="1720343" cy="307777"/>
          </a:xfrm>
          <a:prstGeom prst="rect">
            <a:avLst/>
          </a:prstGeom>
          <a:solidFill>
            <a:schemeClr val="accent6"/>
          </a:solidFill>
        </p:spPr>
        <p:txBody>
          <a:bodyPr wrap="square" rtlCol="0">
            <a:spAutoFit/>
          </a:bodyPr>
          <a:lstStyle/>
          <a:p>
            <a:pPr eaLnBrk="0" fontAlgn="base" hangingPunct="0">
              <a:spcBef>
                <a:spcPct val="0"/>
              </a:spcBef>
              <a:spcAft>
                <a:spcPct val="0"/>
              </a:spcAft>
            </a:pPr>
            <a:r>
              <a:rPr lang="en-US" sz="1400" dirty="0">
                <a:solidFill>
                  <a:prstClr val="white"/>
                </a:solidFill>
              </a:rPr>
              <a:t>Command Line </a:t>
            </a:r>
          </a:p>
        </p:txBody>
      </p:sp>
      <p:sp>
        <p:nvSpPr>
          <p:cNvPr id="78" name="TextBox 77"/>
          <p:cNvSpPr txBox="1"/>
          <p:nvPr/>
        </p:nvSpPr>
        <p:spPr>
          <a:xfrm>
            <a:off x="435254" y="3655937"/>
            <a:ext cx="1720343" cy="276999"/>
          </a:xfrm>
          <a:prstGeom prst="rect">
            <a:avLst/>
          </a:prstGeom>
          <a:solidFill>
            <a:schemeClr val="accent5"/>
          </a:solidFill>
        </p:spPr>
        <p:txBody>
          <a:bodyPr wrap="square" rtlCol="0">
            <a:spAutoFit/>
          </a:bodyPr>
          <a:lstStyle/>
          <a:p>
            <a:pPr eaLnBrk="0" fontAlgn="base" hangingPunct="0">
              <a:spcBef>
                <a:spcPct val="0"/>
              </a:spcBef>
              <a:spcAft>
                <a:spcPct val="0"/>
              </a:spcAft>
            </a:pPr>
            <a:r>
              <a:rPr lang="en-US" sz="1200" dirty="0">
                <a:solidFill>
                  <a:prstClr val="white"/>
                </a:solidFill>
              </a:rPr>
              <a:t>Ecosystem Manager</a:t>
            </a:r>
          </a:p>
        </p:txBody>
      </p:sp>
      <p:sp>
        <p:nvSpPr>
          <p:cNvPr id="82" name="TextBox 81"/>
          <p:cNvSpPr txBox="1"/>
          <p:nvPr/>
        </p:nvSpPr>
        <p:spPr>
          <a:xfrm>
            <a:off x="339107" y="1451072"/>
            <a:ext cx="1673856" cy="523220"/>
          </a:xfrm>
          <a:prstGeom prst="rect">
            <a:avLst/>
          </a:prstGeom>
          <a:noFill/>
        </p:spPr>
        <p:txBody>
          <a:bodyPr wrap="none" rtlCol="0">
            <a:spAutoFit/>
          </a:bodyPr>
          <a:lstStyle/>
          <a:p>
            <a:pPr eaLnBrk="0" fontAlgn="base" hangingPunct="0">
              <a:spcBef>
                <a:spcPct val="0"/>
              </a:spcBef>
              <a:spcAft>
                <a:spcPct val="0"/>
              </a:spcAft>
            </a:pPr>
            <a:r>
              <a:rPr lang="en-US" sz="1400" b="1" dirty="0">
                <a:solidFill>
                  <a:srgbClr val="3C3C3B"/>
                </a:solidFill>
              </a:rPr>
              <a:t>DM Interfaces</a:t>
            </a:r>
          </a:p>
          <a:p>
            <a:pPr eaLnBrk="0" fontAlgn="base" hangingPunct="0">
              <a:spcBef>
                <a:spcPct val="0"/>
              </a:spcBef>
              <a:spcAft>
                <a:spcPct val="0"/>
              </a:spcAft>
            </a:pPr>
            <a:r>
              <a:rPr lang="en-US" sz="1400" dirty="0">
                <a:solidFill>
                  <a:srgbClr val="3C3C3B"/>
                </a:solidFill>
              </a:rPr>
              <a:t>Define Job Intent</a:t>
            </a:r>
          </a:p>
        </p:txBody>
      </p:sp>
      <p:cxnSp>
        <p:nvCxnSpPr>
          <p:cNvPr id="85" name="Straight Connector 84"/>
          <p:cNvCxnSpPr/>
          <p:nvPr/>
        </p:nvCxnSpPr>
        <p:spPr bwMode="auto">
          <a:xfrm flipH="1">
            <a:off x="3086692" y="1852641"/>
            <a:ext cx="16325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a:off x="3086693" y="1097131"/>
            <a:ext cx="1311" cy="7560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9" name="Straight Connector 88"/>
          <p:cNvCxnSpPr>
            <a:endCxn id="76" idx="1"/>
          </p:cNvCxnSpPr>
          <p:nvPr/>
        </p:nvCxnSpPr>
        <p:spPr bwMode="auto">
          <a:xfrm flipV="1">
            <a:off x="3086693" y="1045835"/>
            <a:ext cx="157081" cy="5129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4" name="TextBox 93"/>
          <p:cNvSpPr txBox="1"/>
          <p:nvPr/>
        </p:nvSpPr>
        <p:spPr>
          <a:xfrm>
            <a:off x="339108" y="2274454"/>
            <a:ext cx="2781531" cy="954107"/>
          </a:xfrm>
          <a:prstGeom prst="rect">
            <a:avLst/>
          </a:prstGeom>
          <a:noFill/>
        </p:spPr>
        <p:txBody>
          <a:bodyPr wrap="none" rtlCol="0">
            <a:spAutoFit/>
          </a:bodyPr>
          <a:lstStyle/>
          <a:p>
            <a:pPr eaLnBrk="0" fontAlgn="base" hangingPunct="0">
              <a:spcBef>
                <a:spcPct val="0"/>
              </a:spcBef>
              <a:spcAft>
                <a:spcPct val="0"/>
              </a:spcAft>
            </a:pPr>
            <a:r>
              <a:rPr lang="en-US" sz="1400" b="1" dirty="0">
                <a:solidFill>
                  <a:srgbClr val="3C3C3B"/>
                </a:solidFill>
              </a:rPr>
              <a:t>DM Daemon</a:t>
            </a:r>
          </a:p>
          <a:p>
            <a:pPr eaLnBrk="0" fontAlgn="base" hangingPunct="0">
              <a:spcBef>
                <a:spcPct val="0"/>
              </a:spcBef>
              <a:spcAft>
                <a:spcPct val="0"/>
              </a:spcAft>
            </a:pPr>
            <a:r>
              <a:rPr lang="en-US" sz="1400" dirty="0">
                <a:solidFill>
                  <a:srgbClr val="3C3C3B"/>
                </a:solidFill>
              </a:rPr>
              <a:t>Determine how to move data</a:t>
            </a:r>
          </a:p>
          <a:p>
            <a:pPr eaLnBrk="0" fontAlgn="base" hangingPunct="0">
              <a:spcBef>
                <a:spcPct val="0"/>
              </a:spcBef>
              <a:spcAft>
                <a:spcPct val="0"/>
              </a:spcAft>
            </a:pPr>
            <a:r>
              <a:rPr lang="en-US" sz="1400" dirty="0">
                <a:solidFill>
                  <a:srgbClr val="3C3C3B"/>
                </a:solidFill>
              </a:rPr>
              <a:t>Distribute work to agents</a:t>
            </a:r>
          </a:p>
          <a:p>
            <a:pPr eaLnBrk="0" fontAlgn="base" hangingPunct="0">
              <a:spcBef>
                <a:spcPct val="0"/>
              </a:spcBef>
              <a:spcAft>
                <a:spcPct val="0"/>
              </a:spcAft>
            </a:pPr>
            <a:r>
              <a:rPr lang="en-US" sz="1400" dirty="0">
                <a:solidFill>
                  <a:srgbClr val="3C3C3B"/>
                </a:solidFill>
              </a:rPr>
              <a:t>Report status</a:t>
            </a:r>
          </a:p>
        </p:txBody>
      </p:sp>
      <p:cxnSp>
        <p:nvCxnSpPr>
          <p:cNvPr id="96" name="Straight Connector 95"/>
          <p:cNvCxnSpPr/>
          <p:nvPr/>
        </p:nvCxnSpPr>
        <p:spPr bwMode="auto">
          <a:xfrm flipH="1">
            <a:off x="1921819" y="1695751"/>
            <a:ext cx="1166185" cy="0"/>
          </a:xfrm>
          <a:prstGeom prst="line">
            <a:avLst/>
          </a:prstGeom>
          <a:solidFill>
            <a:schemeClr val="accent1"/>
          </a:solidFill>
          <a:ln w="9525" cap="flat" cmpd="sng" algn="ctr">
            <a:solidFill>
              <a:schemeClr val="tx1"/>
            </a:solidFill>
            <a:prstDash val="solid"/>
            <a:round/>
            <a:headEnd type="none" w="med" len="med"/>
            <a:tailEnd type="oval" w="med" len="med"/>
          </a:ln>
          <a:effectLst/>
        </p:spPr>
      </p:cxnSp>
      <p:cxnSp>
        <p:nvCxnSpPr>
          <p:cNvPr id="101" name="Straight Connector 100"/>
          <p:cNvCxnSpPr>
            <a:stCxn id="72" idx="1"/>
          </p:cNvCxnSpPr>
          <p:nvPr/>
        </p:nvCxnSpPr>
        <p:spPr bwMode="auto">
          <a:xfrm flipH="1">
            <a:off x="1729875" y="2432455"/>
            <a:ext cx="1515874" cy="51296"/>
          </a:xfrm>
          <a:prstGeom prst="line">
            <a:avLst/>
          </a:prstGeom>
          <a:solidFill>
            <a:schemeClr val="accent1"/>
          </a:solidFill>
          <a:ln w="9525" cap="flat" cmpd="sng" algn="ctr">
            <a:solidFill>
              <a:schemeClr val="tx1"/>
            </a:solidFill>
            <a:prstDash val="solid"/>
            <a:round/>
            <a:headEnd type="none" w="med" len="med"/>
            <a:tailEnd type="oval" w="med" len="med"/>
          </a:ln>
          <a:effectLst/>
        </p:spPr>
      </p:cxnSp>
      <p:cxnSp>
        <p:nvCxnSpPr>
          <p:cNvPr id="106" name="Straight Arrow Connector 105"/>
          <p:cNvCxnSpPr/>
          <p:nvPr/>
        </p:nvCxnSpPr>
        <p:spPr bwMode="auto">
          <a:xfrm>
            <a:off x="4052646" y="2043375"/>
            <a:ext cx="0" cy="231076"/>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11" name="Straight Arrow Connector 110"/>
          <p:cNvCxnSpPr/>
          <p:nvPr/>
        </p:nvCxnSpPr>
        <p:spPr bwMode="auto">
          <a:xfrm>
            <a:off x="1828800" y="3222619"/>
            <a:ext cx="0" cy="322511"/>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13" name="TextBox 112"/>
          <p:cNvSpPr txBox="1"/>
          <p:nvPr/>
        </p:nvSpPr>
        <p:spPr>
          <a:xfrm>
            <a:off x="427259" y="4025268"/>
            <a:ext cx="1418978" cy="738664"/>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Monitor</a:t>
            </a:r>
          </a:p>
          <a:p>
            <a:pPr eaLnBrk="0" fontAlgn="base" hangingPunct="0">
              <a:spcBef>
                <a:spcPct val="0"/>
              </a:spcBef>
              <a:spcAft>
                <a:spcPct val="0"/>
              </a:spcAft>
            </a:pPr>
            <a:r>
              <a:rPr lang="en-US" sz="1400" dirty="0">
                <a:solidFill>
                  <a:srgbClr val="3C3C3B"/>
                </a:solidFill>
              </a:rPr>
              <a:t>Administration</a:t>
            </a:r>
          </a:p>
          <a:p>
            <a:pPr eaLnBrk="0" fontAlgn="base" hangingPunct="0">
              <a:spcBef>
                <a:spcPct val="0"/>
              </a:spcBef>
              <a:spcAft>
                <a:spcPct val="0"/>
              </a:spcAft>
            </a:pPr>
            <a:r>
              <a:rPr lang="en-US" sz="1400" dirty="0">
                <a:solidFill>
                  <a:srgbClr val="3C3C3B"/>
                </a:solidFill>
              </a:rPr>
              <a:t>Op Control</a:t>
            </a:r>
          </a:p>
        </p:txBody>
      </p:sp>
      <p:sp>
        <p:nvSpPr>
          <p:cNvPr id="114" name="Right Brace 113"/>
          <p:cNvSpPr/>
          <p:nvPr/>
        </p:nvSpPr>
        <p:spPr bwMode="auto">
          <a:xfrm>
            <a:off x="4966090" y="2231429"/>
            <a:ext cx="262095" cy="1195991"/>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115" name="TextBox 114"/>
          <p:cNvSpPr txBox="1"/>
          <p:nvPr/>
        </p:nvSpPr>
        <p:spPr>
          <a:xfrm>
            <a:off x="5211175" y="2347891"/>
            <a:ext cx="1343638" cy="738664"/>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Teradata</a:t>
            </a:r>
          </a:p>
          <a:p>
            <a:pPr eaLnBrk="0" fontAlgn="base" hangingPunct="0">
              <a:spcBef>
                <a:spcPct val="0"/>
              </a:spcBef>
              <a:spcAft>
                <a:spcPct val="0"/>
              </a:spcAft>
            </a:pPr>
            <a:r>
              <a:rPr lang="en-US" sz="1400" dirty="0" smtClean="0">
                <a:solidFill>
                  <a:srgbClr val="3C3C3B"/>
                </a:solidFill>
              </a:rPr>
              <a:t>Multi-Purpose</a:t>
            </a:r>
            <a:endParaRPr lang="en-US" sz="1400" dirty="0">
              <a:solidFill>
                <a:srgbClr val="3C3C3B"/>
              </a:solidFill>
            </a:endParaRPr>
          </a:p>
          <a:p>
            <a:pPr eaLnBrk="0" fontAlgn="base" hangingPunct="0">
              <a:spcBef>
                <a:spcPct val="0"/>
              </a:spcBef>
              <a:spcAft>
                <a:spcPct val="0"/>
              </a:spcAft>
            </a:pPr>
            <a:r>
              <a:rPr lang="en-US" sz="1400" dirty="0">
                <a:solidFill>
                  <a:srgbClr val="3C3C3B"/>
                </a:solidFill>
              </a:rPr>
              <a:t>Servers</a:t>
            </a:r>
          </a:p>
        </p:txBody>
      </p:sp>
      <p:sp>
        <p:nvSpPr>
          <p:cNvPr id="116" name="TextBox 115"/>
          <p:cNvSpPr txBox="1"/>
          <p:nvPr/>
        </p:nvSpPr>
        <p:spPr>
          <a:xfrm>
            <a:off x="3573930" y="3688918"/>
            <a:ext cx="1072730" cy="307777"/>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DM Agent</a:t>
            </a:r>
          </a:p>
        </p:txBody>
      </p:sp>
      <p:cxnSp>
        <p:nvCxnSpPr>
          <p:cNvPr id="139" name="Straight Connector 138"/>
          <p:cNvCxnSpPr>
            <a:stCxn id="135" idx="0"/>
          </p:cNvCxnSpPr>
          <p:nvPr/>
        </p:nvCxnSpPr>
        <p:spPr bwMode="auto">
          <a:xfrm flipV="1">
            <a:off x="4105490" y="3390339"/>
            <a:ext cx="1195" cy="303143"/>
          </a:xfrm>
          <a:prstGeom prst="line">
            <a:avLst/>
          </a:prstGeom>
          <a:solidFill>
            <a:schemeClr val="accent1"/>
          </a:solidFill>
          <a:ln w="9525" cap="flat" cmpd="sng" algn="ctr">
            <a:solidFill>
              <a:schemeClr val="tx1"/>
            </a:solidFill>
            <a:prstDash val="solid"/>
            <a:round/>
            <a:headEnd type="triangle" w="med" len="med"/>
            <a:tailEnd type="none" w="med" len="med"/>
          </a:ln>
          <a:effectLst/>
        </p:spPr>
      </p:cxnSp>
      <p:sp>
        <p:nvSpPr>
          <p:cNvPr id="147" name="TextBox 146"/>
          <p:cNvSpPr txBox="1"/>
          <p:nvPr/>
        </p:nvSpPr>
        <p:spPr>
          <a:xfrm>
            <a:off x="3790207" y="5821026"/>
            <a:ext cx="1091966"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3C3C3B"/>
                </a:solidFill>
              </a:rPr>
              <a:t>LAN or WAN</a:t>
            </a:r>
          </a:p>
        </p:txBody>
      </p:sp>
      <p:sp>
        <p:nvSpPr>
          <p:cNvPr id="162" name="TextBox 161"/>
          <p:cNvSpPr txBox="1"/>
          <p:nvPr/>
        </p:nvSpPr>
        <p:spPr>
          <a:xfrm>
            <a:off x="5445676" y="1269981"/>
            <a:ext cx="2186817" cy="307777"/>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On TMS or Client Server</a:t>
            </a:r>
          </a:p>
        </p:txBody>
      </p:sp>
      <p:cxnSp>
        <p:nvCxnSpPr>
          <p:cNvPr id="164" name="Straight Connector 163"/>
          <p:cNvCxnSpPr>
            <a:stCxn id="77" idx="3"/>
          </p:cNvCxnSpPr>
          <p:nvPr/>
        </p:nvCxnSpPr>
        <p:spPr bwMode="auto">
          <a:xfrm>
            <a:off x="4964116" y="1458622"/>
            <a:ext cx="467889" cy="5129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1" name="Rectangle 50"/>
          <p:cNvSpPr/>
          <p:nvPr/>
        </p:nvSpPr>
        <p:spPr>
          <a:xfrm>
            <a:off x="5342306" y="5732774"/>
            <a:ext cx="854958" cy="482273"/>
          </a:xfrm>
          <a:prstGeom prst="rect">
            <a:avLst/>
          </a:prstGeom>
          <a:solidFill>
            <a:srgbClr val="EEB211"/>
          </a:solidFill>
          <a:ln w="25400" cap="flat" cmpd="sng" algn="ctr">
            <a:noFill/>
            <a:prstDash val="solid"/>
          </a:ln>
          <a:effectLst/>
          <a:scene3d>
            <a:camera prst="perspectiveRelaxedModerately" fov="5100000">
              <a:rot lat="960000" lon="0" rev="0"/>
            </a:camera>
            <a:lightRig rig="threePt" dir="t"/>
          </a:scene3d>
          <a:sp3d>
            <a:bevelT w="0" h="1270000"/>
          </a:sp3d>
        </p:spPr>
        <p:txBody>
          <a:bodyPr anchor="ctr"/>
          <a:lstStyle/>
          <a:p>
            <a:pPr algn="ctr" eaLnBrk="0" hangingPunct="0">
              <a:defRPr/>
            </a:pPr>
            <a:endParaRPr lang="en-US" kern="0" dirty="0">
              <a:solidFill>
                <a:srgbClr val="D56D23"/>
              </a:solidFill>
              <a:ea typeface="ヒラギノ角ゴ Pro W3"/>
            </a:endParaRPr>
          </a:p>
        </p:txBody>
      </p:sp>
      <p:pic>
        <p:nvPicPr>
          <p:cNvPr id="55" name="Picture 8" descr="TERADATA-ASTER-LOGO-4C.eps"/>
          <p:cNvPicPr>
            <a:picLocks noChangeAspect="1"/>
          </p:cNvPicPr>
          <p:nvPr/>
        </p:nvPicPr>
        <p:blipFill rotWithShape="1">
          <a:blip r:embed="rId3">
            <a:duotone>
              <a:srgbClr val="FFFFFF">
                <a:shade val="45000"/>
                <a:satMod val="135000"/>
              </a:srgbClr>
              <a:prstClr val="white"/>
            </a:duotone>
            <a:lum bright="39000"/>
          </a:blip>
          <a:srcRect l="62829" t="-25970" r="-1"/>
          <a:stretch/>
        </p:blipFill>
        <p:spPr bwMode="auto">
          <a:xfrm>
            <a:off x="5157873" y="4672038"/>
            <a:ext cx="398605" cy="193001"/>
          </a:xfrm>
          <a:prstGeom prst="rect">
            <a:avLst/>
          </a:prstGeom>
          <a:noFill/>
          <a:ln>
            <a:noFill/>
          </a:ln>
          <a:effectLst>
            <a:outerShdw dist="12700" dir="600000" algn="tl" rotWithShape="0">
              <a:prstClr val="black">
                <a:alpha val="64000"/>
              </a:prstClr>
            </a:outerShdw>
          </a:effectLst>
        </p:spPr>
      </p:pic>
      <p:pic>
        <p:nvPicPr>
          <p:cNvPr id="57" name="Picture 2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45908" y="5747753"/>
            <a:ext cx="1102357" cy="26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Right Arrow 5"/>
          <p:cNvSpPr/>
          <p:nvPr/>
        </p:nvSpPr>
        <p:spPr bwMode="auto">
          <a:xfrm>
            <a:off x="3573931" y="5500179"/>
            <a:ext cx="1671978" cy="241136"/>
          </a:xfrm>
          <a:prstGeom prst="lef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59" name="Left-Right Arrow 58"/>
          <p:cNvSpPr/>
          <p:nvPr/>
        </p:nvSpPr>
        <p:spPr bwMode="auto">
          <a:xfrm>
            <a:off x="3573934" y="4805567"/>
            <a:ext cx="1390531" cy="241136"/>
          </a:xfrm>
          <a:prstGeom prst="lef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60" name="TextBox 59"/>
          <p:cNvSpPr txBox="1"/>
          <p:nvPr/>
        </p:nvSpPr>
        <p:spPr>
          <a:xfrm>
            <a:off x="5797088" y="4620902"/>
            <a:ext cx="2153154"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3C3C3B"/>
                </a:solidFill>
              </a:rPr>
              <a:t>Teradata-Aster Connector</a:t>
            </a:r>
          </a:p>
        </p:txBody>
      </p:sp>
      <p:sp>
        <p:nvSpPr>
          <p:cNvPr id="62" name="TextBox 61"/>
          <p:cNvSpPr txBox="1"/>
          <p:nvPr/>
        </p:nvSpPr>
        <p:spPr>
          <a:xfrm>
            <a:off x="6348265" y="5439976"/>
            <a:ext cx="1354858" cy="461665"/>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3C3C3B"/>
                </a:solidFill>
              </a:rPr>
              <a:t>TDCH</a:t>
            </a:r>
          </a:p>
          <a:p>
            <a:pPr eaLnBrk="0" fontAlgn="base" hangingPunct="0">
              <a:spcBef>
                <a:spcPct val="0"/>
              </a:spcBef>
              <a:spcAft>
                <a:spcPct val="0"/>
              </a:spcAft>
            </a:pPr>
            <a:r>
              <a:rPr lang="en-US" sz="1200" dirty="0">
                <a:solidFill>
                  <a:srgbClr val="3C3C3B"/>
                </a:solidFill>
              </a:rPr>
              <a:t>Teradata SQL-H</a:t>
            </a:r>
          </a:p>
        </p:txBody>
      </p:sp>
      <p:cxnSp>
        <p:nvCxnSpPr>
          <p:cNvPr id="63" name="Straight Connector 62"/>
          <p:cNvCxnSpPr>
            <a:endCxn id="135" idx="1"/>
          </p:cNvCxnSpPr>
          <p:nvPr/>
        </p:nvCxnSpPr>
        <p:spPr bwMode="auto">
          <a:xfrm rot="5400000" flipH="1" flipV="1">
            <a:off x="2835659" y="4138884"/>
            <a:ext cx="663201" cy="158510"/>
          </a:xfrm>
          <a:prstGeom prst="bentConnector2">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70" name="Straight Connector 62"/>
          <p:cNvCxnSpPr>
            <a:endCxn id="135" idx="3"/>
          </p:cNvCxnSpPr>
          <p:nvPr/>
        </p:nvCxnSpPr>
        <p:spPr bwMode="auto">
          <a:xfrm rot="10800000">
            <a:off x="4964462" y="3886539"/>
            <a:ext cx="480070" cy="558644"/>
          </a:xfrm>
          <a:prstGeom prst="bentConnector3">
            <a:avLst>
              <a:gd name="adj1" fmla="val -972"/>
            </a:avLst>
          </a:prstGeom>
          <a:solidFill>
            <a:schemeClr val="accent1"/>
          </a:solidFill>
          <a:ln w="9525" cap="flat" cmpd="sng" algn="ctr">
            <a:solidFill>
              <a:schemeClr val="tx1"/>
            </a:solidFill>
            <a:prstDash val="solid"/>
            <a:round/>
            <a:headEnd type="triangle" w="med" len="med"/>
            <a:tailEnd type="none" w="med" len="med"/>
          </a:ln>
          <a:effectLst/>
        </p:spPr>
      </p:cxnSp>
      <p:pic>
        <p:nvPicPr>
          <p:cNvPr id="75" name="Picture 13" descr="TERADATA-ASTER-LOGO-4C.eps"/>
          <p:cNvPicPr>
            <a:picLocks noChangeAspect="1"/>
          </p:cNvPicPr>
          <p:nvPr/>
        </p:nvPicPr>
        <p:blipFill rotWithShape="1">
          <a:blip r:embed="rId5">
            <a:duotone>
              <a:srgbClr val="FFFFFF">
                <a:shade val="45000"/>
                <a:satMod val="135000"/>
              </a:srgbClr>
              <a:prstClr val="white"/>
            </a:duotone>
            <a:lum bright="25000"/>
          </a:blip>
          <a:srcRect r="38701"/>
          <a:stretch/>
        </p:blipFill>
        <p:spPr bwMode="auto">
          <a:xfrm>
            <a:off x="2730427" y="4926136"/>
            <a:ext cx="756227" cy="168035"/>
          </a:xfrm>
          <a:prstGeom prst="rect">
            <a:avLst/>
          </a:prstGeom>
          <a:noFill/>
          <a:ln>
            <a:noFill/>
          </a:ln>
          <a:effectLst>
            <a:outerShdw dist="12700" dir="600000" algn="tl" rotWithShape="0">
              <a:prstClr val="black">
                <a:alpha val="64000"/>
              </a:prstClr>
            </a:outerShdw>
          </a:effectLst>
        </p:spPr>
      </p:pic>
      <p:cxnSp>
        <p:nvCxnSpPr>
          <p:cNvPr id="79" name="Straight Connector 62"/>
          <p:cNvCxnSpPr>
            <a:endCxn id="135" idx="3"/>
          </p:cNvCxnSpPr>
          <p:nvPr/>
        </p:nvCxnSpPr>
        <p:spPr bwMode="auto">
          <a:xfrm rot="16200000" flipV="1">
            <a:off x="4632851" y="4218153"/>
            <a:ext cx="1495852" cy="832625"/>
          </a:xfrm>
          <a:prstGeom prst="bentConnector2">
            <a:avLst/>
          </a:prstGeom>
          <a:solidFill>
            <a:schemeClr val="accent1"/>
          </a:solidFill>
          <a:ln w="9525" cap="flat" cmpd="sng" algn="ctr">
            <a:solidFill>
              <a:schemeClr val="tx1"/>
            </a:solidFill>
            <a:prstDash val="solid"/>
            <a:round/>
            <a:headEnd type="triangle" w="med" len="med"/>
            <a:tailEnd type="none" w="med" len="med"/>
          </a:ln>
          <a:effectLst/>
        </p:spPr>
      </p:cxnSp>
      <p:sp>
        <p:nvSpPr>
          <p:cNvPr id="40" name="TextBox 39"/>
          <p:cNvSpPr txBox="1"/>
          <p:nvPr/>
        </p:nvSpPr>
        <p:spPr>
          <a:xfrm>
            <a:off x="3243757" y="1702757"/>
            <a:ext cx="1720343" cy="307777"/>
          </a:xfrm>
          <a:prstGeom prst="rect">
            <a:avLst/>
          </a:prstGeom>
          <a:solidFill>
            <a:schemeClr val="bg2"/>
          </a:solidFill>
        </p:spPr>
        <p:txBody>
          <a:bodyPr wrap="square" rtlCol="0">
            <a:spAutoFit/>
          </a:bodyPr>
          <a:lstStyle/>
          <a:p>
            <a:pPr eaLnBrk="0" fontAlgn="base" hangingPunct="0">
              <a:spcBef>
                <a:spcPct val="0"/>
              </a:spcBef>
              <a:spcAft>
                <a:spcPct val="0"/>
              </a:spcAft>
            </a:pPr>
            <a:r>
              <a:rPr lang="en-US" sz="1400" dirty="0" smtClean="0"/>
              <a:t>RESTful Interface</a:t>
            </a:r>
            <a:endParaRPr lang="en-US" sz="1400" dirty="0"/>
          </a:p>
        </p:txBody>
      </p:sp>
      <p:cxnSp>
        <p:nvCxnSpPr>
          <p:cNvPr id="42" name="Straight Connector 41"/>
          <p:cNvCxnSpPr/>
          <p:nvPr/>
        </p:nvCxnSpPr>
        <p:spPr bwMode="auto">
          <a:xfrm>
            <a:off x="3086693" y="1488562"/>
            <a:ext cx="157081"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52260308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7"/>
          </p:nvPr>
        </p:nvSpPr>
        <p:spPr/>
        <p:txBody>
          <a:bodyPr/>
          <a:lstStyle/>
          <a:p>
            <a:pPr lvl="5"/>
            <a:r>
              <a:rPr lang="en-US" dirty="0" smtClean="0"/>
              <a:t>Customer Support</a:t>
            </a:r>
          </a:p>
          <a:p>
            <a:pPr marL="285750" lvl="7" indent="-285750">
              <a:buFont typeface="Arial" panose="020B0604020202020204" pitchFamily="34" charset="0"/>
              <a:buChar char="•"/>
            </a:pPr>
            <a:r>
              <a:rPr lang="en-US" dirty="0" smtClean="0"/>
              <a:t>Report Configuration/Asset Data via TVI</a:t>
            </a:r>
          </a:p>
          <a:p>
            <a:pPr lvl="5"/>
            <a:r>
              <a:rPr lang="en-US" dirty="0" smtClean="0"/>
              <a:t>Object Support</a:t>
            </a:r>
            <a:endParaRPr lang="en-US" dirty="0"/>
          </a:p>
          <a:p>
            <a:pPr marL="285750" lvl="7" indent="-285750">
              <a:buFont typeface="Arial" panose="020B0604020202020204" pitchFamily="34" charset="0"/>
              <a:buChar char="•"/>
            </a:pPr>
            <a:r>
              <a:rPr lang="en-US" dirty="0" smtClean="0"/>
              <a:t>Copy Soft RI Table without child tables</a:t>
            </a:r>
            <a:endParaRPr lang="en-US" dirty="0"/>
          </a:p>
          <a:p>
            <a:pPr lvl="5"/>
            <a:r>
              <a:rPr lang="en-US" dirty="0" smtClean="0"/>
              <a:t>Infrastructure</a:t>
            </a:r>
            <a:endParaRPr lang="en-US" dirty="0"/>
          </a:p>
          <a:p>
            <a:pPr marL="285750" lvl="7" indent="-285750">
              <a:buFont typeface="Arial" panose="020B0604020202020204" pitchFamily="34" charset="0"/>
              <a:buChar char="•"/>
            </a:pPr>
            <a:r>
              <a:rPr lang="en-US" dirty="0" smtClean="0"/>
              <a:t>R730 Certification</a:t>
            </a:r>
            <a:endParaRPr lang="en-US" dirty="0"/>
          </a:p>
          <a:p>
            <a:pPr marL="285750" lvl="7" indent="-285750">
              <a:buFont typeface="Arial" panose="020B0604020202020204" pitchFamily="34" charset="0"/>
              <a:buChar char="•"/>
            </a:pPr>
            <a:endParaRPr lang="en-US" dirty="0"/>
          </a:p>
          <a:p>
            <a:pPr lvl="4"/>
            <a:endParaRPr lang="en-US" dirty="0"/>
          </a:p>
        </p:txBody>
      </p:sp>
      <p:sp>
        <p:nvSpPr>
          <p:cNvPr id="6" name="Content Placeholder 5"/>
          <p:cNvSpPr>
            <a:spLocks noGrp="1"/>
          </p:cNvSpPr>
          <p:nvPr>
            <p:ph idx="1"/>
          </p:nvPr>
        </p:nvSpPr>
        <p:spPr/>
        <p:txBody>
          <a:bodyPr/>
          <a:lstStyle/>
          <a:p>
            <a:pPr lvl="5"/>
            <a:r>
              <a:rPr lang="en-US" dirty="0" smtClean="0"/>
              <a:t>New Supported Platforms</a:t>
            </a:r>
            <a:endParaRPr lang="en-US" sz="1600" dirty="0" smtClean="0"/>
          </a:p>
          <a:p>
            <a:pPr marL="514350" lvl="7" indent="-285750">
              <a:buFont typeface="Arial" panose="020B0604020202020204" pitchFamily="34" charset="0"/>
              <a:buChar char="•"/>
            </a:pPr>
            <a:r>
              <a:rPr lang="en-US" sz="1600" dirty="0" smtClean="0"/>
              <a:t>TDH/HDP 2.2 &amp; 2.3</a:t>
            </a:r>
          </a:p>
          <a:p>
            <a:pPr marL="514350" lvl="7" indent="-285750">
              <a:buFont typeface="Arial" panose="020B0604020202020204" pitchFamily="34" charset="0"/>
              <a:buChar char="•"/>
            </a:pPr>
            <a:r>
              <a:rPr lang="en-US" sz="1600" dirty="0" smtClean="0"/>
              <a:t>Hadoop Cloudera 5.2</a:t>
            </a:r>
          </a:p>
          <a:p>
            <a:pPr marL="514350" lvl="7" indent="-285750">
              <a:buFont typeface="Arial" panose="020B0604020202020204" pitchFamily="34" charset="0"/>
              <a:buChar char="•"/>
            </a:pPr>
            <a:r>
              <a:rPr lang="en-US" sz="1600" dirty="0" smtClean="0"/>
              <a:t>Hadoop </a:t>
            </a:r>
            <a:r>
              <a:rPr lang="en-US" sz="1600" dirty="0" err="1" smtClean="0"/>
              <a:t>MapR</a:t>
            </a:r>
            <a:r>
              <a:rPr lang="en-US" sz="1600" dirty="0" smtClean="0"/>
              <a:t> 3.1.1</a:t>
            </a:r>
          </a:p>
          <a:p>
            <a:pPr marL="514350" lvl="7" indent="-285750">
              <a:buFont typeface="Arial" panose="020B0604020202020204" pitchFamily="34" charset="0"/>
              <a:buChar char="•"/>
            </a:pPr>
            <a:r>
              <a:rPr lang="en-US" sz="1600" dirty="0" smtClean="0"/>
              <a:t>Kerberos for TDH/HDP 2.1</a:t>
            </a:r>
          </a:p>
          <a:p>
            <a:pPr lvl="5">
              <a:buNone/>
            </a:pPr>
            <a:r>
              <a:rPr lang="en-US" sz="1600" dirty="0" smtClean="0"/>
              <a:t>Interface Enhancements</a:t>
            </a:r>
          </a:p>
          <a:p>
            <a:pPr marL="514350" lvl="7" indent="-285750">
              <a:buFont typeface="Arial" panose="020B0604020202020204" pitchFamily="34" charset="0"/>
              <a:buChar char="•"/>
            </a:pPr>
            <a:r>
              <a:rPr lang="en-US" sz="1600" dirty="0" smtClean="0"/>
              <a:t>RESTful Interface</a:t>
            </a:r>
          </a:p>
          <a:p>
            <a:pPr marL="514350" lvl="7" indent="-285750">
              <a:buFont typeface="Arial" panose="020B0604020202020204" pitchFamily="34" charset="0"/>
              <a:buChar char="•"/>
            </a:pPr>
            <a:r>
              <a:rPr lang="en-US" sz="1600" dirty="0" smtClean="0"/>
              <a:t>Display enhanced status in </a:t>
            </a:r>
            <a:r>
              <a:rPr lang="en-US" sz="1600" dirty="0" err="1" smtClean="0"/>
              <a:t>portlet</a:t>
            </a:r>
            <a:endParaRPr lang="en-US" sz="1600" dirty="0" smtClean="0"/>
          </a:p>
          <a:p>
            <a:pPr lvl="5">
              <a:buNone/>
            </a:pPr>
            <a:endParaRPr lang="en-US" sz="1600" dirty="0" smtClean="0"/>
          </a:p>
        </p:txBody>
      </p:sp>
      <p:sp>
        <p:nvSpPr>
          <p:cNvPr id="17" name="Footer Placeholder 16"/>
          <p:cNvSpPr>
            <a:spLocks noGrp="1"/>
          </p:cNvSpPr>
          <p:nvPr>
            <p:ph type="ftr" sz="quarter" idx="12"/>
          </p:nvPr>
        </p:nvSpPr>
        <p:spPr/>
        <p:txBody>
          <a:bodyPr/>
          <a:lstStyle/>
          <a:p>
            <a:r>
              <a:rPr lang="en-US" dirty="0" smtClean="0"/>
              <a:t>© 2015 Teradata</a:t>
            </a:r>
            <a:endParaRPr lang="en-US" dirty="0"/>
          </a:p>
        </p:txBody>
      </p:sp>
      <p:sp>
        <p:nvSpPr>
          <p:cNvPr id="18" name="Text Placeholder 17"/>
          <p:cNvSpPr>
            <a:spLocks noGrp="1"/>
          </p:cNvSpPr>
          <p:nvPr>
            <p:ph type="body" sz="quarter" idx="4294967295"/>
          </p:nvPr>
        </p:nvSpPr>
        <p:spPr>
          <a:xfrm>
            <a:off x="3297994" y="6473952"/>
            <a:ext cx="2548012" cy="141581"/>
          </a:xfrm>
        </p:spPr>
        <p:txBody>
          <a:bodyPr>
            <a:normAutofit fontScale="62500" lnSpcReduction="20000"/>
          </a:bodyPr>
          <a:lstStyle/>
          <a:p>
            <a:endParaRPr lang="en-US"/>
          </a:p>
        </p:txBody>
      </p:sp>
      <p:sp>
        <p:nvSpPr>
          <p:cNvPr id="5" name="Title 4"/>
          <p:cNvSpPr>
            <a:spLocks noGrp="1"/>
          </p:cNvSpPr>
          <p:nvPr>
            <p:ph type="title"/>
          </p:nvPr>
        </p:nvSpPr>
        <p:spPr/>
        <p:txBody>
          <a:bodyPr/>
          <a:lstStyle/>
          <a:p>
            <a:r>
              <a:rPr lang="en-US" dirty="0" smtClean="0"/>
              <a:t>DM 15.11 Features</a:t>
            </a:r>
            <a:endParaRPr lang="en-US" dirty="0"/>
          </a:p>
        </p:txBody>
      </p:sp>
    </p:spTree>
    <p:extLst>
      <p:ext uri="{BB962C8B-B14F-4D97-AF65-F5344CB8AC3E}">
        <p14:creationId xmlns:p14="http://schemas.microsoft.com/office/powerpoint/2010/main" val="2184999070"/>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Rebranding</a:t>
            </a:r>
          </a:p>
          <a:p>
            <a:r>
              <a:rPr lang="en-US" dirty="0" smtClean="0"/>
              <a:t>Teradata Ecosystem Manager</a:t>
            </a:r>
          </a:p>
          <a:p>
            <a:pPr lvl="1"/>
            <a:r>
              <a:rPr lang="en-US" dirty="0" smtClean="0"/>
              <a:t>Workflow</a:t>
            </a:r>
          </a:p>
          <a:p>
            <a:pPr lvl="1"/>
            <a:r>
              <a:rPr lang="en-US" dirty="0" smtClean="0"/>
              <a:t>Centralized Monitoring</a:t>
            </a:r>
          </a:p>
          <a:p>
            <a:pPr lvl="1"/>
            <a:r>
              <a:rPr lang="en-US" dirty="0" smtClean="0"/>
              <a:t>New Table Validation Thresholds</a:t>
            </a:r>
            <a:endParaRPr lang="en-US" dirty="0" smtClean="0"/>
          </a:p>
          <a:p>
            <a:r>
              <a:rPr lang="en-US" dirty="0" smtClean="0"/>
              <a:t>Teradata Data Mover</a:t>
            </a:r>
          </a:p>
          <a:p>
            <a:pPr lvl="1"/>
            <a:r>
              <a:rPr lang="en-US" dirty="0" smtClean="0"/>
              <a:t>Feature Summary</a:t>
            </a:r>
          </a:p>
          <a:p>
            <a:pPr lvl="1"/>
            <a:r>
              <a:rPr lang="en-US" dirty="0" smtClean="0"/>
              <a:t>Architecture</a:t>
            </a:r>
          </a:p>
          <a:p>
            <a:pPr lvl="1"/>
            <a:r>
              <a:rPr lang="en-US" dirty="0" smtClean="0"/>
              <a:t>New Features</a:t>
            </a:r>
          </a:p>
          <a:p>
            <a:r>
              <a:rPr lang="en-US" dirty="0" smtClean="0"/>
              <a:t>Teradata Unity</a:t>
            </a:r>
          </a:p>
          <a:p>
            <a:pPr lvl="1"/>
            <a:r>
              <a:rPr lang="en-US" dirty="0" smtClean="0"/>
              <a:t>Path to Implement Unity</a:t>
            </a:r>
          </a:p>
          <a:p>
            <a:pPr lvl="1"/>
            <a:r>
              <a:rPr lang="en-US" dirty="0" smtClean="0"/>
              <a:t>Passive routing</a:t>
            </a:r>
          </a:p>
          <a:p>
            <a:pPr lvl="1"/>
            <a:r>
              <a:rPr lang="en-US" dirty="0" smtClean="0"/>
              <a:t>Managed routing </a:t>
            </a:r>
          </a:p>
          <a:p>
            <a:endParaRPr lang="en-US" dirty="0" smtClean="0"/>
          </a:p>
          <a:p>
            <a:endParaRPr lang="en-US" dirty="0" smtClean="0"/>
          </a:p>
          <a:p>
            <a:endParaRPr lang="en-US" dirty="0" smtClean="0"/>
          </a:p>
          <a:p>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178132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304800" y="1304925"/>
          <a:ext cx="2667000" cy="4945063"/>
        </p:xfrm>
        <a:graphic>
          <a:graphicData uri="http://schemas.openxmlformats.org/drawingml/2006/table">
            <a:tbl>
              <a:tblPr/>
              <a:tblGrid>
                <a:gridCol w="2667000"/>
              </a:tblGrid>
              <a:tr h="490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sz="1900" b="1" i="0" u="none" strike="noStrike" cap="none" normalizeH="0" baseline="0" smtClean="0">
                          <a:ln>
                            <a:noFill/>
                          </a:ln>
                          <a:solidFill>
                            <a:schemeClr val="tx1"/>
                          </a:solidFill>
                          <a:effectLst/>
                          <a:latin typeface="Verdana" pitchFamily="34" charset="0"/>
                          <a:ea typeface="ＭＳ Ｐゴシック" charset="-128"/>
                        </a:rPr>
                        <a:t>Crawl</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2D050"/>
                    </a:solidFill>
                  </a:tcPr>
                </a:tc>
              </a:tr>
              <a:tr h="4454525">
                <a:tc>
                  <a:txBody>
                    <a:bodyPr/>
                    <a:lstStyle/>
                    <a:p>
                      <a:pPr marL="0" marR="0" lvl="0" indent="0" algn="l" defTabSz="914400" rtl="0" eaLnBrk="1" fontAlgn="base" latinLnBrk="0" hangingPunct="1">
                        <a:lnSpc>
                          <a:spcPct val="100000"/>
                        </a:lnSpc>
                        <a:spcBef>
                          <a:spcPct val="0"/>
                        </a:spcBef>
                        <a:spcAft>
                          <a:spcPts val="600"/>
                        </a:spcAft>
                        <a:buClrTx/>
                        <a:buSzTx/>
                        <a:buFont typeface="Arial" charset="0"/>
                        <a:buNone/>
                        <a:tabLst/>
                      </a:pPr>
                      <a:r>
                        <a:rPr kumimoji="0" lang="en-CA" sz="1400" b="1" i="0" u="none" strike="noStrike" cap="none" normalizeH="0" baseline="0" smtClean="0">
                          <a:ln>
                            <a:noFill/>
                          </a:ln>
                          <a:solidFill>
                            <a:srgbClr val="000000"/>
                          </a:solidFill>
                          <a:effectLst/>
                          <a:latin typeface="Verdana" pitchFamily="34" charset="0"/>
                          <a:ea typeface="ＭＳ Ｐゴシック" charset="-128"/>
                        </a:rPr>
                        <a:t>Reporting Use Cases (Passive routing)</a:t>
                      </a:r>
                    </a:p>
                    <a:p>
                      <a:pPr marL="0" marR="0" lvl="0" indent="0" algn="l" defTabSz="914400" rtl="0" eaLnBrk="1" fontAlgn="base" latinLnBrk="0" hangingPunct="1">
                        <a:lnSpc>
                          <a:spcPct val="80000"/>
                        </a:lnSpc>
                        <a:spcBef>
                          <a:spcPts val="563"/>
                        </a:spcBef>
                        <a:spcAft>
                          <a:spcPct val="0"/>
                        </a:spcAft>
                        <a:buClrTx/>
                        <a:buSzTx/>
                        <a:buFont typeface="Verdana" pitchFamily="34" charset="0"/>
                        <a:buChar char="•"/>
                        <a:tabLst/>
                      </a:pPr>
                      <a:r>
                        <a:rPr kumimoji="0" lang="en-CA" altLang="en-US" sz="1400" b="0" i="0" u="none" strike="noStrike" cap="none" normalizeH="0" baseline="0" smtClean="0">
                          <a:ln>
                            <a:noFill/>
                          </a:ln>
                          <a:solidFill>
                            <a:srgbClr val="000000"/>
                          </a:solidFill>
                          <a:effectLst/>
                          <a:latin typeface="Verdana" pitchFamily="34" charset="0"/>
                          <a:ea typeface="ＭＳ Ｐゴシック" charset="-128"/>
                        </a:rPr>
                        <a:t>Reporting workload division.</a:t>
                      </a:r>
                    </a:p>
                    <a:p>
                      <a:pPr marL="0" marR="0" lvl="0" indent="0" algn="l" defTabSz="914400" rtl="0" eaLnBrk="1" fontAlgn="base" latinLnBrk="0" hangingPunct="1">
                        <a:lnSpc>
                          <a:spcPct val="80000"/>
                        </a:lnSpc>
                        <a:spcBef>
                          <a:spcPts val="563"/>
                        </a:spcBef>
                        <a:spcAft>
                          <a:spcPct val="0"/>
                        </a:spcAft>
                        <a:buClrTx/>
                        <a:buSzTx/>
                        <a:buFont typeface="Verdana" pitchFamily="34" charset="0"/>
                        <a:buChar char="•"/>
                        <a:tabLst/>
                      </a:pPr>
                      <a:r>
                        <a:rPr kumimoji="0" lang="en-CA" sz="1400" b="0" i="0" u="none" strike="noStrike" cap="none" normalizeH="0" baseline="0" smtClean="0">
                          <a:ln>
                            <a:noFill/>
                          </a:ln>
                          <a:solidFill>
                            <a:srgbClr val="000000"/>
                          </a:solidFill>
                          <a:effectLst/>
                          <a:latin typeface="Verdana" pitchFamily="34" charset="0"/>
                          <a:ea typeface="ＭＳ Ｐゴシック" charset="-128"/>
                        </a:rPr>
                        <a:t>Reporting with 100% availability</a:t>
                      </a:r>
                    </a:p>
                    <a:p>
                      <a:pPr marL="0" marR="0" lvl="0" indent="0" algn="l" defTabSz="914400" rtl="0" eaLnBrk="1" fontAlgn="base" latinLnBrk="0" hangingPunct="1">
                        <a:lnSpc>
                          <a:spcPct val="80000"/>
                        </a:lnSpc>
                        <a:spcBef>
                          <a:spcPts val="563"/>
                        </a:spcBef>
                        <a:spcAft>
                          <a:spcPct val="0"/>
                        </a:spcAft>
                        <a:buClrTx/>
                        <a:buSzTx/>
                        <a:buFont typeface="Verdana" pitchFamily="34" charset="0"/>
                        <a:buChar char="•"/>
                        <a:tabLst/>
                      </a:pPr>
                      <a:r>
                        <a:rPr kumimoji="0" lang="en-CA" altLang="en-US" sz="1400" b="0" i="0" u="none" strike="noStrike" cap="none" normalizeH="0" baseline="0" smtClean="0">
                          <a:ln>
                            <a:noFill/>
                          </a:ln>
                          <a:solidFill>
                            <a:srgbClr val="000000"/>
                          </a:solidFill>
                          <a:effectLst/>
                          <a:latin typeface="Verdana" pitchFamily="34" charset="0"/>
                          <a:ea typeface="ＭＳ Ｐゴシック" charset="-128"/>
                        </a:rPr>
                        <a:t>Directed reporting to a specific system.</a:t>
                      </a:r>
                    </a:p>
                    <a:p>
                      <a:pPr marL="0" marR="0" lvl="0" indent="0" algn="l" defTabSz="914400" rtl="0" eaLnBrk="1" fontAlgn="base" latinLnBrk="0" hangingPunct="1">
                        <a:lnSpc>
                          <a:spcPct val="80000"/>
                        </a:lnSpc>
                        <a:spcBef>
                          <a:spcPts val="563"/>
                        </a:spcBef>
                        <a:spcAft>
                          <a:spcPct val="0"/>
                        </a:spcAft>
                        <a:buClrTx/>
                        <a:buSzTx/>
                        <a:buFont typeface="Verdana" pitchFamily="34" charset="0"/>
                        <a:buChar char="•"/>
                        <a:tabLst/>
                      </a:pPr>
                      <a:r>
                        <a:rPr kumimoji="0" lang="en-CA" altLang="en-US" sz="1400" b="0" i="0" u="none" strike="noStrike" cap="none" normalizeH="0" baseline="0" smtClean="0">
                          <a:ln>
                            <a:noFill/>
                          </a:ln>
                          <a:solidFill>
                            <a:srgbClr val="000000"/>
                          </a:solidFill>
                          <a:effectLst/>
                          <a:latin typeface="Verdana" pitchFamily="34" charset="0"/>
                          <a:ea typeface="ＭＳ Ｐゴシック" charset="-128"/>
                        </a:rPr>
                        <a:t>Routing to local systems for low latency tactical reads. </a:t>
                      </a:r>
                    </a:p>
                    <a:p>
                      <a:pPr marL="0" marR="0" lvl="0" indent="0" algn="l" defTabSz="914400" rtl="0" eaLnBrk="1" fontAlgn="base" latinLnBrk="0" hangingPunct="1">
                        <a:lnSpc>
                          <a:spcPct val="80000"/>
                        </a:lnSpc>
                        <a:spcBef>
                          <a:spcPts val="563"/>
                        </a:spcBef>
                        <a:spcAft>
                          <a:spcPct val="0"/>
                        </a:spcAft>
                        <a:buClrTx/>
                        <a:buSzTx/>
                        <a:buFont typeface="Verdana" pitchFamily="34" charset="0"/>
                        <a:buChar char="•"/>
                        <a:tabLst/>
                      </a:pPr>
                      <a:endParaRPr kumimoji="0" lang="en-CA" altLang="en-US" sz="1400" b="0" i="0" u="none" strike="noStrike" cap="none" normalizeH="0" baseline="0" smtClean="0">
                        <a:ln>
                          <a:noFill/>
                        </a:ln>
                        <a:solidFill>
                          <a:srgbClr val="000000"/>
                        </a:solidFill>
                        <a:effectLst/>
                        <a:latin typeface="Verdana" pitchFamily="34" charset="0"/>
                        <a:ea typeface="ＭＳ Ｐゴシック" charset="-128"/>
                      </a:endParaRPr>
                    </a:p>
                    <a:p>
                      <a:pPr marL="0" marR="0" lvl="0" indent="0" algn="l" defTabSz="914400" rtl="0" eaLnBrk="1" fontAlgn="base" latinLnBrk="0" hangingPunct="1">
                        <a:lnSpc>
                          <a:spcPct val="100000"/>
                        </a:lnSpc>
                        <a:spcBef>
                          <a:spcPct val="0"/>
                        </a:spcBef>
                        <a:spcAft>
                          <a:spcPts val="600"/>
                        </a:spcAft>
                        <a:buClrTx/>
                        <a:buSzTx/>
                        <a:buFont typeface="Arial" charset="0"/>
                        <a:buNone/>
                        <a:tabLst/>
                      </a:pPr>
                      <a:endParaRPr kumimoji="0" lang="en-US" sz="1400" b="0" i="0" u="none" strike="noStrike" cap="none" normalizeH="0" baseline="0" smtClean="0">
                        <a:ln>
                          <a:noFill/>
                        </a:ln>
                        <a:solidFill>
                          <a:srgbClr val="000000"/>
                        </a:solidFill>
                        <a:effectLst/>
                        <a:latin typeface="Verdana" pitchFamily="34" charset="0"/>
                        <a:ea typeface="ＭＳ Ｐゴシック" charset="-128"/>
                      </a:endParaRPr>
                    </a:p>
                  </a:txBody>
                  <a:tcPr marL="137160" marR="137160" marT="182880" marB="1828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CC"/>
                    </a:solidFill>
                  </a:tcPr>
                </a:tc>
              </a:tr>
            </a:tbl>
          </a:graphicData>
        </a:graphic>
      </p:graphicFrame>
      <p:graphicFrame>
        <p:nvGraphicFramePr>
          <p:cNvPr id="6" name="Content Placeholder 8"/>
          <p:cNvGraphicFramePr>
            <a:graphicFrameLocks noGrp="1"/>
          </p:cNvGraphicFramePr>
          <p:nvPr>
            <p:ph idx="1"/>
          </p:nvPr>
        </p:nvGraphicFramePr>
        <p:xfrm>
          <a:off x="3276600" y="1312863"/>
          <a:ext cx="2530475" cy="4935537"/>
        </p:xfrm>
        <a:graphic>
          <a:graphicData uri="http://schemas.openxmlformats.org/drawingml/2006/table">
            <a:tbl>
              <a:tblPr firstRow="1" bandRow="1">
                <a:tableStyleId>{5C22544A-7EE6-4342-B048-85BDC9FD1C3A}</a:tableStyleId>
              </a:tblPr>
              <a:tblGrid>
                <a:gridCol w="2530475"/>
              </a:tblGrid>
              <a:tr h="468733">
                <a:tc>
                  <a:txBody>
                    <a:bodyPr/>
                    <a:lstStyle/>
                    <a:p>
                      <a:pPr algn="ctr"/>
                      <a:r>
                        <a:rPr lang="da-DK" sz="1900" dirty="0" smtClean="0">
                          <a:solidFill>
                            <a:schemeClr val="tx1"/>
                          </a:solidFill>
                        </a:rPr>
                        <a:t>Walk...</a:t>
                      </a:r>
                    </a:p>
                  </a:txBody>
                  <a:tcPr marL="91453" marR="91453" marT="60956" marB="60956">
                    <a:solidFill>
                      <a:srgbClr val="00B0F0"/>
                    </a:solidFill>
                  </a:tcPr>
                </a:tc>
              </a:tr>
              <a:tr h="4466804">
                <a:tc>
                  <a:txBody>
                    <a:bodyPr/>
                    <a:lstStyle/>
                    <a:p>
                      <a: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CA" sz="1400" b="1" baseline="0" dirty="0" smtClean="0"/>
                        <a:t>Active-Active Data synchronization</a:t>
                      </a:r>
                      <a:endParaRPr lang="en-US" sz="1400" b="1" baseline="0" dirty="0" smtClean="0"/>
                    </a:p>
                    <a:p>
                      <a:pPr marL="171450" marR="0" indent="-17145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lang="en-US" sz="1400" kern="1200" dirty="0" smtClean="0">
                          <a:solidFill>
                            <a:schemeClr val="dk1"/>
                          </a:solidFill>
                          <a:effectLst/>
                          <a:latin typeface="+mn-lt"/>
                          <a:ea typeface="+mn-ea"/>
                          <a:cs typeface="+mn-cs"/>
                        </a:rPr>
                        <a:t>ELT/ETL</a:t>
                      </a:r>
                      <a:r>
                        <a:rPr lang="en-US" sz="1400" kern="1200" baseline="0" dirty="0" smtClean="0">
                          <a:solidFill>
                            <a:schemeClr val="dk1"/>
                          </a:solidFill>
                          <a:effectLst/>
                          <a:latin typeface="+mn-lt"/>
                          <a:ea typeface="+mn-ea"/>
                          <a:cs typeface="+mn-cs"/>
                        </a:rPr>
                        <a:t> jobs to load tables on </a:t>
                      </a:r>
                      <a:r>
                        <a:rPr lang="en-US" sz="1400" i="1" u="sng" kern="1200" baseline="0" dirty="0" smtClean="0">
                          <a:solidFill>
                            <a:srgbClr val="FF0000"/>
                          </a:solidFill>
                          <a:effectLst/>
                          <a:latin typeface="+mn-lt"/>
                          <a:ea typeface="+mn-ea"/>
                          <a:cs typeface="+mn-cs"/>
                        </a:rPr>
                        <a:t>all</a:t>
                      </a:r>
                      <a:r>
                        <a:rPr lang="en-US" sz="1400" kern="1200" baseline="0" dirty="0" smtClean="0">
                          <a:solidFill>
                            <a:srgbClr val="FF0000"/>
                          </a:solidFill>
                          <a:effectLst/>
                          <a:latin typeface="+mn-lt"/>
                          <a:ea typeface="+mn-ea"/>
                          <a:cs typeface="+mn-cs"/>
                        </a:rPr>
                        <a:t> </a:t>
                      </a:r>
                      <a:r>
                        <a:rPr lang="en-US" sz="1400" kern="1200" baseline="0" dirty="0" smtClean="0">
                          <a:solidFill>
                            <a:schemeClr val="dk1"/>
                          </a:solidFill>
                          <a:effectLst/>
                          <a:latin typeface="+mn-lt"/>
                          <a:ea typeface="+mn-ea"/>
                          <a:cs typeface="+mn-cs"/>
                        </a:rPr>
                        <a:t>systems.</a:t>
                      </a:r>
                      <a:endParaRPr lang="en-US" sz="1400" kern="1200" dirty="0" smtClean="0">
                        <a:solidFill>
                          <a:schemeClr val="dk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lang="en-US" sz="1400" kern="1200" dirty="0" smtClean="0">
                          <a:solidFill>
                            <a:schemeClr val="dk1"/>
                          </a:solidFill>
                          <a:effectLst/>
                          <a:latin typeface="+mn-lt"/>
                          <a:ea typeface="+mn-ea"/>
                          <a:cs typeface="+mn-cs"/>
                        </a:rPr>
                        <a:t>Online applications with no compatibility concerns requiring data synchronization.</a:t>
                      </a:r>
                    </a:p>
                  </a:txBody>
                  <a:tcPr marL="137180" marR="137180" marT="182868" marB="182868">
                    <a:solidFill>
                      <a:schemeClr val="tx1">
                        <a:lumMod val="20000"/>
                        <a:lumOff val="80000"/>
                      </a:schemeClr>
                    </a:solidFill>
                  </a:tcPr>
                </a:tc>
              </a:tr>
            </a:tbl>
          </a:graphicData>
        </a:graphic>
      </p:graphicFrame>
      <p:graphicFrame>
        <p:nvGraphicFramePr>
          <p:cNvPr id="7" name="Content Placeholder 8"/>
          <p:cNvGraphicFramePr>
            <a:graphicFrameLocks noGrp="1"/>
          </p:cNvGraphicFramePr>
          <p:nvPr>
            <p:ph idx="1"/>
          </p:nvPr>
        </p:nvGraphicFramePr>
        <p:xfrm>
          <a:off x="6096000" y="1295400"/>
          <a:ext cx="2743200" cy="4953000"/>
        </p:xfrm>
        <a:graphic>
          <a:graphicData uri="http://schemas.openxmlformats.org/drawingml/2006/table">
            <a:tbl>
              <a:tblPr firstRow="1" bandRow="1">
                <a:tableStyleId>{5C22544A-7EE6-4342-B048-85BDC9FD1C3A}</a:tableStyleId>
              </a:tblPr>
              <a:tblGrid>
                <a:gridCol w="2743200"/>
              </a:tblGrid>
              <a:tr h="452444">
                <a:tc>
                  <a:txBody>
                    <a:bodyPr/>
                    <a:lstStyle/>
                    <a:p>
                      <a:pPr algn="ctr"/>
                      <a:r>
                        <a:rPr lang="da-DK" sz="1900" i="1" dirty="0" smtClean="0">
                          <a:solidFill>
                            <a:schemeClr val="tx1"/>
                          </a:solidFill>
                        </a:rPr>
                        <a:t>Run</a:t>
                      </a:r>
                    </a:p>
                  </a:txBody>
                  <a:tcPr marT="60960" marB="60960">
                    <a:solidFill>
                      <a:schemeClr val="accent1">
                        <a:lumMod val="60000"/>
                        <a:lumOff val="40000"/>
                      </a:schemeClr>
                    </a:solidFill>
                  </a:tcPr>
                </a:tc>
              </a:tr>
              <a:tr h="4500556">
                <a:tc>
                  <a:txBody>
                    <a:bodyPr/>
                    <a:lstStyle/>
                    <a:p>
                      <a: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CA" sz="1400" b="1" baseline="0" dirty="0" smtClean="0"/>
                        <a:t>Active-Active Advanced Use-cases</a:t>
                      </a:r>
                      <a:endParaRPr lang="en-US" sz="1400" b="1" baseline="0" dirty="0" smtClean="0"/>
                    </a:p>
                    <a:p>
                      <a:pPr marL="171450" marR="0" indent="-171450" algn="l" defTabSz="914400" rtl="0" eaLnBrk="1" fontAlgn="auto" latinLnBrk="0" hangingPunct="1">
                        <a:lnSpc>
                          <a:spcPct val="100000"/>
                        </a:lnSpc>
                        <a:spcBef>
                          <a:spcPts val="0"/>
                        </a:spcBef>
                        <a:spcAft>
                          <a:spcPts val="600"/>
                        </a:spcAft>
                        <a:buClrTx/>
                        <a:buSzTx/>
                        <a:buFont typeface="Courier New" panose="02070309020205020404" pitchFamily="49" charset="0"/>
                        <a:buChar char="o"/>
                        <a:tabLst/>
                        <a:defRPr/>
                      </a:pPr>
                      <a:r>
                        <a:rPr lang="en-US" sz="1400" kern="1200" dirty="0" smtClean="0">
                          <a:solidFill>
                            <a:schemeClr val="dk1"/>
                          </a:solidFill>
                          <a:effectLst/>
                          <a:latin typeface="+mn-lt"/>
                          <a:ea typeface="+mn-ea"/>
                          <a:cs typeface="+mn-cs"/>
                        </a:rPr>
                        <a:t>Routing to historical data</a:t>
                      </a:r>
                    </a:p>
                    <a:p>
                      <a:pPr marL="171450" marR="0" indent="-171450" algn="l" defTabSz="914400" rtl="0" eaLnBrk="1" fontAlgn="auto" latinLnBrk="0" hangingPunct="1">
                        <a:lnSpc>
                          <a:spcPct val="100000"/>
                        </a:lnSpc>
                        <a:spcBef>
                          <a:spcPts val="0"/>
                        </a:spcBef>
                        <a:spcAft>
                          <a:spcPts val="600"/>
                        </a:spcAft>
                        <a:buClrTx/>
                        <a:buSzTx/>
                        <a:buFont typeface="Courier New" panose="02070309020205020404" pitchFamily="49" charset="0"/>
                        <a:buChar char="o"/>
                        <a:tabLst/>
                        <a:defRPr/>
                      </a:pPr>
                      <a:r>
                        <a:rPr lang="en-US" sz="1400" kern="1200" dirty="0" smtClean="0">
                          <a:solidFill>
                            <a:schemeClr val="dk1"/>
                          </a:solidFill>
                          <a:effectLst/>
                          <a:latin typeface="+mn-lt"/>
                          <a:ea typeface="+mn-ea"/>
                          <a:cs typeface="+mn-cs"/>
                        </a:rPr>
                        <a:t>Loading to a mix of tables on both systems</a:t>
                      </a:r>
                      <a:r>
                        <a:rPr lang="en-US" sz="1400" kern="1200" baseline="0" dirty="0" smtClean="0">
                          <a:solidFill>
                            <a:schemeClr val="dk1"/>
                          </a:solidFill>
                          <a:effectLst/>
                          <a:latin typeface="+mn-lt"/>
                          <a:ea typeface="+mn-ea"/>
                          <a:cs typeface="+mn-cs"/>
                        </a:rPr>
                        <a:t> or </a:t>
                      </a:r>
                      <a:r>
                        <a:rPr lang="en-US" sz="1400" kern="1200" dirty="0" smtClean="0">
                          <a:solidFill>
                            <a:schemeClr val="dk1"/>
                          </a:solidFill>
                          <a:effectLst/>
                          <a:latin typeface="+mn-lt"/>
                          <a:ea typeface="+mn-ea"/>
                          <a:cs typeface="+mn-cs"/>
                        </a:rPr>
                        <a:t>only on one system.</a:t>
                      </a:r>
                      <a:r>
                        <a:rPr lang="en-US" sz="1400" kern="1200" baseline="0" dirty="0" smtClean="0">
                          <a:solidFill>
                            <a:schemeClr val="dk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600"/>
                        </a:spcAft>
                        <a:buClrTx/>
                        <a:buSzTx/>
                        <a:buFont typeface="Courier New" panose="02070309020205020404" pitchFamily="49" charset="0"/>
                        <a:buChar char="o"/>
                        <a:tabLst/>
                        <a:defRPr/>
                      </a:pPr>
                      <a:r>
                        <a:rPr lang="en-US" sz="1400" kern="1200" dirty="0" smtClean="0">
                          <a:solidFill>
                            <a:schemeClr val="dk1"/>
                          </a:solidFill>
                          <a:effectLst/>
                          <a:latin typeface="+mn-lt"/>
                          <a:ea typeface="+mn-ea"/>
                          <a:cs typeface="+mn-cs"/>
                        </a:rPr>
                        <a:t>Online applications with compatibility concerns requiring data synchronization.</a:t>
                      </a:r>
                    </a:p>
                    <a:p>
                      <a:pPr marL="171450" marR="0" indent="-171450" algn="l" defTabSz="914400" rtl="0" eaLnBrk="1" fontAlgn="auto" latinLnBrk="0" hangingPunct="1">
                        <a:lnSpc>
                          <a:spcPct val="100000"/>
                        </a:lnSpc>
                        <a:spcBef>
                          <a:spcPts val="0"/>
                        </a:spcBef>
                        <a:spcAft>
                          <a:spcPts val="600"/>
                        </a:spcAft>
                        <a:buClrTx/>
                        <a:buSzTx/>
                        <a:buFont typeface="Courier New" panose="02070309020205020404" pitchFamily="49" charset="0"/>
                        <a:buChar char="o"/>
                        <a:tabLst/>
                        <a:defRPr/>
                      </a:pPr>
                      <a:r>
                        <a:rPr lang="en-CA" sz="1400" kern="1200" dirty="0" smtClean="0">
                          <a:solidFill>
                            <a:schemeClr val="dk1"/>
                          </a:solidFill>
                          <a:effectLst/>
                          <a:latin typeface="+mn-lt"/>
                          <a:ea typeface="+mn-ea"/>
                          <a:cs typeface="+mn-cs"/>
                        </a:rPr>
                        <a:t>Synchronization</a:t>
                      </a:r>
                      <a:r>
                        <a:rPr lang="en-CA" sz="1400" kern="1200" baseline="0" dirty="0" smtClean="0">
                          <a:solidFill>
                            <a:schemeClr val="dk1"/>
                          </a:solidFill>
                          <a:effectLst/>
                          <a:latin typeface="+mn-lt"/>
                          <a:ea typeface="+mn-ea"/>
                          <a:cs typeface="+mn-cs"/>
                        </a:rPr>
                        <a:t> of DDL and schema changes</a:t>
                      </a:r>
                    </a:p>
                    <a:p>
                      <a:pPr marL="171450"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400" kern="1200" dirty="0" smtClean="0">
                        <a:solidFill>
                          <a:schemeClr val="dk1"/>
                        </a:solidFill>
                        <a:effectLst/>
                        <a:latin typeface="+mn-lt"/>
                        <a:ea typeface="+mn-ea"/>
                        <a:cs typeface="+mn-cs"/>
                      </a:endParaRPr>
                    </a:p>
                  </a:txBody>
                  <a:tcPr marL="137160" marR="137160" marT="182880" marB="182880">
                    <a:solidFill>
                      <a:schemeClr val="tx1">
                        <a:lumMod val="20000"/>
                        <a:lumOff val="80000"/>
                      </a:schemeClr>
                    </a:solidFill>
                  </a:tcPr>
                </a:tc>
              </a:tr>
            </a:tbl>
          </a:graphicData>
        </a:graphic>
      </p:graphicFrame>
      <p:sp>
        <p:nvSpPr>
          <p:cNvPr id="3" name="Down Arrow 2"/>
          <p:cNvSpPr/>
          <p:nvPr/>
        </p:nvSpPr>
        <p:spPr>
          <a:xfrm rot="10800000">
            <a:off x="1200876" y="4391247"/>
            <a:ext cx="820132" cy="816989"/>
          </a:xfrm>
          <a:prstGeom prst="downArrow">
            <a:avLst/>
          </a:prstGeom>
          <a:ln>
            <a:headEnd/>
            <a:tailEnd/>
          </a:ln>
        </p:spPr>
        <p:style>
          <a:lnRef idx="0">
            <a:schemeClr val="accent1"/>
          </a:lnRef>
          <a:fillRef idx="3">
            <a:schemeClr val="accent1"/>
          </a:fillRef>
          <a:effectRef idx="3">
            <a:schemeClr val="accent1"/>
          </a:effectRef>
          <a:fontRef idx="minor">
            <a:schemeClr val="lt1"/>
          </a:fontRef>
        </p:style>
        <p:txBody>
          <a:bodyPr tIns="91440" bIns="91440"/>
          <a:lstStyle/>
          <a:p>
            <a:pPr algn="ctr">
              <a:defRPr/>
            </a:pPr>
            <a:endParaRPr lang="en-US" kern="0" dirty="0" err="1">
              <a:solidFill>
                <a:prstClr val="white"/>
              </a:solidFill>
            </a:endParaRPr>
          </a:p>
        </p:txBody>
      </p:sp>
      <p:sp>
        <p:nvSpPr>
          <p:cNvPr id="4" name="TextBox 3"/>
          <p:cNvSpPr txBox="1"/>
          <p:nvPr/>
        </p:nvSpPr>
        <p:spPr>
          <a:xfrm>
            <a:off x="1089025" y="5334000"/>
            <a:ext cx="1044575" cy="26828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nSpc>
                <a:spcPct val="95000"/>
              </a:lnSpc>
              <a:spcBef>
                <a:spcPts val="400"/>
              </a:spcBef>
              <a:defRPr/>
            </a:pPr>
            <a:r>
              <a:rPr lang="en-CA" sz="1200" dirty="0">
                <a:solidFill>
                  <a:srgbClr val="231F20"/>
                </a:solidFill>
              </a:rPr>
              <a:t>Start Here!</a:t>
            </a:r>
            <a:endParaRPr lang="en-US" sz="1200" dirty="0" err="1">
              <a:solidFill>
                <a:srgbClr val="231F20"/>
              </a:solidFill>
            </a:endParaRPr>
          </a:p>
        </p:txBody>
      </p:sp>
      <p:sp>
        <p:nvSpPr>
          <p:cNvPr id="2" name="Right Arrow 1"/>
          <p:cNvSpPr/>
          <p:nvPr/>
        </p:nvSpPr>
        <p:spPr bwMode="auto">
          <a:xfrm>
            <a:off x="2869019" y="2895600"/>
            <a:ext cx="483781" cy="1600200"/>
          </a:xfrm>
          <a:prstGeom prst="rightArrow">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defRPr/>
            </a:pPr>
            <a:endParaRPr lang="en-US" sz="2000">
              <a:solidFill>
                <a:schemeClr val="tx1"/>
              </a:solidFill>
              <a:ea typeface="ＭＳ Ｐゴシック" pitchFamily="1" charset="-128"/>
            </a:endParaRPr>
          </a:p>
        </p:txBody>
      </p:sp>
      <p:sp>
        <p:nvSpPr>
          <p:cNvPr id="11" name="Right Arrow 10"/>
          <p:cNvSpPr/>
          <p:nvPr/>
        </p:nvSpPr>
        <p:spPr bwMode="auto">
          <a:xfrm>
            <a:off x="5715000" y="2895600"/>
            <a:ext cx="483781" cy="1600200"/>
          </a:xfrm>
          <a:prstGeom prst="rightArrow">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defRPr/>
            </a:pPr>
            <a:endParaRPr lang="en-US" sz="2000">
              <a:solidFill>
                <a:schemeClr val="tx1"/>
              </a:solidFill>
              <a:ea typeface="ＭＳ Ｐゴシック" pitchFamily="1" charset="-128"/>
            </a:endParaRPr>
          </a:p>
        </p:txBody>
      </p:sp>
      <p:sp>
        <p:nvSpPr>
          <p:cNvPr id="10276" name="Rectangle 51"/>
          <p:cNvSpPr>
            <a:spLocks noChangeArrowheads="1"/>
          </p:cNvSpPr>
          <p:nvPr/>
        </p:nvSpPr>
        <p:spPr bwMode="auto">
          <a:xfrm>
            <a:off x="468313" y="-26988"/>
            <a:ext cx="8231187"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Verdana" pitchFamily="34" charset="0"/>
              </a:defRPr>
            </a:lvl1pPr>
            <a:lvl2pPr marL="742950" indent="-285750" defTabSz="449263" eaLnBrk="0" hangingPunct="0">
              <a:spcBef>
                <a:spcPct val="20000"/>
              </a:spcBef>
              <a:buClr>
                <a:schemeClr val="accent1"/>
              </a:buClr>
              <a:buChar char="&g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Verdana" pitchFamily="34" charset="0"/>
              </a:defRPr>
            </a:lvl2pPr>
            <a:lvl3pPr marL="11430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defRPr>
            </a:lvl3pPr>
            <a:lvl4pPr marL="16002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4pPr>
            <a:lvl5pPr marL="20574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5pPr>
            <a:lvl6pPr marL="25146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6pPr>
            <a:lvl7pPr marL="29718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7pPr>
            <a:lvl8pPr marL="34290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8pPr>
            <a:lvl9pPr marL="38862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9pPr>
          </a:lstStyle>
          <a:p>
            <a:pPr>
              <a:lnSpc>
                <a:spcPct val="85000"/>
              </a:lnSpc>
              <a:spcBef>
                <a:spcPct val="0"/>
              </a:spcBef>
              <a:buClrTx/>
              <a:buFontTx/>
              <a:buNone/>
            </a:pPr>
            <a:r>
              <a:rPr lang="en-CA" altLang="en-US" sz="1800"/>
              <a:t>Passive routing</a:t>
            </a:r>
          </a:p>
          <a:p>
            <a:pPr>
              <a:lnSpc>
                <a:spcPct val="85000"/>
              </a:lnSpc>
              <a:spcBef>
                <a:spcPct val="0"/>
              </a:spcBef>
              <a:buClrTx/>
              <a:buFontTx/>
              <a:buNone/>
            </a:pPr>
            <a:r>
              <a:rPr lang="en-CA" altLang="en-US" sz="2400">
                <a:solidFill>
                  <a:schemeClr val="accent2"/>
                </a:solidFill>
              </a:rPr>
              <a:t>The path to implement Unity</a:t>
            </a:r>
          </a:p>
        </p:txBody>
      </p:sp>
    </p:spTree>
    <p:extLst>
      <p:ext uri="{BB962C8B-B14F-4D97-AF65-F5344CB8AC3E}">
        <p14:creationId xmlns:p14="http://schemas.microsoft.com/office/powerpoint/2010/main" val="3257710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9736"/>
            <a:ext cx="8229600" cy="954107"/>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a typeface="ＭＳ Ｐゴシック" charset="-128"/>
              </a:rPr>
              <a:t>Unity 15.00</a:t>
            </a:r>
            <a:r>
              <a:rPr lang="en-US" sz="2800" b="1" cap="all" dirty="0">
                <a:ln w="0"/>
                <a:solidFill>
                  <a:srgbClr val="0070C0"/>
                </a:solidFill>
                <a:effectLst>
                  <a:reflection blurRad="12700" stA="50000" endPos="50000" dist="5000" dir="5400000" sy="-100000" rotWithShape="0"/>
                </a:effectLst>
                <a:ea typeface="ＭＳ Ｐゴシック" charset="-128"/>
              </a:rPr>
              <a:t> </a:t>
            </a:r>
          </a:p>
          <a:p>
            <a:pPr algn="ctr">
              <a:defRPr/>
            </a:pPr>
            <a:r>
              <a:rPr lang="en-US" sz="2800" b="1" cap="all" dirty="0">
                <a:ln w="0"/>
                <a:solidFill>
                  <a:srgbClr val="0070C0"/>
                </a:solidFill>
                <a:effectLst>
                  <a:reflection blurRad="12700" stA="50000" endPos="50000" dist="5000" dir="5400000" sy="-100000" rotWithShape="0"/>
                </a:effectLst>
                <a:ea typeface="ＭＳ Ｐゴシック" charset="-128"/>
              </a:rPr>
              <a:t>Passive Routing </a:t>
            </a:r>
            <a:endParaRPr lang="en-US" sz="2800" b="1" cap="all" dirty="0">
              <a:ln w="0"/>
              <a:solidFill>
                <a:srgbClr val="0070C0"/>
              </a:solidFill>
              <a:effectLst>
                <a:reflection blurRad="12700" stA="50000" endPos="50000" dist="5000" dir="5400000" sy="-100000" rotWithShape="0"/>
              </a:effectLst>
              <a:ea typeface="ＭＳ Ｐゴシック" charset="-128"/>
            </a:endParaRPr>
          </a:p>
        </p:txBody>
      </p:sp>
    </p:spTree>
    <p:extLst>
      <p:ext uri="{BB962C8B-B14F-4D97-AF65-F5344CB8AC3E}">
        <p14:creationId xmlns:p14="http://schemas.microsoft.com/office/powerpoint/2010/main" val="720898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p:txBody>
          <a:bodyPr/>
          <a:lstStyle/>
          <a:p>
            <a:pPr>
              <a:defRPr/>
            </a:pPr>
            <a:r>
              <a:rPr lang="en-CA" altLang="en-US" dirty="0" smtClean="0"/>
              <a:t>Low latency reads direct to one system.</a:t>
            </a:r>
          </a:p>
          <a:p>
            <a:pPr lvl="1">
              <a:defRPr/>
            </a:pPr>
            <a:r>
              <a:rPr lang="en-CA" altLang="en-US" dirty="0" smtClean="0"/>
              <a:t>No data dictionary maintenance or access.</a:t>
            </a:r>
          </a:p>
          <a:p>
            <a:pPr marL="0" indent="0">
              <a:buFontTx/>
              <a:buNone/>
              <a:defRPr/>
            </a:pPr>
            <a:endParaRPr lang="en-CA" altLang="en-US" dirty="0" smtClean="0"/>
          </a:p>
          <a:p>
            <a:pPr>
              <a:defRPr/>
            </a:pPr>
            <a:r>
              <a:rPr lang="en-CA" altLang="en-US" dirty="0" smtClean="0"/>
              <a:t>Simple, easy, understandable control of sessions.</a:t>
            </a:r>
          </a:p>
          <a:p>
            <a:pPr>
              <a:defRPr/>
            </a:pPr>
            <a:endParaRPr lang="en-CA" altLang="en-US" dirty="0"/>
          </a:p>
          <a:p>
            <a:pPr>
              <a:defRPr/>
            </a:pPr>
            <a:r>
              <a:rPr lang="en-CA" altLang="en-US" dirty="0" smtClean="0"/>
              <a:t>Reliable access to tables.</a:t>
            </a:r>
          </a:p>
          <a:p>
            <a:pPr marL="344487" lvl="1" indent="0">
              <a:buFontTx/>
              <a:buNone/>
              <a:defRPr/>
            </a:pPr>
            <a:endParaRPr lang="en-CA" altLang="en-US" dirty="0" smtClean="0"/>
          </a:p>
          <a:p>
            <a:pPr>
              <a:defRPr/>
            </a:pPr>
            <a:endParaRPr lang="en-CA" altLang="en-US" dirty="0"/>
          </a:p>
          <a:p>
            <a:pPr>
              <a:defRPr/>
            </a:pPr>
            <a:endParaRPr lang="en-CA" altLang="en-US" dirty="0" smtClean="0"/>
          </a:p>
          <a:p>
            <a:pPr>
              <a:defRPr/>
            </a:pPr>
            <a:endParaRPr lang="en-CA" altLang="en-US" dirty="0" smtClean="0"/>
          </a:p>
          <a:p>
            <a:pPr>
              <a:defRPr/>
            </a:pPr>
            <a:endParaRPr lang="en-CA" altLang="en-US" dirty="0" smtClean="0"/>
          </a:p>
          <a:p>
            <a:pPr>
              <a:defRPr/>
            </a:pPr>
            <a:endParaRPr lang="en-US" altLang="en-US" dirty="0" smtClean="0"/>
          </a:p>
        </p:txBody>
      </p:sp>
      <p:sp>
        <p:nvSpPr>
          <p:cNvPr id="12291" name="Title 2"/>
          <p:cNvSpPr>
            <a:spLocks noGrp="1"/>
          </p:cNvSpPr>
          <p:nvPr>
            <p:ph type="title"/>
          </p:nvPr>
        </p:nvSpPr>
        <p:spPr/>
        <p:txBody>
          <a:bodyPr/>
          <a:lstStyle/>
          <a:p>
            <a:r>
              <a:rPr lang="en-CA" altLang="en-US" sz="2000" smtClean="0"/>
              <a:t>Passive routing</a:t>
            </a:r>
            <a:br>
              <a:rPr lang="en-CA" altLang="en-US" sz="2000" smtClean="0"/>
            </a:br>
            <a:r>
              <a:rPr lang="en-CA" altLang="en-US" smtClean="0">
                <a:solidFill>
                  <a:schemeClr val="accent2"/>
                </a:solidFill>
              </a:rPr>
              <a:t>Benefits</a:t>
            </a:r>
          </a:p>
        </p:txBody>
      </p:sp>
      <p:sp>
        <p:nvSpPr>
          <p:cNvPr id="12292" name="Date Placeholder 3"/>
          <p:cNvSpPr>
            <a:spLocks noGrp="1"/>
          </p:cNvSpPr>
          <p:nvPr>
            <p:ph type="dt" sz="quarter" idx="10"/>
          </p:nvPr>
        </p:nvSpPr>
        <p:spPr>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5F0D581C-84AB-470A-9F7C-384F15A5C4CF}" type="datetime12">
              <a:rPr lang="en-US" altLang="en-US" sz="800" smtClean="0">
                <a:ea typeface="ＭＳ Ｐゴシック" pitchFamily="34" charset="-128"/>
              </a:rPr>
              <a:pPr>
                <a:spcBef>
                  <a:spcPct val="0"/>
                </a:spcBef>
                <a:buClrTx/>
                <a:buFontTx/>
                <a:buNone/>
              </a:pPr>
              <a:t>1:42 PM</a:t>
            </a:fld>
            <a:endParaRPr lang="en-US" altLang="en-US" sz="800" smtClean="0">
              <a:ea typeface="ＭＳ Ｐゴシック" pitchFamily="34" charset="-128"/>
            </a:endParaRPr>
          </a:p>
        </p:txBody>
      </p:sp>
    </p:spTree>
    <p:extLst>
      <p:ext uri="{BB962C8B-B14F-4D97-AF65-F5344CB8AC3E}">
        <p14:creationId xmlns:p14="http://schemas.microsoft.com/office/powerpoint/2010/main" val="420041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dt" sz="quarter" idx="10"/>
          </p:nvPr>
        </p:nvSpPr>
        <p:spPr>
          <a:xfrm>
            <a:off x="0" y="6621463"/>
            <a:ext cx="1284288" cy="238125"/>
          </a:xfrm>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CF0C7C2A-9DBB-41CB-92D1-64B870F00871}" type="datetime12">
              <a:rPr lang="en-US" altLang="en-US" sz="800" smtClean="0">
                <a:ea typeface="ＭＳ Ｐゴシック" pitchFamily="34" charset="-128"/>
              </a:rPr>
              <a:pPr>
                <a:spcBef>
                  <a:spcPct val="0"/>
                </a:spcBef>
                <a:buClrTx/>
                <a:buFontTx/>
                <a:buNone/>
              </a:pPr>
              <a:t>1:42 PM</a:t>
            </a:fld>
            <a:endParaRPr lang="en-US" altLang="en-US" sz="800" smtClean="0">
              <a:ea typeface="ＭＳ Ｐゴシック" pitchFamily="34" charset="-128"/>
            </a:endParaRPr>
          </a:p>
        </p:txBody>
      </p:sp>
      <p:sp>
        <p:nvSpPr>
          <p:cNvPr id="13315" name="Rectangle 51"/>
          <p:cNvSpPr>
            <a:spLocks noChangeArrowheads="1"/>
          </p:cNvSpPr>
          <p:nvPr/>
        </p:nvSpPr>
        <p:spPr bwMode="auto">
          <a:xfrm>
            <a:off x="468313" y="-26988"/>
            <a:ext cx="8231187"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Verdana" pitchFamily="34" charset="0"/>
              </a:defRPr>
            </a:lvl1pPr>
            <a:lvl2pPr marL="742950" indent="-285750" defTabSz="449263" eaLnBrk="0" hangingPunct="0">
              <a:spcBef>
                <a:spcPct val="20000"/>
              </a:spcBef>
              <a:buClr>
                <a:schemeClr val="accent1"/>
              </a:buClr>
              <a:buChar char="&g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Verdana" pitchFamily="34" charset="0"/>
              </a:defRPr>
            </a:lvl2pPr>
            <a:lvl3pPr marL="11430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defRPr>
            </a:lvl3pPr>
            <a:lvl4pPr marL="16002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4pPr>
            <a:lvl5pPr marL="20574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5pPr>
            <a:lvl6pPr marL="25146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6pPr>
            <a:lvl7pPr marL="29718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7pPr>
            <a:lvl8pPr marL="34290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8pPr>
            <a:lvl9pPr marL="38862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9pPr>
          </a:lstStyle>
          <a:p>
            <a:pPr>
              <a:lnSpc>
                <a:spcPct val="85000"/>
              </a:lnSpc>
              <a:spcBef>
                <a:spcPct val="0"/>
              </a:spcBef>
              <a:buClrTx/>
              <a:buFontTx/>
              <a:buNone/>
            </a:pPr>
            <a:r>
              <a:rPr lang="en-CA" altLang="en-US" sz="2000"/>
              <a:t>Passive routing</a:t>
            </a:r>
            <a:br>
              <a:rPr lang="en-CA" altLang="en-US" sz="2000"/>
            </a:br>
            <a:r>
              <a:rPr lang="en-CA" altLang="en-US" sz="2800">
                <a:solidFill>
                  <a:schemeClr val="accent2"/>
                </a:solidFill>
              </a:rPr>
              <a:t>Unity vs Query Director</a:t>
            </a:r>
            <a:endParaRPr lang="en-CA" altLang="en-US" sz="3600">
              <a:solidFill>
                <a:schemeClr val="accent2"/>
              </a:solidFill>
            </a:endParaRPr>
          </a:p>
        </p:txBody>
      </p:sp>
      <p:sp>
        <p:nvSpPr>
          <p:cNvPr id="13316" name="Rectangle 2"/>
          <p:cNvSpPr>
            <a:spLocks noGrp="1" noChangeArrowheads="1"/>
          </p:cNvSpPr>
          <p:nvPr>
            <p:ph idx="1"/>
          </p:nvPr>
        </p:nvSpPr>
        <p:spPr>
          <a:xfrm>
            <a:off x="304800" y="1219200"/>
            <a:ext cx="8610600" cy="525780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600" smtClean="0"/>
              <a:t>Differences from Query Directory: </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400" smtClean="0"/>
              <a:t>No restart is ever required to change user mappings or routing rules.</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400" smtClean="0"/>
              <a:t>User mappings and routings are separate. User mappings select a routing rule.</a:t>
            </a:r>
          </a:p>
          <a:p>
            <a:pPr marL="968375"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200" smtClean="0"/>
              <a:t>Routing rules do not typically change once they are designed.</a:t>
            </a:r>
          </a:p>
          <a:p>
            <a:pPr marL="1597025" lvl="3"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mtClean="0"/>
              <a:t>E.g. A “Reporting” routing or “ETL” routing.</a:t>
            </a:r>
          </a:p>
          <a:p>
            <a:pPr marL="1597025" lvl="3"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600" smtClean="0"/>
          </a:p>
          <a:p>
            <a:pPr marL="968375"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200" smtClean="0"/>
              <a:t>User mappings to select routing rules do typically change.</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400" smtClean="0"/>
              <a:t>Writes </a:t>
            </a:r>
            <a:r>
              <a:rPr lang="en-CA" altLang="en-US" sz="1400" i="1" u="sng" smtClean="0">
                <a:solidFill>
                  <a:schemeClr val="accent1"/>
                </a:solidFill>
              </a:rPr>
              <a:t>are supported </a:t>
            </a:r>
            <a:r>
              <a:rPr lang="en-CA" altLang="en-US" sz="1400" smtClean="0"/>
              <a:t>in Passive routing mode (but not synchronized across systems).</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140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600" smtClean="0"/>
              <a:t>Similarities to Query Director:</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400" smtClean="0"/>
              <a:t>Automatic fail over if a system fails</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400" smtClean="0"/>
              <a:t>Load balancing of sessions across systems (least used, round robin)</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400" smtClean="0"/>
              <a:t>Named or Preferred routing</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400" smtClean="0"/>
              <a:t>Ability to force users from one system to another</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1400" smtClean="0"/>
          </a:p>
          <a:p>
            <a:pPr marL="968375"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140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1800" smtClean="0">
              <a:solidFill>
                <a:srgbClr val="FF0000"/>
              </a:solidFill>
            </a:endParaRPr>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100" smtClean="0"/>
          </a:p>
        </p:txBody>
      </p:sp>
    </p:spTree>
    <p:extLst>
      <p:ext uri="{BB962C8B-B14F-4D97-AF65-F5344CB8AC3E}">
        <p14:creationId xmlns:p14="http://schemas.microsoft.com/office/powerpoint/2010/main" val="105417728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dt" sz="quarter" idx="10"/>
          </p:nvPr>
        </p:nvSpPr>
        <p:spPr>
          <a:xfrm>
            <a:off x="0" y="6621463"/>
            <a:ext cx="1284288" cy="238125"/>
          </a:xfrm>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24FE5DCC-7A09-49EE-AA50-5100C7D117D2}" type="datetime12">
              <a:rPr lang="en-US" altLang="en-US" sz="800" smtClean="0">
                <a:ea typeface="ＭＳ Ｐゴシック" pitchFamily="34" charset="-128"/>
              </a:rPr>
              <a:pPr>
                <a:spcBef>
                  <a:spcPct val="0"/>
                </a:spcBef>
                <a:buClrTx/>
                <a:buFontTx/>
                <a:buNone/>
              </a:pPr>
              <a:t>1:42 PM</a:t>
            </a:fld>
            <a:endParaRPr lang="en-US" altLang="en-US" sz="800" smtClean="0">
              <a:ea typeface="ＭＳ Ｐゴシック" pitchFamily="34" charset="-128"/>
            </a:endParaRPr>
          </a:p>
        </p:txBody>
      </p:sp>
      <p:sp>
        <p:nvSpPr>
          <p:cNvPr id="14339" name="Rectangle 51"/>
          <p:cNvSpPr>
            <a:spLocks noChangeArrowheads="1"/>
          </p:cNvSpPr>
          <p:nvPr/>
        </p:nvSpPr>
        <p:spPr bwMode="auto">
          <a:xfrm>
            <a:off x="468313" y="-26988"/>
            <a:ext cx="8231187"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Verdana" pitchFamily="34" charset="0"/>
              </a:defRPr>
            </a:lvl1pPr>
            <a:lvl2pPr marL="742950" indent="-285750" defTabSz="449263" eaLnBrk="0" hangingPunct="0">
              <a:spcBef>
                <a:spcPct val="20000"/>
              </a:spcBef>
              <a:buClr>
                <a:schemeClr val="accent1"/>
              </a:buClr>
              <a:buChar char="&g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Verdana" pitchFamily="34" charset="0"/>
              </a:defRPr>
            </a:lvl2pPr>
            <a:lvl3pPr marL="11430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defRPr>
            </a:lvl3pPr>
            <a:lvl4pPr marL="16002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4pPr>
            <a:lvl5pPr marL="20574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5pPr>
            <a:lvl6pPr marL="25146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6pPr>
            <a:lvl7pPr marL="29718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7pPr>
            <a:lvl8pPr marL="34290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8pPr>
            <a:lvl9pPr marL="38862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9pPr>
          </a:lstStyle>
          <a:p>
            <a:pPr>
              <a:lnSpc>
                <a:spcPct val="85000"/>
              </a:lnSpc>
              <a:spcBef>
                <a:spcPct val="0"/>
              </a:spcBef>
              <a:buClrTx/>
              <a:buFontTx/>
              <a:buNone/>
            </a:pPr>
            <a:r>
              <a:rPr lang="en-CA" altLang="en-US" sz="1800"/>
              <a:t>Passive Routing</a:t>
            </a:r>
          </a:p>
          <a:p>
            <a:pPr>
              <a:lnSpc>
                <a:spcPct val="85000"/>
              </a:lnSpc>
              <a:spcBef>
                <a:spcPct val="0"/>
              </a:spcBef>
              <a:buClrTx/>
              <a:buFontTx/>
              <a:buNone/>
            </a:pPr>
            <a:r>
              <a:rPr lang="en-CA" altLang="en-US" sz="2400">
                <a:solidFill>
                  <a:schemeClr val="accent2"/>
                </a:solidFill>
              </a:rPr>
              <a:t>Use Cases</a:t>
            </a:r>
          </a:p>
        </p:txBody>
      </p:sp>
      <p:sp>
        <p:nvSpPr>
          <p:cNvPr id="14340" name="Rectangle 2"/>
          <p:cNvSpPr>
            <a:spLocks noGrp="1" noChangeArrowheads="1"/>
          </p:cNvSpPr>
          <p:nvPr>
            <p:ph idx="1"/>
          </p:nvPr>
        </p:nvSpPr>
        <p:spPr>
          <a:xfrm>
            <a:off x="228600" y="1978025"/>
            <a:ext cx="8688388" cy="3736975"/>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800" smtClean="0"/>
              <a:t>Reporting workload division.</a:t>
            </a:r>
          </a:p>
          <a:p>
            <a:pPr marL="569913"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200" smtClean="0"/>
              <a:t>Volatile tables are never recorded in the data dictionary using passive routing.</a:t>
            </a:r>
          </a:p>
          <a:p>
            <a:pPr marL="569913"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120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800" smtClean="0"/>
              <a:t>Directed reporting to a specific system.</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200" smtClean="0"/>
              <a:t>UDL will allow access to any object, synchronized or not. </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200" smtClean="0"/>
              <a:t>Objects do not need to be in the UDL data dictionary.</a:t>
            </a:r>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180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800" smtClean="0"/>
              <a:t>Simple reporting with 100% availability.</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200" smtClean="0"/>
              <a:t>UDL will never interrupt or interfere with passive routing sessions unless the entire system is offline.</a:t>
            </a:r>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180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800" smtClean="0"/>
              <a:t>Routing to local systems for low latency tactical reads. </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200" smtClean="0"/>
              <a:t>Passive routing removes the overhead of dictionary updates and sequencer communication.</a:t>
            </a:r>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100" smtClean="0"/>
          </a:p>
        </p:txBody>
      </p:sp>
      <p:sp>
        <p:nvSpPr>
          <p:cNvPr id="14341" name="Text Box 49"/>
          <p:cNvSpPr txBox="1">
            <a:spLocks noChangeArrowheads="1"/>
          </p:cNvSpPr>
          <p:nvPr/>
        </p:nvSpPr>
        <p:spPr bwMode="auto">
          <a:xfrm>
            <a:off x="152400" y="1219200"/>
            <a:ext cx="8839200" cy="6461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50000"/>
              </a:spcBef>
              <a:buClr>
                <a:srgbClr val="000000"/>
              </a:buClr>
              <a:buFont typeface="Times New Roman" pitchFamily="18" charset="0"/>
              <a:buNone/>
            </a:pPr>
            <a:r>
              <a:rPr lang="en-CA" altLang="en-US" sz="1800"/>
              <a:t>Passive routing directly addresses important (</a:t>
            </a:r>
            <a:r>
              <a:rPr lang="en-CA" altLang="en-US" sz="1800" u="sng"/>
              <a:t>very common</a:t>
            </a:r>
            <a:r>
              <a:rPr lang="en-CA" altLang="en-US" sz="1800"/>
              <a:t>) reporting use cases.</a:t>
            </a:r>
            <a:endParaRPr lang="en-US" altLang="en-US" sz="1800"/>
          </a:p>
        </p:txBody>
      </p:sp>
    </p:spTree>
    <p:extLst>
      <p:ext uri="{BB962C8B-B14F-4D97-AF65-F5344CB8AC3E}">
        <p14:creationId xmlns:p14="http://schemas.microsoft.com/office/powerpoint/2010/main" val="115147168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Rebranding</a:t>
            </a:r>
          </a:p>
          <a:p>
            <a:r>
              <a:rPr lang="en-US" dirty="0" smtClean="0"/>
              <a:t>Teradata Ecosystem Manager</a:t>
            </a:r>
          </a:p>
          <a:p>
            <a:pPr lvl="1"/>
            <a:r>
              <a:rPr lang="en-US" dirty="0" smtClean="0"/>
              <a:t>Workflow</a:t>
            </a:r>
          </a:p>
          <a:p>
            <a:pPr lvl="1"/>
            <a:r>
              <a:rPr lang="en-US" dirty="0" smtClean="0"/>
              <a:t>Centralized Monitoring</a:t>
            </a:r>
          </a:p>
          <a:p>
            <a:pPr lvl="1"/>
            <a:r>
              <a:rPr lang="en-US" dirty="0" smtClean="0"/>
              <a:t>New Table Validation Thresholds</a:t>
            </a:r>
            <a:endParaRPr lang="en-US" dirty="0" smtClean="0"/>
          </a:p>
          <a:p>
            <a:r>
              <a:rPr lang="en-US" dirty="0" smtClean="0"/>
              <a:t>Teradata Data Mover</a:t>
            </a:r>
          </a:p>
          <a:p>
            <a:pPr lvl="1"/>
            <a:r>
              <a:rPr lang="en-US" dirty="0" smtClean="0"/>
              <a:t>Feature Summary</a:t>
            </a:r>
          </a:p>
          <a:p>
            <a:pPr lvl="1"/>
            <a:r>
              <a:rPr lang="en-US" dirty="0" smtClean="0"/>
              <a:t>Architecture</a:t>
            </a:r>
          </a:p>
          <a:p>
            <a:pPr lvl="1"/>
            <a:r>
              <a:rPr lang="en-US" dirty="0" smtClean="0"/>
              <a:t>New Features</a:t>
            </a:r>
          </a:p>
          <a:p>
            <a:r>
              <a:rPr lang="en-US" dirty="0" smtClean="0"/>
              <a:t>Teradata Unity</a:t>
            </a:r>
          </a:p>
          <a:p>
            <a:pPr lvl="1"/>
            <a:r>
              <a:rPr lang="en-US" dirty="0" smtClean="0"/>
              <a:t>Path to Implement Unity</a:t>
            </a:r>
          </a:p>
          <a:p>
            <a:pPr lvl="1"/>
            <a:r>
              <a:rPr lang="en-US" dirty="0" smtClean="0"/>
              <a:t>Passive routing</a:t>
            </a:r>
          </a:p>
          <a:p>
            <a:pPr lvl="1"/>
            <a:r>
              <a:rPr lang="en-US" dirty="0" smtClean="0"/>
              <a:t>Managed routing </a:t>
            </a:r>
          </a:p>
          <a:p>
            <a:endParaRPr lang="en-US" dirty="0" smtClean="0"/>
          </a:p>
          <a:p>
            <a:endParaRPr lang="en-US" dirty="0" smtClean="0"/>
          </a:p>
          <a:p>
            <a:endParaRPr lang="en-US" dirty="0" smtClean="0"/>
          </a:p>
          <a:p>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014891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152400" y="1676400"/>
            <a:ext cx="8610600" cy="1524000"/>
          </a:xfrm>
          <a:prstGeom prst="rect">
            <a:avLst/>
          </a:prstGeom>
          <a:noFill/>
          <a:ln>
            <a:noFill/>
          </a:ln>
          <a:effectLst/>
          <a:extLst>
            <a:ext uri="{909E8E84-426E-40DD-AFC4-6F175D3DCCD1}">
              <a14:hiddenFill xmlns:a14="http://schemas.microsoft.com/office/drawing/2010/main">
                <a:solidFill>
                  <a:srgbClr val="0C0FB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0188" indent="-230188" eaLnBrk="0" hangingPunct="0">
              <a:spcBef>
                <a:spcPct val="20000"/>
              </a:spcBef>
              <a:buClr>
                <a:schemeClr val="accent1"/>
              </a:buClr>
              <a:buChar char="•"/>
              <a:defRPr sz="2200">
                <a:solidFill>
                  <a:schemeClr val="tx1"/>
                </a:solidFill>
                <a:latin typeface="Verdana" pitchFamily="34" charset="0"/>
              </a:defRPr>
            </a:lvl1pPr>
            <a:lvl2pPr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lvl="1" eaLnBrk="1" hangingPunct="1">
              <a:spcBef>
                <a:spcPct val="40000"/>
              </a:spcBef>
              <a:buFontTx/>
              <a:buNone/>
            </a:pPr>
            <a:endParaRPr lang="en-US" altLang="en-US" sz="1600"/>
          </a:p>
          <a:p>
            <a:pPr lvl="1" eaLnBrk="1" hangingPunct="1">
              <a:spcBef>
                <a:spcPct val="40000"/>
              </a:spcBef>
              <a:buFontTx/>
              <a:buNone/>
            </a:pPr>
            <a:r>
              <a:rPr lang="en-US" altLang="en-US" sz="1600"/>
              <a:t>	</a:t>
            </a:r>
            <a:endParaRPr lang="en-US" altLang="en-US" sz="1500"/>
          </a:p>
        </p:txBody>
      </p:sp>
      <p:sp>
        <p:nvSpPr>
          <p:cNvPr id="16387" name="Rectangle 3"/>
          <p:cNvSpPr>
            <a:spLocks noChangeArrowheads="1"/>
          </p:cNvSpPr>
          <p:nvPr/>
        </p:nvSpPr>
        <p:spPr bwMode="auto">
          <a:xfrm>
            <a:off x="152400" y="1219200"/>
            <a:ext cx="8610600" cy="4572000"/>
          </a:xfrm>
          <a:prstGeom prst="rect">
            <a:avLst/>
          </a:prstGeom>
          <a:noFill/>
          <a:ln>
            <a:noFill/>
          </a:ln>
          <a:effectLst/>
          <a:extLst>
            <a:ext uri="{909E8E84-426E-40DD-AFC4-6F175D3DCCD1}">
              <a14:hiddenFill xmlns:a14="http://schemas.microsoft.com/office/drawing/2010/main">
                <a:solidFill>
                  <a:srgbClr val="0C0FB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marL="171450" indent="-171450">
              <a:defRPr/>
            </a:pPr>
            <a:endParaRPr lang="en-CA" altLang="en-US" sz="1200" dirty="0"/>
          </a:p>
          <a:p>
            <a:pPr marL="171450" indent="-171450">
              <a:defRPr/>
            </a:pPr>
            <a:r>
              <a:rPr lang="en-CA" altLang="en-US" sz="1600" dirty="0" smtClean="0"/>
              <a:t>These standardized routing rules will help pick the best rule for their users and workloads:</a:t>
            </a:r>
          </a:p>
          <a:p>
            <a:pPr>
              <a:buFontTx/>
              <a:buNone/>
              <a:defRPr/>
            </a:pPr>
            <a:r>
              <a:rPr lang="en-CA" altLang="en-US" sz="1600" dirty="0" smtClean="0"/>
              <a:t>		</a:t>
            </a:r>
          </a:p>
          <a:p>
            <a:pPr marL="1028700" lvl="1">
              <a:defRPr/>
            </a:pPr>
            <a:r>
              <a:rPr lang="en-CA" altLang="en-US" sz="1600" dirty="0" smtClean="0"/>
              <a:t>Reporting (Passive, sessions split between all systems)</a:t>
            </a:r>
            <a:endParaRPr lang="en-CA" altLang="en-US" sz="1600" dirty="0"/>
          </a:p>
          <a:p>
            <a:pPr marL="1028700" lvl="1">
              <a:defRPr/>
            </a:pPr>
            <a:r>
              <a:rPr lang="en-CA" altLang="en-US" sz="1600" dirty="0" smtClean="0"/>
              <a:t>ETL (</a:t>
            </a:r>
            <a:r>
              <a:rPr lang="en-CA" altLang="en-US" sz="1600" dirty="0"/>
              <a:t>managed, read-write all </a:t>
            </a:r>
            <a:r>
              <a:rPr lang="en-CA" altLang="en-US" sz="1600" dirty="0" smtClean="0"/>
              <a:t>systems – same as default)</a:t>
            </a:r>
          </a:p>
          <a:p>
            <a:pPr marL="1028700" lvl="1">
              <a:defRPr/>
            </a:pPr>
            <a:r>
              <a:rPr lang="en-CA" altLang="en-US" sz="1600" dirty="0" smtClean="0"/>
              <a:t>[</a:t>
            </a:r>
            <a:r>
              <a:rPr lang="en-CA" altLang="en-US" sz="1600" i="1" dirty="0" smtClean="0"/>
              <a:t>system1</a:t>
            </a:r>
            <a:r>
              <a:rPr lang="en-CA" altLang="en-US" sz="1600" dirty="0" smtClean="0"/>
              <a:t>]_Only (Passive, only the 1</a:t>
            </a:r>
            <a:r>
              <a:rPr lang="en-CA" altLang="en-US" sz="1600" baseline="30000" dirty="0" smtClean="0"/>
              <a:t>st</a:t>
            </a:r>
            <a:r>
              <a:rPr lang="en-CA" altLang="en-US" sz="1600" dirty="0" smtClean="0"/>
              <a:t> system)</a:t>
            </a:r>
            <a:endParaRPr lang="en-CA" altLang="en-US" sz="1600" dirty="0"/>
          </a:p>
          <a:p>
            <a:pPr marL="1028700" lvl="1">
              <a:defRPr/>
            </a:pPr>
            <a:r>
              <a:rPr lang="en-CA" altLang="en-US" sz="1600" dirty="0" smtClean="0"/>
              <a:t>[</a:t>
            </a:r>
            <a:r>
              <a:rPr lang="en-CA" altLang="en-US" sz="1600" i="1" dirty="0" smtClean="0"/>
              <a:t>system2</a:t>
            </a:r>
            <a:r>
              <a:rPr lang="en-CA" altLang="en-US" sz="1600" dirty="0" smtClean="0"/>
              <a:t>]_Only (Passive, </a:t>
            </a:r>
            <a:r>
              <a:rPr lang="en-CA" altLang="en-US" sz="1600" dirty="0"/>
              <a:t>only </a:t>
            </a:r>
            <a:r>
              <a:rPr lang="en-CA" altLang="en-US" sz="1600" dirty="0" smtClean="0"/>
              <a:t>the 2</a:t>
            </a:r>
            <a:r>
              <a:rPr lang="en-CA" altLang="en-US" sz="1600" baseline="30000" dirty="0" smtClean="0"/>
              <a:t>nd</a:t>
            </a:r>
            <a:r>
              <a:rPr lang="en-CA" altLang="en-US" sz="1600" dirty="0" smtClean="0"/>
              <a:t> system)</a:t>
            </a:r>
          </a:p>
          <a:p>
            <a:pPr marL="1028700" lvl="1">
              <a:defRPr/>
            </a:pPr>
            <a:r>
              <a:rPr lang="en-CA" altLang="en-US" sz="1600" dirty="0" smtClean="0"/>
              <a:t>Reject (rejects logins)</a:t>
            </a:r>
            <a:endParaRPr lang="en-CA" altLang="en-US" sz="1600" dirty="0"/>
          </a:p>
          <a:p>
            <a:pPr marL="1028700" lvl="1">
              <a:defRPr/>
            </a:pPr>
            <a:r>
              <a:rPr lang="en-CA" altLang="en-US" sz="1600" dirty="0" err="1" smtClean="0"/>
              <a:t>DefaultRouting</a:t>
            </a:r>
            <a:r>
              <a:rPr lang="en-CA" altLang="en-US" sz="1600" dirty="0" smtClean="0"/>
              <a:t> (managed, read-write all systems)</a:t>
            </a:r>
          </a:p>
          <a:p>
            <a:pPr marL="1028700" lvl="1">
              <a:defRPr/>
            </a:pPr>
            <a:endParaRPr lang="en-CA" altLang="en-US" sz="1600" dirty="0"/>
          </a:p>
          <a:p>
            <a:pPr>
              <a:buFontTx/>
              <a:buNone/>
              <a:defRPr/>
            </a:pPr>
            <a:endParaRPr lang="en-US" altLang="en-US" sz="1200" dirty="0" smtClean="0"/>
          </a:p>
          <a:p>
            <a:pPr marL="171450" indent="-171450">
              <a:defRPr/>
            </a:pPr>
            <a:endParaRPr lang="en-US" altLang="en-US" sz="1200" dirty="0" smtClean="0"/>
          </a:p>
          <a:p>
            <a:pPr eaLnBrk="1" hangingPunct="1">
              <a:spcBef>
                <a:spcPct val="40000"/>
              </a:spcBef>
              <a:buFontTx/>
              <a:buNone/>
              <a:defRPr/>
            </a:pPr>
            <a:endParaRPr lang="en-US" altLang="en-US" sz="1400" dirty="0" smtClean="0"/>
          </a:p>
        </p:txBody>
      </p:sp>
      <p:sp>
        <p:nvSpPr>
          <p:cNvPr id="15364" name="Rectangle 51"/>
          <p:cNvSpPr>
            <a:spLocks noChangeArrowheads="1"/>
          </p:cNvSpPr>
          <p:nvPr/>
        </p:nvSpPr>
        <p:spPr bwMode="auto">
          <a:xfrm>
            <a:off x="468313" y="-26988"/>
            <a:ext cx="8231187"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Verdana" pitchFamily="34" charset="0"/>
              </a:defRPr>
            </a:lvl1pPr>
            <a:lvl2pPr marL="742950" indent="-285750" defTabSz="449263" eaLnBrk="0" hangingPunct="0">
              <a:spcBef>
                <a:spcPct val="20000"/>
              </a:spcBef>
              <a:buClr>
                <a:schemeClr val="accent1"/>
              </a:buClr>
              <a:buChar char="&g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Verdana" pitchFamily="34" charset="0"/>
              </a:defRPr>
            </a:lvl2pPr>
            <a:lvl3pPr marL="11430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defRPr>
            </a:lvl3pPr>
            <a:lvl4pPr marL="16002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4pPr>
            <a:lvl5pPr marL="20574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5pPr>
            <a:lvl6pPr marL="25146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6pPr>
            <a:lvl7pPr marL="29718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7pPr>
            <a:lvl8pPr marL="34290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8pPr>
            <a:lvl9pPr marL="38862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9pPr>
          </a:lstStyle>
          <a:p>
            <a:pPr>
              <a:lnSpc>
                <a:spcPct val="85000"/>
              </a:lnSpc>
              <a:spcBef>
                <a:spcPct val="0"/>
              </a:spcBef>
              <a:buClrTx/>
              <a:buFontTx/>
              <a:buNone/>
            </a:pPr>
            <a:r>
              <a:rPr lang="en-CA" altLang="en-US" sz="1800"/>
              <a:t>Passive Routing</a:t>
            </a:r>
          </a:p>
          <a:p>
            <a:pPr>
              <a:lnSpc>
                <a:spcPct val="85000"/>
              </a:lnSpc>
              <a:spcBef>
                <a:spcPct val="0"/>
              </a:spcBef>
              <a:buClrTx/>
              <a:buFontTx/>
              <a:buNone/>
            </a:pPr>
            <a:r>
              <a:rPr lang="en-CA" altLang="en-US" sz="2400">
                <a:solidFill>
                  <a:schemeClr val="accent2"/>
                </a:solidFill>
              </a:rPr>
              <a:t>Standard routing rules</a:t>
            </a:r>
          </a:p>
        </p:txBody>
      </p:sp>
      <p:sp>
        <p:nvSpPr>
          <p:cNvPr id="15365" name="Date Placeholder 1"/>
          <p:cNvSpPr>
            <a:spLocks noGrp="1"/>
          </p:cNvSpPr>
          <p:nvPr>
            <p:ph type="dt" sz="quarter" idx="10"/>
          </p:nvPr>
        </p:nvSpPr>
        <p:spPr>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156A1144-FF13-43C2-B848-35F7731CF54B}" type="datetime12">
              <a:rPr lang="en-US" altLang="en-US" sz="800" smtClean="0">
                <a:ea typeface="ＭＳ Ｐゴシック" pitchFamily="34" charset="-128"/>
              </a:rPr>
              <a:pPr>
                <a:spcBef>
                  <a:spcPct val="0"/>
                </a:spcBef>
                <a:buClrTx/>
                <a:buFontTx/>
                <a:buNone/>
              </a:pPr>
              <a:t>1:42 PM</a:t>
            </a:fld>
            <a:endParaRPr lang="en-US" altLang="en-US" sz="800" smtClean="0">
              <a:ea typeface="ＭＳ Ｐゴシック" pitchFamily="34" charset="-128"/>
            </a:endParaRPr>
          </a:p>
        </p:txBody>
      </p:sp>
    </p:spTree>
    <p:extLst>
      <p:ext uri="{BB962C8B-B14F-4D97-AF65-F5344CB8AC3E}">
        <p14:creationId xmlns:p14="http://schemas.microsoft.com/office/powerpoint/2010/main" val="1416174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dt" sz="quarter" idx="10"/>
          </p:nvPr>
        </p:nvSpPr>
        <p:spPr>
          <a:xfrm>
            <a:off x="0" y="6621463"/>
            <a:ext cx="1284288" cy="238125"/>
          </a:xfrm>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C91FA3B3-9B93-40D0-994F-5B8427DBE100}" type="datetime12">
              <a:rPr lang="en-US" altLang="en-US" sz="800" smtClean="0">
                <a:ea typeface="ＭＳ Ｐゴシック" pitchFamily="34" charset="-128"/>
              </a:rPr>
              <a:pPr>
                <a:spcBef>
                  <a:spcPct val="0"/>
                </a:spcBef>
                <a:buClrTx/>
                <a:buFontTx/>
                <a:buNone/>
              </a:pPr>
              <a:t>1:42 PM</a:t>
            </a:fld>
            <a:endParaRPr lang="en-US" altLang="en-US" sz="800" smtClean="0">
              <a:ea typeface="ＭＳ Ｐゴシック" pitchFamily="34" charset="-128"/>
            </a:endParaRPr>
          </a:p>
        </p:txBody>
      </p:sp>
      <p:sp>
        <p:nvSpPr>
          <p:cNvPr id="16387" name="Rectangle 51"/>
          <p:cNvSpPr>
            <a:spLocks noChangeArrowheads="1"/>
          </p:cNvSpPr>
          <p:nvPr/>
        </p:nvSpPr>
        <p:spPr bwMode="auto">
          <a:xfrm>
            <a:off x="468313" y="-26988"/>
            <a:ext cx="8231187"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Verdana" pitchFamily="34" charset="0"/>
              </a:defRPr>
            </a:lvl1pPr>
            <a:lvl2pPr marL="742950" indent="-285750" defTabSz="449263" eaLnBrk="0" hangingPunct="0">
              <a:spcBef>
                <a:spcPct val="20000"/>
              </a:spcBef>
              <a:buClr>
                <a:schemeClr val="accent1"/>
              </a:buClr>
              <a:buChar char="&g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Verdana" pitchFamily="34" charset="0"/>
              </a:defRPr>
            </a:lvl2pPr>
            <a:lvl3pPr marL="11430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defRPr>
            </a:lvl3pPr>
            <a:lvl4pPr marL="16002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4pPr>
            <a:lvl5pPr marL="20574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5pPr>
            <a:lvl6pPr marL="25146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6pPr>
            <a:lvl7pPr marL="29718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7pPr>
            <a:lvl8pPr marL="34290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8pPr>
            <a:lvl9pPr marL="38862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9pPr>
          </a:lstStyle>
          <a:p>
            <a:pPr>
              <a:lnSpc>
                <a:spcPct val="85000"/>
              </a:lnSpc>
              <a:spcBef>
                <a:spcPct val="0"/>
              </a:spcBef>
              <a:buClrTx/>
              <a:buFontTx/>
              <a:buNone/>
            </a:pPr>
            <a:r>
              <a:rPr lang="en-CA" altLang="en-US" sz="1800"/>
              <a:t>Passive routing</a:t>
            </a:r>
          </a:p>
          <a:p>
            <a:pPr>
              <a:lnSpc>
                <a:spcPct val="85000"/>
              </a:lnSpc>
              <a:spcBef>
                <a:spcPct val="0"/>
              </a:spcBef>
              <a:buClrTx/>
              <a:buFontTx/>
              <a:buNone/>
            </a:pPr>
            <a:r>
              <a:rPr lang="en-CA" altLang="en-US" sz="2000">
                <a:solidFill>
                  <a:schemeClr val="accent2"/>
                </a:solidFill>
              </a:rPr>
              <a:t>Passive routing does not…</a:t>
            </a:r>
          </a:p>
        </p:txBody>
      </p:sp>
      <p:sp>
        <p:nvSpPr>
          <p:cNvPr id="54" name="Rectangle 2"/>
          <p:cNvSpPr>
            <a:spLocks noGrp="1" noChangeArrowheads="1"/>
          </p:cNvSpPr>
          <p:nvPr>
            <p:ph idx="1"/>
          </p:nvPr>
        </p:nvSpPr>
        <p:spPr>
          <a:xfrm>
            <a:off x="304800" y="1219200"/>
            <a:ext cx="8610600" cy="525780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0" indent="0" defTabSz="449263">
              <a:lnSpc>
                <a:spcPct val="80000"/>
              </a:lnSpc>
              <a:spcBef>
                <a:spcPts val="563"/>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altLang="en-US" sz="1600" dirty="0"/>
              <a:t>Unlike </a:t>
            </a:r>
            <a:r>
              <a:rPr lang="en-CA" altLang="en-US" sz="1600" i="1" dirty="0">
                <a:solidFill>
                  <a:schemeClr val="accent5">
                    <a:lumMod val="75000"/>
                  </a:schemeClr>
                </a:solidFill>
              </a:rPr>
              <a:t>Managed</a:t>
            </a:r>
            <a:r>
              <a:rPr lang="en-CA" altLang="en-US" sz="1600" dirty="0">
                <a:solidFill>
                  <a:schemeClr val="accent5">
                    <a:lumMod val="75000"/>
                  </a:schemeClr>
                </a:solidFill>
              </a:rPr>
              <a:t> </a:t>
            </a:r>
            <a:r>
              <a:rPr lang="en-CA" altLang="en-US" sz="1600" dirty="0"/>
              <a:t>routing, </a:t>
            </a:r>
            <a:r>
              <a:rPr lang="en-CA" altLang="en-US" sz="1600" i="1" dirty="0">
                <a:solidFill>
                  <a:srgbClr val="00B050"/>
                </a:solidFill>
              </a:rPr>
              <a:t>Passive</a:t>
            </a:r>
            <a:r>
              <a:rPr lang="en-CA" altLang="en-US" sz="1600" dirty="0"/>
              <a:t> routing does </a:t>
            </a:r>
            <a:r>
              <a:rPr lang="en-CA" altLang="en-US" sz="1600" dirty="0" smtClean="0"/>
              <a:t>not:</a:t>
            </a:r>
          </a:p>
          <a:p>
            <a:pPr marL="0" indent="0" defTabSz="449263">
              <a:lnSpc>
                <a:spcPct val="80000"/>
              </a:lnSpc>
              <a:spcBef>
                <a:spcPts val="563"/>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altLang="en-US" sz="1600" dirty="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800" dirty="0" smtClean="0"/>
              <a:t>Rely on the Data Dictionary.</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600" dirty="0" smtClean="0"/>
              <a:t>Number of objects does not matter.</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600" dirty="0" smtClean="0"/>
              <a:t>The Dictionary scanner is not required to scan objects before they are used via Unity.</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sz="1600" dirty="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800" dirty="0" smtClean="0"/>
              <a:t>Rely on the active sequencer.</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600" dirty="0" smtClean="0"/>
              <a:t>Clients can connect to either Unity server and read from their local teradata system without interacting with the active sequencer (which might be in another data center).</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sz="1600" dirty="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800" dirty="0" smtClean="0"/>
              <a:t>Have any concerns regarding non-deterministic functions or elements.</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600" dirty="0" smtClean="0"/>
              <a:t>Passive sessions are only working on one system at one time.</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600" dirty="0" smtClean="0"/>
              <a:t>Passive routing does not do consistency checking.</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600" dirty="0" smtClean="0"/>
              <a:t>Passive routing will never take tables offline (interrupted or unrecoverable)</a:t>
            </a:r>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sz="100" dirty="0" smtClean="0"/>
          </a:p>
        </p:txBody>
      </p:sp>
    </p:spTree>
    <p:extLst>
      <p:ext uri="{BB962C8B-B14F-4D97-AF65-F5344CB8AC3E}">
        <p14:creationId xmlns:p14="http://schemas.microsoft.com/office/powerpoint/2010/main" val="267246272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dt" sz="quarter" idx="10"/>
          </p:nvPr>
        </p:nvSpPr>
        <p:spPr>
          <a:xfrm>
            <a:off x="0" y="6621463"/>
            <a:ext cx="1284288" cy="238125"/>
          </a:xfrm>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1802A1D8-9483-43BC-835D-3EE7DCDD9436}" type="datetime12">
              <a:rPr lang="en-US" altLang="en-US" sz="800" smtClean="0">
                <a:ea typeface="ＭＳ Ｐゴシック" pitchFamily="34" charset="-128"/>
              </a:rPr>
              <a:pPr>
                <a:spcBef>
                  <a:spcPct val="0"/>
                </a:spcBef>
                <a:buClrTx/>
                <a:buFontTx/>
                <a:buNone/>
              </a:pPr>
              <a:t>1:42 PM</a:t>
            </a:fld>
            <a:endParaRPr lang="en-US" altLang="en-US" sz="800" smtClean="0">
              <a:ea typeface="ＭＳ Ｐゴシック" pitchFamily="34" charset="-128"/>
            </a:endParaRPr>
          </a:p>
        </p:txBody>
      </p:sp>
      <p:sp>
        <p:nvSpPr>
          <p:cNvPr id="17411" name="Rectangle 51"/>
          <p:cNvSpPr>
            <a:spLocks noChangeArrowheads="1"/>
          </p:cNvSpPr>
          <p:nvPr/>
        </p:nvSpPr>
        <p:spPr bwMode="auto">
          <a:xfrm>
            <a:off x="468313" y="-26988"/>
            <a:ext cx="8231187"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Verdana" pitchFamily="34" charset="0"/>
              </a:defRPr>
            </a:lvl1pPr>
            <a:lvl2pPr marL="742950" indent="-285750" defTabSz="449263" eaLnBrk="0" hangingPunct="0">
              <a:spcBef>
                <a:spcPct val="20000"/>
              </a:spcBef>
              <a:buClr>
                <a:schemeClr val="accent1"/>
              </a:buClr>
              <a:buChar char="&g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Verdana" pitchFamily="34" charset="0"/>
              </a:defRPr>
            </a:lvl2pPr>
            <a:lvl3pPr marL="11430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defRPr>
            </a:lvl3pPr>
            <a:lvl4pPr marL="16002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4pPr>
            <a:lvl5pPr marL="20574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5pPr>
            <a:lvl6pPr marL="25146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6pPr>
            <a:lvl7pPr marL="29718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7pPr>
            <a:lvl8pPr marL="34290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8pPr>
            <a:lvl9pPr marL="38862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9pPr>
          </a:lstStyle>
          <a:p>
            <a:pPr>
              <a:lnSpc>
                <a:spcPct val="85000"/>
              </a:lnSpc>
              <a:spcBef>
                <a:spcPct val="0"/>
              </a:spcBef>
              <a:buClrTx/>
              <a:buFontTx/>
              <a:buNone/>
            </a:pPr>
            <a:r>
              <a:rPr lang="en-CA" altLang="en-US" sz="1800"/>
              <a:t>Passive routing</a:t>
            </a:r>
          </a:p>
          <a:p>
            <a:pPr>
              <a:lnSpc>
                <a:spcPct val="85000"/>
              </a:lnSpc>
              <a:spcBef>
                <a:spcPct val="0"/>
              </a:spcBef>
              <a:buClrTx/>
              <a:buFontTx/>
              <a:buNone/>
            </a:pPr>
            <a:r>
              <a:rPr lang="en-CA" altLang="en-US" sz="2400">
                <a:solidFill>
                  <a:schemeClr val="accent2"/>
                </a:solidFill>
              </a:rPr>
              <a:t>When should you NOT use passive routing?</a:t>
            </a:r>
          </a:p>
        </p:txBody>
      </p:sp>
      <p:sp>
        <p:nvSpPr>
          <p:cNvPr id="37892" name="Rectangle 2"/>
          <p:cNvSpPr>
            <a:spLocks noGrp="1" noChangeArrowheads="1"/>
          </p:cNvSpPr>
          <p:nvPr>
            <p:ph idx="1"/>
          </p:nvPr>
        </p:nvSpPr>
        <p:spPr>
          <a:xfrm>
            <a:off x="304800" y="1219200"/>
            <a:ext cx="8610600" cy="525780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altLang="en-US" sz="1800" dirty="0" smtClean="0"/>
              <a:t>To write to tables that require data synchronization! (ETL, online apps requiring data sync…)</a:t>
            </a:r>
          </a:p>
          <a:p>
            <a:pPr marL="569913"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altLang="en-US" sz="1200" dirty="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altLang="en-US" sz="1800" dirty="0" smtClean="0"/>
              <a:t>If you need guaranteed read consistency across systems &amp; workloads.</a:t>
            </a:r>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altLang="en-US" sz="1800" dirty="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altLang="en-US" sz="1800" dirty="0" smtClean="0"/>
              <a:t>If you want to guarantee you </a:t>
            </a:r>
            <a:r>
              <a:rPr lang="en-CA" altLang="en-US" sz="1800" i="1" dirty="0" smtClean="0">
                <a:solidFill>
                  <a:schemeClr val="accent5">
                    <a:lumMod val="75000"/>
                  </a:schemeClr>
                </a:solidFill>
              </a:rPr>
              <a:t>never</a:t>
            </a:r>
            <a:r>
              <a:rPr lang="en-CA" altLang="en-US" sz="1800" dirty="0" smtClean="0">
                <a:solidFill>
                  <a:schemeClr val="accent5">
                    <a:lumMod val="75000"/>
                  </a:schemeClr>
                </a:solidFill>
              </a:rPr>
              <a:t> </a:t>
            </a:r>
            <a:r>
              <a:rPr lang="en-CA" altLang="en-US" sz="1800" dirty="0" smtClean="0"/>
              <a:t>read from an unrecoverable/interrupted table.</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altLang="en-US" sz="1800" dirty="0" smtClean="0"/>
              <a:t>Passive routing ignores table state by design.</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altLang="en-US" sz="1800" dirty="0" smtClean="0"/>
              <a:t>“Passive routing does what you told it to do”</a:t>
            </a:r>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altLang="en-US" sz="1800" dirty="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altLang="en-US" sz="100" dirty="0" smtClean="0"/>
          </a:p>
        </p:txBody>
      </p:sp>
    </p:spTree>
    <p:extLst>
      <p:ext uri="{BB962C8B-B14F-4D97-AF65-F5344CB8AC3E}">
        <p14:creationId xmlns:p14="http://schemas.microsoft.com/office/powerpoint/2010/main" val="3601566094"/>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9736"/>
            <a:ext cx="8229600" cy="954107"/>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a typeface="ＭＳ Ｐゴシック" charset="-128"/>
              </a:rPr>
              <a:t>Unity 15.00</a:t>
            </a:r>
            <a:r>
              <a:rPr lang="en-US" sz="2800" b="1" cap="all" dirty="0">
                <a:ln w="0"/>
                <a:solidFill>
                  <a:srgbClr val="0070C0"/>
                </a:solidFill>
                <a:effectLst>
                  <a:reflection blurRad="12700" stA="50000" endPos="50000" dist="5000" dir="5400000" sy="-100000" rotWithShape="0"/>
                </a:effectLst>
                <a:ea typeface="ＭＳ Ｐゴシック" charset="-128"/>
              </a:rPr>
              <a:t> </a:t>
            </a:r>
          </a:p>
          <a:p>
            <a:pPr algn="ctr">
              <a:defRPr/>
            </a:pPr>
            <a:r>
              <a:rPr lang="en-US" sz="2800" b="1" cap="all" dirty="0">
                <a:ln w="0"/>
                <a:solidFill>
                  <a:srgbClr val="0070C0"/>
                </a:solidFill>
                <a:effectLst>
                  <a:reflection blurRad="12700" stA="50000" endPos="50000" dist="5000" dir="5400000" sy="-100000" rotWithShape="0"/>
                </a:effectLst>
                <a:ea typeface="ＭＳ Ｐゴシック" charset="-128"/>
              </a:rPr>
              <a:t>Managed Routing </a:t>
            </a:r>
          </a:p>
        </p:txBody>
      </p:sp>
    </p:spTree>
    <p:extLst>
      <p:ext uri="{BB962C8B-B14F-4D97-AF65-F5344CB8AC3E}">
        <p14:creationId xmlns:p14="http://schemas.microsoft.com/office/powerpoint/2010/main" val="4272096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CA" sz="2000" dirty="0" smtClean="0"/>
              <a:t>Managed routing is designed: </a:t>
            </a:r>
          </a:p>
          <a:p>
            <a:pPr lvl="1">
              <a:defRPr/>
            </a:pPr>
            <a:r>
              <a:rPr lang="en-CA" sz="1800" dirty="0"/>
              <a:t>To provide </a:t>
            </a:r>
            <a:r>
              <a:rPr lang="en-CA" sz="1800" dirty="0">
                <a:solidFill>
                  <a:srgbClr val="00B050"/>
                </a:solidFill>
              </a:rPr>
              <a:t>high availability </a:t>
            </a:r>
            <a:r>
              <a:rPr lang="en-CA" sz="1800" dirty="0"/>
              <a:t>to client </a:t>
            </a:r>
            <a:r>
              <a:rPr lang="en-CA" sz="1800" dirty="0" smtClean="0"/>
              <a:t>applications</a:t>
            </a:r>
          </a:p>
          <a:p>
            <a:pPr lvl="2">
              <a:defRPr/>
            </a:pPr>
            <a:r>
              <a:rPr lang="en-CA" sz="1600" dirty="0" smtClean="0"/>
              <a:t>Hide all failures on a single system from clients, so they can keep processing.</a:t>
            </a:r>
            <a:endParaRPr lang="en-CA" sz="1600" dirty="0"/>
          </a:p>
          <a:p>
            <a:pPr lvl="1">
              <a:defRPr/>
            </a:pPr>
            <a:r>
              <a:rPr lang="en-CA" sz="1800" dirty="0" smtClean="0"/>
              <a:t>Full Active-active data synchronization</a:t>
            </a:r>
          </a:p>
          <a:p>
            <a:pPr lvl="2">
              <a:defRPr/>
            </a:pPr>
            <a:r>
              <a:rPr lang="en-CA" sz="1600" dirty="0" smtClean="0"/>
              <a:t>Checks (</a:t>
            </a:r>
            <a:r>
              <a:rPr lang="en-CA" sz="1600" dirty="0" smtClean="0">
                <a:solidFill>
                  <a:srgbClr val="00B050"/>
                </a:solidFill>
              </a:rPr>
              <a:t>enforces</a:t>
            </a:r>
            <a:r>
              <a:rPr lang="en-CA" sz="1600" dirty="0" smtClean="0"/>
              <a:t>) all writes to ensure they complete </a:t>
            </a:r>
            <a:r>
              <a:rPr lang="en-CA" sz="1600" dirty="0" smtClean="0">
                <a:solidFill>
                  <a:srgbClr val="00B050"/>
                </a:solidFill>
              </a:rPr>
              <a:t>consistently</a:t>
            </a:r>
            <a:r>
              <a:rPr lang="en-CA" sz="1600" dirty="0" smtClean="0"/>
              <a:t> on all systems.</a:t>
            </a:r>
            <a:endParaRPr lang="en-CA" sz="1600" dirty="0"/>
          </a:p>
          <a:p>
            <a:pPr lvl="1">
              <a:defRPr/>
            </a:pPr>
            <a:r>
              <a:rPr lang="en-CA" dirty="0" smtClean="0"/>
              <a:t>To allow </a:t>
            </a:r>
            <a:r>
              <a:rPr lang="en-CA" dirty="0" smtClean="0">
                <a:solidFill>
                  <a:srgbClr val="00B050"/>
                </a:solidFill>
              </a:rPr>
              <a:t>automatic</a:t>
            </a:r>
            <a:r>
              <a:rPr lang="en-CA" dirty="0" smtClean="0"/>
              <a:t> </a:t>
            </a:r>
            <a:r>
              <a:rPr lang="en-CA" dirty="0" smtClean="0">
                <a:solidFill>
                  <a:srgbClr val="00B050"/>
                </a:solidFill>
              </a:rPr>
              <a:t>recovery</a:t>
            </a:r>
            <a:r>
              <a:rPr lang="en-CA" dirty="0" smtClean="0"/>
              <a:t> of systems following planned and unplanned outages where possible.</a:t>
            </a:r>
            <a:endParaRPr lang="en-CA" dirty="0"/>
          </a:p>
          <a:p>
            <a:pPr lvl="1">
              <a:defRPr/>
            </a:pPr>
            <a:r>
              <a:rPr lang="en-CA" dirty="0" smtClean="0"/>
              <a:t>For simplicity.</a:t>
            </a:r>
          </a:p>
          <a:p>
            <a:pPr lvl="2">
              <a:defRPr/>
            </a:pPr>
            <a:r>
              <a:rPr lang="en-CA" dirty="0" smtClean="0"/>
              <a:t>Much simpler to operate overall than dual-load or load-copy replication</a:t>
            </a:r>
          </a:p>
          <a:p>
            <a:pPr marL="0" indent="0">
              <a:buFontTx/>
              <a:buNone/>
              <a:defRPr/>
            </a:pPr>
            <a:endParaRPr lang="en-CA" sz="2000" dirty="0"/>
          </a:p>
          <a:p>
            <a:pPr>
              <a:defRPr/>
            </a:pPr>
            <a:r>
              <a:rPr lang="en-CA" sz="2000" dirty="0" smtClean="0"/>
              <a:t>Managed sessions are overkill for reporting!</a:t>
            </a:r>
          </a:p>
          <a:p>
            <a:pPr lvl="1">
              <a:defRPr/>
            </a:pPr>
            <a:r>
              <a:rPr lang="en-CA" sz="1600" dirty="0" smtClean="0"/>
              <a:t>Report workload does not need to be synchronized. </a:t>
            </a:r>
            <a:r>
              <a:rPr lang="en-CA" sz="1600" dirty="0" smtClean="0">
                <a:solidFill>
                  <a:srgbClr val="FFC000"/>
                </a:solidFill>
              </a:rPr>
              <a:t>Use passive routing</a:t>
            </a:r>
            <a:r>
              <a:rPr lang="en-CA" sz="1600" dirty="0" smtClean="0"/>
              <a:t>.</a:t>
            </a:r>
          </a:p>
          <a:p>
            <a:pPr>
              <a:defRPr/>
            </a:pPr>
            <a:endParaRPr lang="en-CA" sz="1800" dirty="0" smtClean="0"/>
          </a:p>
          <a:p>
            <a:pPr marL="0" indent="0">
              <a:buFontTx/>
              <a:buNone/>
              <a:defRPr/>
            </a:pPr>
            <a:endParaRPr lang="en-CA" dirty="0"/>
          </a:p>
          <a:p>
            <a:pPr>
              <a:defRPr/>
            </a:pPr>
            <a:endParaRPr lang="en-CA" dirty="0" smtClean="0"/>
          </a:p>
          <a:p>
            <a:pPr marL="0" indent="0">
              <a:buFontTx/>
              <a:buNone/>
              <a:defRPr/>
            </a:pPr>
            <a:endParaRPr lang="en-US" dirty="0"/>
          </a:p>
        </p:txBody>
      </p:sp>
      <p:sp>
        <p:nvSpPr>
          <p:cNvPr id="19459" name="Title 2"/>
          <p:cNvSpPr>
            <a:spLocks noGrp="1"/>
          </p:cNvSpPr>
          <p:nvPr>
            <p:ph type="title"/>
          </p:nvPr>
        </p:nvSpPr>
        <p:spPr/>
        <p:txBody>
          <a:bodyPr/>
          <a:lstStyle/>
          <a:p>
            <a:r>
              <a:rPr lang="en-CA" altLang="en-US" sz="2000" smtClean="0"/>
              <a:t>Managed routing</a:t>
            </a:r>
            <a:br>
              <a:rPr lang="en-CA" altLang="en-US" sz="2000" smtClean="0"/>
            </a:br>
            <a:r>
              <a:rPr lang="en-CA" altLang="en-US" sz="2000" smtClean="0"/>
              <a:t>…</a:t>
            </a:r>
            <a:r>
              <a:rPr lang="en-CA" altLang="en-US" smtClean="0">
                <a:solidFill>
                  <a:schemeClr val="accent2"/>
                </a:solidFill>
              </a:rPr>
              <a:t>Is for data synchronization</a:t>
            </a:r>
            <a:endParaRPr lang="en-US" altLang="en-US" smtClean="0"/>
          </a:p>
        </p:txBody>
      </p:sp>
      <p:sp>
        <p:nvSpPr>
          <p:cNvPr id="19460" name="Date Placeholder 3"/>
          <p:cNvSpPr>
            <a:spLocks noGrp="1"/>
          </p:cNvSpPr>
          <p:nvPr>
            <p:ph type="dt" sz="quarter" idx="10"/>
          </p:nvPr>
        </p:nvSpPr>
        <p:spPr>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FB599A12-2B8E-40E8-AD42-38A524F1D8D4}" type="datetime12">
              <a:rPr lang="en-US" altLang="en-US" sz="800" smtClean="0">
                <a:ea typeface="ＭＳ Ｐゴシック" pitchFamily="34" charset="-128"/>
              </a:rPr>
              <a:pPr>
                <a:spcBef>
                  <a:spcPct val="0"/>
                </a:spcBef>
                <a:buClrTx/>
                <a:buFontTx/>
                <a:buNone/>
              </a:pPr>
              <a:t>1:42 PM</a:t>
            </a:fld>
            <a:endParaRPr lang="en-US" altLang="en-US" sz="800" smtClean="0">
              <a:ea typeface="ＭＳ Ｐゴシック" pitchFamily="34" charset="-128"/>
            </a:endParaRPr>
          </a:p>
        </p:txBody>
      </p:sp>
    </p:spTree>
    <p:extLst>
      <p:ext uri="{BB962C8B-B14F-4D97-AF65-F5344CB8AC3E}">
        <p14:creationId xmlns:p14="http://schemas.microsoft.com/office/powerpoint/2010/main" val="64586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p:txBody>
          <a:bodyPr/>
          <a:lstStyle/>
          <a:p>
            <a:r>
              <a:rPr lang="en-CA" altLang="en-US" sz="1800" smtClean="0"/>
              <a:t>A dual load approach.</a:t>
            </a:r>
          </a:p>
          <a:p>
            <a:pPr lvl="1"/>
            <a:r>
              <a:rPr lang="en-CA" altLang="en-US" sz="1600" smtClean="0"/>
              <a:t>Clients see a single client. </a:t>
            </a:r>
          </a:p>
          <a:p>
            <a:pPr lvl="1"/>
            <a:r>
              <a:rPr lang="en-CA" altLang="en-US" sz="1600" smtClean="0"/>
              <a:t>They write and load both systems, </a:t>
            </a:r>
            <a:r>
              <a:rPr lang="en-CA" altLang="en-US" sz="1600" smtClean="0">
                <a:solidFill>
                  <a:srgbClr val="00B050"/>
                </a:solidFill>
              </a:rPr>
              <a:t>in parallel, at the same time</a:t>
            </a:r>
            <a:r>
              <a:rPr lang="en-CA" altLang="en-US" sz="1600" smtClean="0"/>
              <a:t>.</a:t>
            </a:r>
          </a:p>
          <a:p>
            <a:pPr lvl="1"/>
            <a:endParaRPr lang="en-CA" altLang="en-US" sz="1600" smtClean="0"/>
          </a:p>
          <a:p>
            <a:r>
              <a:rPr lang="en-CA" altLang="en-US" sz="1800" smtClean="0"/>
              <a:t>Primary-Secondary Replication</a:t>
            </a:r>
          </a:p>
          <a:p>
            <a:pPr lvl="1"/>
            <a:r>
              <a:rPr lang="en-CA" altLang="en-US" sz="1600" smtClean="0"/>
              <a:t>There is no Master system, deemed to always be correct.</a:t>
            </a:r>
          </a:p>
          <a:p>
            <a:pPr lvl="1"/>
            <a:r>
              <a:rPr lang="en-CA" altLang="en-US" sz="1600" smtClean="0"/>
              <a:t>All systems are peers.</a:t>
            </a:r>
          </a:p>
          <a:p>
            <a:pPr lvl="1"/>
            <a:endParaRPr lang="en-CA" altLang="en-US" sz="1600" smtClean="0"/>
          </a:p>
          <a:p>
            <a:r>
              <a:rPr lang="en-CA" altLang="en-US" sz="1800" smtClean="0"/>
              <a:t>A two-phased commit</a:t>
            </a:r>
          </a:p>
          <a:p>
            <a:pPr lvl="1"/>
            <a:r>
              <a:rPr lang="en-CA" altLang="en-US" sz="1600" smtClean="0"/>
              <a:t>When there’s a failure on one system, clients can continue to work.</a:t>
            </a:r>
          </a:p>
          <a:p>
            <a:pPr lvl="1"/>
            <a:r>
              <a:rPr lang="en-CA" altLang="en-US" sz="1600" smtClean="0"/>
              <a:t>Unity queues the ongoing requests in it’s recovery log.</a:t>
            </a:r>
          </a:p>
          <a:p>
            <a:pPr lvl="1"/>
            <a:r>
              <a:rPr lang="en-CA" altLang="en-US" sz="1600" smtClean="0"/>
              <a:t>Writes are allowed to process asynchronously, allowing both systems to work at their own speed. Clients move at the speed of the fastest system.</a:t>
            </a:r>
          </a:p>
        </p:txBody>
      </p:sp>
      <p:sp>
        <p:nvSpPr>
          <p:cNvPr id="20483" name="Title 2"/>
          <p:cNvSpPr>
            <a:spLocks noGrp="1"/>
          </p:cNvSpPr>
          <p:nvPr>
            <p:ph type="title"/>
          </p:nvPr>
        </p:nvSpPr>
        <p:spPr/>
        <p:txBody>
          <a:bodyPr/>
          <a:lstStyle/>
          <a:p>
            <a:r>
              <a:rPr lang="en-CA" altLang="en-US" sz="2000" smtClean="0"/>
              <a:t>Managed routing</a:t>
            </a:r>
            <a:br>
              <a:rPr lang="en-CA" altLang="en-US" sz="2000" smtClean="0"/>
            </a:br>
            <a:r>
              <a:rPr lang="en-CA" altLang="en-US" smtClean="0">
                <a:solidFill>
                  <a:schemeClr val="accent2"/>
                </a:solidFill>
              </a:rPr>
              <a:t>Managed routing is not…</a:t>
            </a:r>
            <a:endParaRPr lang="en-US" altLang="en-US" smtClean="0"/>
          </a:p>
        </p:txBody>
      </p:sp>
      <p:sp>
        <p:nvSpPr>
          <p:cNvPr id="20484" name="Date Placeholder 3"/>
          <p:cNvSpPr>
            <a:spLocks noGrp="1"/>
          </p:cNvSpPr>
          <p:nvPr>
            <p:ph type="dt" sz="quarter" idx="10"/>
          </p:nvPr>
        </p:nvSpPr>
        <p:spPr>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4FC738CE-C151-4E18-A336-07F5F613D1A9}" type="datetime12">
              <a:rPr lang="en-US" altLang="en-US" sz="800" smtClean="0">
                <a:ea typeface="ＭＳ Ｐゴシック" pitchFamily="34" charset="-128"/>
              </a:rPr>
              <a:pPr>
                <a:spcBef>
                  <a:spcPct val="0"/>
                </a:spcBef>
                <a:buClrTx/>
                <a:buFontTx/>
                <a:buNone/>
              </a:pPr>
              <a:t>1:42 PM</a:t>
            </a:fld>
            <a:endParaRPr lang="en-US" altLang="en-US" sz="800" smtClean="0">
              <a:ea typeface="ＭＳ Ｐゴシック" pitchFamily="34" charset="-128"/>
            </a:endParaRPr>
          </a:p>
        </p:txBody>
      </p:sp>
    </p:spTree>
    <p:extLst>
      <p:ext uri="{BB962C8B-B14F-4D97-AF65-F5344CB8AC3E}">
        <p14:creationId xmlns:p14="http://schemas.microsoft.com/office/powerpoint/2010/main" val="1971535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300038" y="0"/>
            <a:ext cx="8534400" cy="1143000"/>
          </a:xfrm>
        </p:spPr>
        <p:txBody>
          <a:bodyPr/>
          <a:lstStyle/>
          <a:p>
            <a: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ltLang="en-US" sz="1800" smtClean="0"/>
              <a:t>Managed Routing</a:t>
            </a:r>
            <a:r>
              <a:rPr lang="en-CA" altLang="en-US" smtClean="0"/>
              <a:t/>
            </a:r>
            <a:br>
              <a:rPr lang="en-CA" altLang="en-US" smtClean="0"/>
            </a:br>
            <a:r>
              <a:rPr lang="en-CA" altLang="en-US" smtClean="0">
                <a:solidFill>
                  <a:schemeClr val="accent2"/>
                </a:solidFill>
              </a:rPr>
              <a:t>Automatic Recovery</a:t>
            </a:r>
          </a:p>
        </p:txBody>
      </p:sp>
      <p:sp>
        <p:nvSpPr>
          <p:cNvPr id="21507" name="Rectangle 3"/>
          <p:cNvSpPr>
            <a:spLocks noChangeArrowheads="1"/>
          </p:cNvSpPr>
          <p:nvPr/>
        </p:nvSpPr>
        <p:spPr bwMode="auto">
          <a:xfrm>
            <a:off x="152400" y="1143000"/>
            <a:ext cx="8610600" cy="4419600"/>
          </a:xfrm>
          <a:prstGeom prst="rect">
            <a:avLst/>
          </a:prstGeom>
          <a:noFill/>
          <a:ln>
            <a:noFill/>
          </a:ln>
          <a:effectLst/>
          <a:extLst>
            <a:ext uri="{909E8E84-426E-40DD-AFC4-6F175D3DCCD1}">
              <a14:hiddenFill xmlns:a14="http://schemas.microsoft.com/office/drawing/2010/main">
                <a:solidFill>
                  <a:srgbClr val="0C0FB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eaLnBrk="1" hangingPunct="1">
              <a:spcBef>
                <a:spcPct val="40000"/>
              </a:spcBef>
            </a:pPr>
            <a:r>
              <a:rPr lang="en-US" altLang="en-US" sz="1800"/>
              <a:t> When a client application does a write, the response from the first system to complete the request is returned to the client, and the client can move to the next step.</a:t>
            </a:r>
          </a:p>
          <a:p>
            <a:pPr eaLnBrk="1" hangingPunct="1">
              <a:spcBef>
                <a:spcPct val="40000"/>
              </a:spcBef>
            </a:pPr>
            <a:endParaRPr lang="en-US" altLang="en-US" sz="1800"/>
          </a:p>
          <a:p>
            <a:pPr eaLnBrk="1" hangingPunct="1">
              <a:spcBef>
                <a:spcPct val="40000"/>
              </a:spcBef>
            </a:pPr>
            <a:r>
              <a:rPr lang="en-US" altLang="en-US" sz="1800"/>
              <a:t> Unity checks responses from the other systems to ensure they match:</a:t>
            </a:r>
          </a:p>
          <a:p>
            <a:pPr lvl="1" eaLnBrk="1" hangingPunct="1">
              <a:spcBef>
                <a:spcPct val="40000"/>
              </a:spcBef>
            </a:pPr>
            <a:r>
              <a:rPr lang="en-CA" altLang="en-US" sz="1800"/>
              <a:t>If there’s a </a:t>
            </a:r>
            <a:r>
              <a:rPr lang="en-CA" altLang="en-US" sz="1800">
                <a:solidFill>
                  <a:srgbClr val="00B050"/>
                </a:solidFill>
              </a:rPr>
              <a:t>failure</a:t>
            </a:r>
            <a:r>
              <a:rPr lang="en-CA" altLang="en-US" sz="1800"/>
              <a:t>, Unity will make the tables affected interrupted.</a:t>
            </a:r>
          </a:p>
          <a:p>
            <a:pPr lvl="2" eaLnBrk="1" hangingPunct="1">
              <a:spcBef>
                <a:spcPct val="40000"/>
              </a:spcBef>
            </a:pPr>
            <a:r>
              <a:rPr lang="en-CA" altLang="en-US" sz="1800"/>
              <a:t>Unity can </a:t>
            </a:r>
            <a:r>
              <a:rPr lang="en-CA" altLang="en-US" sz="1800">
                <a:solidFill>
                  <a:srgbClr val="00B050"/>
                </a:solidFill>
              </a:rPr>
              <a:t>automatically</a:t>
            </a:r>
            <a:r>
              <a:rPr lang="en-CA" altLang="en-US" sz="1800"/>
              <a:t> recover all the missed work and resync the tables.</a:t>
            </a:r>
          </a:p>
          <a:p>
            <a:pPr lvl="1" eaLnBrk="1" hangingPunct="1">
              <a:spcBef>
                <a:spcPct val="40000"/>
              </a:spcBef>
            </a:pPr>
            <a:r>
              <a:rPr lang="en-CA" altLang="en-US" sz="1800"/>
              <a:t>If there’s a </a:t>
            </a:r>
            <a:r>
              <a:rPr lang="en-CA" altLang="en-US" sz="1800">
                <a:solidFill>
                  <a:srgbClr val="FFC000"/>
                </a:solidFill>
              </a:rPr>
              <a:t>data inconsistency </a:t>
            </a:r>
            <a:r>
              <a:rPr lang="en-CA" altLang="en-US" sz="1800"/>
              <a:t>(different row count) then Unity will make the tables on second system to respond unrecoverable. </a:t>
            </a:r>
          </a:p>
          <a:p>
            <a:pPr lvl="2" eaLnBrk="1" hangingPunct="1">
              <a:spcBef>
                <a:spcPct val="40000"/>
              </a:spcBef>
            </a:pPr>
            <a:r>
              <a:rPr lang="en-CA" altLang="en-US" sz="1800"/>
              <a:t>DataMover, BAR, (or some other method) is then used to resync.</a:t>
            </a:r>
            <a:endParaRPr lang="en-US" altLang="en-US" sz="1800"/>
          </a:p>
          <a:p>
            <a:pPr eaLnBrk="1" hangingPunct="1">
              <a:spcBef>
                <a:spcPct val="40000"/>
              </a:spcBef>
              <a:buFontTx/>
              <a:buNone/>
            </a:pPr>
            <a:endParaRPr lang="en-US" altLang="en-US" sz="1400">
              <a:solidFill>
                <a:schemeClr val="accent1"/>
              </a:solidFill>
            </a:endParaRPr>
          </a:p>
        </p:txBody>
      </p:sp>
    </p:spTree>
    <p:extLst>
      <p:ext uri="{BB962C8B-B14F-4D97-AF65-F5344CB8AC3E}">
        <p14:creationId xmlns:p14="http://schemas.microsoft.com/office/powerpoint/2010/main" val="3444250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CA" sz="2000" dirty="0" smtClean="0"/>
              <a:t>Passive routing and Managed Routing are highly </a:t>
            </a:r>
            <a:r>
              <a:rPr lang="en-CA" sz="2000" i="1" dirty="0" smtClean="0">
                <a:solidFill>
                  <a:srgbClr val="00B050"/>
                </a:solidFill>
              </a:rPr>
              <a:t>complimentary</a:t>
            </a:r>
            <a:r>
              <a:rPr lang="en-CA" sz="2000" dirty="0" smtClean="0"/>
              <a:t>.</a:t>
            </a:r>
          </a:p>
          <a:p>
            <a:pPr>
              <a:defRPr/>
            </a:pPr>
            <a:r>
              <a:rPr lang="en-CA" sz="2000" dirty="0" smtClean="0"/>
              <a:t>Managed routing is the right solution for </a:t>
            </a:r>
            <a:r>
              <a:rPr lang="en-CA" sz="2000" dirty="0" smtClean="0">
                <a:solidFill>
                  <a:schemeClr val="accent5">
                    <a:lumMod val="75000"/>
                  </a:schemeClr>
                </a:solidFill>
              </a:rPr>
              <a:t>ETL </a:t>
            </a:r>
            <a:r>
              <a:rPr lang="en-CA" sz="2000" dirty="0" smtClean="0"/>
              <a:t>and </a:t>
            </a:r>
            <a:r>
              <a:rPr lang="en-CA" sz="2000" dirty="0" smtClean="0">
                <a:solidFill>
                  <a:schemeClr val="accent5">
                    <a:lumMod val="75000"/>
                  </a:schemeClr>
                </a:solidFill>
              </a:rPr>
              <a:t>online </a:t>
            </a:r>
            <a:r>
              <a:rPr lang="en-CA" sz="2000" dirty="0" smtClean="0"/>
              <a:t>workloads that change data</a:t>
            </a:r>
            <a:r>
              <a:rPr lang="en-CA" sz="2000" dirty="0"/>
              <a:t> </a:t>
            </a:r>
            <a:r>
              <a:rPr lang="en-CA" sz="2000" dirty="0" smtClean="0"/>
              <a:t>and require </a:t>
            </a:r>
            <a:r>
              <a:rPr lang="en-CA" sz="2000" dirty="0" smtClean="0">
                <a:solidFill>
                  <a:schemeClr val="accent1"/>
                </a:solidFill>
              </a:rPr>
              <a:t>synchronization across systems</a:t>
            </a:r>
            <a:r>
              <a:rPr lang="en-CA" sz="2000" dirty="0" smtClean="0"/>
              <a:t>.</a:t>
            </a:r>
          </a:p>
          <a:p>
            <a:pPr>
              <a:defRPr/>
            </a:pPr>
            <a:r>
              <a:rPr lang="en-CA" sz="2000" dirty="0" smtClean="0"/>
              <a:t>Passive routing is the right solution for </a:t>
            </a:r>
            <a:r>
              <a:rPr lang="en-CA" sz="2000" dirty="0" smtClean="0">
                <a:solidFill>
                  <a:srgbClr val="00B050"/>
                </a:solidFill>
              </a:rPr>
              <a:t>Reporting </a:t>
            </a:r>
            <a:r>
              <a:rPr lang="en-CA" sz="2000" dirty="0" smtClean="0"/>
              <a:t>workloads that require </a:t>
            </a:r>
            <a:r>
              <a:rPr lang="en-CA" sz="2000" dirty="0" smtClean="0">
                <a:solidFill>
                  <a:srgbClr val="00B050"/>
                </a:solidFill>
              </a:rPr>
              <a:t>reliable, low latency access </a:t>
            </a:r>
            <a:r>
              <a:rPr lang="en-CA" sz="2000" dirty="0" smtClean="0"/>
              <a:t>to data.</a:t>
            </a:r>
          </a:p>
          <a:p>
            <a:pPr>
              <a:defRPr/>
            </a:pPr>
            <a:endParaRPr lang="en-CA" sz="1800" dirty="0" smtClean="0"/>
          </a:p>
          <a:p>
            <a:pPr marL="0" indent="0">
              <a:buFontTx/>
              <a:buNone/>
              <a:defRPr/>
            </a:pPr>
            <a:endParaRPr lang="en-CA" dirty="0"/>
          </a:p>
          <a:p>
            <a:pPr>
              <a:defRPr/>
            </a:pPr>
            <a:endParaRPr lang="en-CA" dirty="0" smtClean="0"/>
          </a:p>
          <a:p>
            <a:pPr marL="0" indent="0">
              <a:buFontTx/>
              <a:buNone/>
              <a:defRPr/>
            </a:pPr>
            <a:endParaRPr lang="en-US" dirty="0"/>
          </a:p>
        </p:txBody>
      </p:sp>
      <p:sp>
        <p:nvSpPr>
          <p:cNvPr id="22531" name="Title 2"/>
          <p:cNvSpPr>
            <a:spLocks noGrp="1"/>
          </p:cNvSpPr>
          <p:nvPr>
            <p:ph type="title"/>
          </p:nvPr>
        </p:nvSpPr>
        <p:spPr/>
        <p:txBody>
          <a:bodyPr/>
          <a:lstStyle/>
          <a:p>
            <a:r>
              <a:rPr lang="en-CA" altLang="en-US" sz="2000" smtClean="0"/>
              <a:t>Unity Capabilities</a:t>
            </a:r>
            <a:br>
              <a:rPr lang="en-CA" altLang="en-US" sz="2000" smtClean="0"/>
            </a:br>
            <a:r>
              <a:rPr lang="en-CA" altLang="en-US" smtClean="0">
                <a:solidFill>
                  <a:schemeClr val="accent2"/>
                </a:solidFill>
              </a:rPr>
              <a:t>Passive + Managed Routing</a:t>
            </a:r>
            <a:endParaRPr lang="en-US" altLang="en-US" smtClean="0"/>
          </a:p>
        </p:txBody>
      </p:sp>
      <p:sp>
        <p:nvSpPr>
          <p:cNvPr id="22532" name="Date Placeholder 3"/>
          <p:cNvSpPr>
            <a:spLocks noGrp="1"/>
          </p:cNvSpPr>
          <p:nvPr>
            <p:ph type="dt" sz="quarter" idx="10"/>
          </p:nvPr>
        </p:nvSpPr>
        <p:spPr>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E6F73CEA-5548-4FEC-A1AE-F5D2B56A0235}" type="datetime12">
              <a:rPr lang="en-US" altLang="en-US" sz="800" smtClean="0">
                <a:ea typeface="ＭＳ Ｐゴシック" pitchFamily="34" charset="-128"/>
              </a:rPr>
              <a:pPr>
                <a:spcBef>
                  <a:spcPct val="0"/>
                </a:spcBef>
                <a:buClrTx/>
                <a:buFontTx/>
                <a:buNone/>
              </a:pPr>
              <a:t>1:42 PM</a:t>
            </a:fld>
            <a:endParaRPr lang="en-US" altLang="en-US" sz="800" smtClean="0">
              <a:ea typeface="ＭＳ Ｐゴシック" pitchFamily="34" charset="-128"/>
            </a:endParaRPr>
          </a:p>
        </p:txBody>
      </p:sp>
    </p:spTree>
    <p:extLst>
      <p:ext uri="{BB962C8B-B14F-4D97-AF65-F5344CB8AC3E}">
        <p14:creationId xmlns:p14="http://schemas.microsoft.com/office/powerpoint/2010/main" val="4048074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dt" sz="quarter" idx="10"/>
          </p:nvPr>
        </p:nvSpPr>
        <p:spPr>
          <a:xfrm>
            <a:off x="0" y="6621463"/>
            <a:ext cx="1284288" cy="238125"/>
          </a:xfrm>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D063613D-D812-4B9B-8BCA-0F36A43F4AC4}" type="datetime12">
              <a:rPr lang="en-US" altLang="en-US" sz="800" smtClean="0">
                <a:ea typeface="ＭＳ Ｐゴシック" pitchFamily="34" charset="-128"/>
              </a:rPr>
              <a:pPr>
                <a:spcBef>
                  <a:spcPct val="0"/>
                </a:spcBef>
                <a:buClrTx/>
                <a:buFontTx/>
                <a:buNone/>
              </a:pPr>
              <a:t>1:42 PM</a:t>
            </a:fld>
            <a:endParaRPr lang="en-US" altLang="en-US" sz="800" smtClean="0">
              <a:ea typeface="ＭＳ Ｐゴシック" pitchFamily="34" charset="-128"/>
            </a:endParaRPr>
          </a:p>
        </p:txBody>
      </p:sp>
      <p:sp>
        <p:nvSpPr>
          <p:cNvPr id="23555" name="Rectangle 51"/>
          <p:cNvSpPr>
            <a:spLocks noChangeArrowheads="1"/>
          </p:cNvSpPr>
          <p:nvPr/>
        </p:nvSpPr>
        <p:spPr bwMode="auto">
          <a:xfrm>
            <a:off x="468313" y="-26988"/>
            <a:ext cx="8231187"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Verdana" pitchFamily="34" charset="0"/>
              </a:defRPr>
            </a:lvl1pPr>
            <a:lvl2pPr marL="742950" indent="-285750" defTabSz="449263" eaLnBrk="0" hangingPunct="0">
              <a:spcBef>
                <a:spcPct val="20000"/>
              </a:spcBef>
              <a:buClr>
                <a:schemeClr val="accent1"/>
              </a:buClr>
              <a:buChar char="&g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Verdana" pitchFamily="34" charset="0"/>
              </a:defRPr>
            </a:lvl2pPr>
            <a:lvl3pPr marL="11430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defRPr>
            </a:lvl3pPr>
            <a:lvl4pPr marL="16002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4pPr>
            <a:lvl5pPr marL="20574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5pPr>
            <a:lvl6pPr marL="25146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6pPr>
            <a:lvl7pPr marL="29718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7pPr>
            <a:lvl8pPr marL="34290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8pPr>
            <a:lvl9pPr marL="38862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9pPr>
          </a:lstStyle>
          <a:p>
            <a:pPr>
              <a:lnSpc>
                <a:spcPct val="85000"/>
              </a:lnSpc>
              <a:spcBef>
                <a:spcPct val="0"/>
              </a:spcBef>
              <a:buClrTx/>
              <a:buFontTx/>
              <a:buNone/>
            </a:pPr>
            <a:r>
              <a:rPr lang="en-CA" altLang="en-US" sz="1800"/>
              <a:t>Passive routing</a:t>
            </a:r>
          </a:p>
          <a:p>
            <a:pPr>
              <a:lnSpc>
                <a:spcPct val="85000"/>
              </a:lnSpc>
              <a:spcBef>
                <a:spcPct val="0"/>
              </a:spcBef>
              <a:buClrTx/>
              <a:buFontTx/>
              <a:buNone/>
            </a:pPr>
            <a:r>
              <a:rPr lang="en-CA" altLang="en-US" sz="2000">
                <a:solidFill>
                  <a:schemeClr val="accent2"/>
                </a:solidFill>
              </a:rPr>
              <a:t>Passive routing helps general operation of Managed sessions</a:t>
            </a:r>
          </a:p>
        </p:txBody>
      </p:sp>
      <p:sp>
        <p:nvSpPr>
          <p:cNvPr id="54" name="Rectangle 2"/>
          <p:cNvSpPr>
            <a:spLocks noGrp="1" noChangeArrowheads="1"/>
          </p:cNvSpPr>
          <p:nvPr>
            <p:ph idx="1"/>
          </p:nvPr>
        </p:nvSpPr>
        <p:spPr>
          <a:xfrm>
            <a:off x="304800" y="1219200"/>
            <a:ext cx="8610600" cy="525780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800" dirty="0" smtClean="0"/>
              <a:t>Less interference with recovery log check pointing (used by managed Sessions).</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More likely to take a get a checkpoint.</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Recovery is less likely to fail.</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Recovery will start sooner, since it needs to scan less of the log to find a checkpoint.</a:t>
            </a:r>
          </a:p>
          <a:p>
            <a:pPr marL="569913"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sz="1200" dirty="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800" dirty="0" smtClean="0"/>
              <a:t>Reporting workloads will not be recorded in the recovery log </a:t>
            </a:r>
            <a:r>
              <a:rPr lang="en-CA" sz="1800" dirty="0"/>
              <a:t>(used by managed Sessions)</a:t>
            </a:r>
            <a:r>
              <a:rPr lang="en-CA" sz="1800" dirty="0" smtClean="0"/>
              <a:t>.</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400" dirty="0" smtClean="0"/>
              <a:t>Less content recorded in the recovery log, means:</a:t>
            </a:r>
          </a:p>
          <a:p>
            <a:pPr marL="968375"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A greater window of recoverability with the same amount of space.</a:t>
            </a:r>
          </a:p>
          <a:p>
            <a:pPr marL="968375"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Much fewer operational issues (E.g. login failures) from sessions that don’t actually need recovery.</a:t>
            </a:r>
          </a:p>
          <a:p>
            <a:pPr marL="968375"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No chance of issues on reporting sessions causing recovery issues that block other critical load sessions.</a:t>
            </a:r>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sz="1800" dirty="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800" dirty="0" smtClean="0"/>
              <a:t>Less work on the repository database </a:t>
            </a:r>
            <a:r>
              <a:rPr lang="en-CA" sz="1800" dirty="0"/>
              <a:t>(used by managed Sessions)</a:t>
            </a:r>
            <a:r>
              <a:rPr lang="en-CA" sz="1800" dirty="0" smtClean="0"/>
              <a:t>. </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Volatile tables will never be recorded in the data dictionary.</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The data dictionary will be much smaller.</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Less content in the repository to be synced to the standby repository.</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Fewer repository contention issues and better overall performance.</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Much less likely to hit issues involving the data dictionary.</a:t>
            </a:r>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sz="1800" dirty="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sz="100" dirty="0" smtClean="0"/>
          </a:p>
        </p:txBody>
      </p:sp>
    </p:spTree>
    <p:extLst>
      <p:ext uri="{BB962C8B-B14F-4D97-AF65-F5344CB8AC3E}">
        <p14:creationId xmlns:p14="http://schemas.microsoft.com/office/powerpoint/2010/main" val="4091727072"/>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 2014 Teradata</a:t>
            </a:r>
            <a:endParaRPr lang="en-US" dirty="0"/>
          </a:p>
        </p:txBody>
      </p:sp>
      <p:sp>
        <p:nvSpPr>
          <p:cNvPr id="3" name="Text Placeholder 2"/>
          <p:cNvSpPr>
            <a:spLocks noGrp="1"/>
          </p:cNvSpPr>
          <p:nvPr>
            <p:ph type="body" sz="quarter" idx="11"/>
          </p:nvPr>
        </p:nvSpPr>
        <p:spPr>
          <a:xfrm>
            <a:off x="0" y="2274329"/>
            <a:ext cx="9144000" cy="2309350"/>
          </a:xfrm>
        </p:spPr>
        <p:txBody>
          <a:bodyPr/>
          <a:lstStyle/>
          <a:p>
            <a:pPr algn="l">
              <a:lnSpc>
                <a:spcPct val="100000"/>
              </a:lnSpc>
            </a:pPr>
            <a:r>
              <a:rPr lang="en-US" smtClean="0">
                <a:solidFill>
                  <a:schemeClr val="accent2">
                    <a:lumMod val="60000"/>
                    <a:lumOff val="40000"/>
                  </a:schemeClr>
                </a:solidFill>
              </a:rPr>
              <a:t>The following slides are samples to copy:</a:t>
            </a:r>
          </a:p>
          <a:p>
            <a:pPr marL="342900" algn="l">
              <a:lnSpc>
                <a:spcPct val="100000"/>
              </a:lnSpc>
            </a:pPr>
            <a:r>
              <a:rPr lang="en-US" smtClean="0">
                <a:solidFill>
                  <a:schemeClr val="accent2">
                    <a:lumMod val="60000"/>
                    <a:lumOff val="40000"/>
                  </a:schemeClr>
                </a:solidFill>
              </a:rPr>
              <a:t>	     </a:t>
            </a:r>
            <a:r>
              <a:rPr lang="en-US" smtClean="0">
                <a:solidFill>
                  <a:schemeClr val="accent2">
                    <a:lumMod val="60000"/>
                    <a:lumOff val="40000"/>
                  </a:schemeClr>
                </a:solidFill>
                <a:sym typeface="Wingdings"/>
              </a:rPr>
              <a:t> </a:t>
            </a:r>
            <a:r>
              <a:rPr lang="en-US" smtClean="0">
                <a:solidFill>
                  <a:schemeClr val="accent2">
                    <a:lumMod val="60000"/>
                    <a:lumOff val="40000"/>
                  </a:schemeClr>
                </a:solidFill>
              </a:rPr>
              <a:t>Table</a:t>
            </a:r>
            <a:endParaRPr lang="en-US">
              <a:solidFill>
                <a:schemeClr val="accent2">
                  <a:lumMod val="60000"/>
                  <a:lumOff val="40000"/>
                </a:schemeClr>
              </a:solidFill>
            </a:endParaRPr>
          </a:p>
          <a:p>
            <a:pPr marL="342900" algn="l">
              <a:lnSpc>
                <a:spcPct val="100000"/>
              </a:lnSpc>
            </a:pPr>
            <a:r>
              <a:rPr lang="en-US" smtClean="0">
                <a:solidFill>
                  <a:schemeClr val="accent2">
                    <a:lumMod val="60000"/>
                    <a:lumOff val="40000"/>
                  </a:schemeClr>
                </a:solidFill>
              </a:rPr>
              <a:t>	     </a:t>
            </a:r>
            <a:r>
              <a:rPr lang="en-US" smtClean="0">
                <a:solidFill>
                  <a:schemeClr val="accent2">
                    <a:lumMod val="60000"/>
                    <a:lumOff val="40000"/>
                  </a:schemeClr>
                </a:solidFill>
                <a:sym typeface="Wingdings"/>
              </a:rPr>
              <a:t> </a:t>
            </a:r>
            <a:r>
              <a:rPr lang="en-US" smtClean="0">
                <a:solidFill>
                  <a:schemeClr val="accent2">
                    <a:lumMod val="60000"/>
                    <a:lumOff val="40000"/>
                  </a:schemeClr>
                </a:solidFill>
              </a:rPr>
              <a:t>Call Out</a:t>
            </a:r>
          </a:p>
          <a:p>
            <a:pPr marL="342900" algn="l">
              <a:lnSpc>
                <a:spcPct val="100000"/>
              </a:lnSpc>
            </a:pPr>
            <a:r>
              <a:rPr lang="en-US" smtClean="0">
                <a:solidFill>
                  <a:schemeClr val="accent2">
                    <a:lumMod val="60000"/>
                    <a:lumOff val="40000"/>
                  </a:schemeClr>
                </a:solidFill>
              </a:rPr>
              <a:t>	     </a:t>
            </a:r>
            <a:r>
              <a:rPr lang="en-US" smtClean="0">
                <a:solidFill>
                  <a:schemeClr val="accent2">
                    <a:lumMod val="60000"/>
                    <a:lumOff val="40000"/>
                  </a:schemeClr>
                </a:solidFill>
                <a:sym typeface="Wingdings"/>
              </a:rPr>
              <a:t> </a:t>
            </a:r>
            <a:r>
              <a:rPr lang="en-US" smtClean="0">
                <a:solidFill>
                  <a:schemeClr val="accent2">
                    <a:lumMod val="60000"/>
                    <a:lumOff val="40000"/>
                  </a:schemeClr>
                </a:solidFill>
              </a:rPr>
              <a:t>Graphs and Charts</a:t>
            </a:r>
          </a:p>
          <a:p>
            <a:pPr algn="l">
              <a:spcBef>
                <a:spcPts val="1200"/>
              </a:spcBef>
            </a:pPr>
            <a:r>
              <a:rPr lang="en-US" smtClean="0">
                <a:solidFill>
                  <a:schemeClr val="accent2">
                    <a:lumMod val="60000"/>
                    <a:lumOff val="40000"/>
                  </a:schemeClr>
                </a:solidFill>
              </a:rPr>
              <a:t>Delete these slides before finalizing your deck.</a:t>
            </a:r>
            <a:endParaRPr lang="en-US">
              <a:solidFill>
                <a:schemeClr val="accent2">
                  <a:lumMod val="60000"/>
                  <a:lumOff val="40000"/>
                </a:schemeClr>
              </a:solidFill>
            </a:endParaRPr>
          </a:p>
        </p:txBody>
      </p:sp>
      <p:sp>
        <p:nvSpPr>
          <p:cNvPr id="4" name="Text Placeholder 3"/>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955973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Understanding the New product names.</a:t>
            </a:r>
          </a:p>
          <a:p>
            <a:endParaRPr lang="en-US" sz="2400" dirty="0" smtClean="0"/>
          </a:p>
          <a:p>
            <a:endParaRPr lang="en-US" sz="500" dirty="0" smtClean="0"/>
          </a:p>
          <a:p>
            <a:pPr lvl="2"/>
            <a:endParaRPr lang="en-US" sz="1800" dirty="0" smtClean="0"/>
          </a:p>
          <a:p>
            <a:pPr lvl="2"/>
            <a:endParaRPr lang="en-US" sz="1050" dirty="0" smtClean="0"/>
          </a:p>
        </p:txBody>
      </p:sp>
      <p:sp>
        <p:nvSpPr>
          <p:cNvPr id="3" name="Title 2"/>
          <p:cNvSpPr>
            <a:spLocks noGrp="1"/>
          </p:cNvSpPr>
          <p:nvPr>
            <p:ph type="title"/>
          </p:nvPr>
        </p:nvSpPr>
        <p:spPr/>
        <p:txBody>
          <a:bodyPr/>
          <a:lstStyle/>
          <a:p>
            <a:r>
              <a:rPr lang="en-US" dirty="0" smtClean="0"/>
              <a:t>Teradata </a:t>
            </a:r>
            <a:r>
              <a:rPr lang="en-US" dirty="0" smtClean="0"/>
              <a:t>and RE-branding	</a:t>
            </a:r>
            <a:endParaRPr lang="en-US" dirty="0"/>
          </a:p>
        </p:txBody>
      </p:sp>
      <p:sp>
        <p:nvSpPr>
          <p:cNvPr id="4" name="Footer Placeholder 3"/>
          <p:cNvSpPr>
            <a:spLocks noGrp="1"/>
          </p:cNvSpPr>
          <p:nvPr>
            <p:ph type="ftr" sz="quarter" idx="11"/>
          </p:nvPr>
        </p:nvSpPr>
        <p:spPr/>
        <p:txBody>
          <a:bodyPr/>
          <a:lstStyle/>
          <a:p>
            <a:r>
              <a:rPr lang="en-US" smtClean="0"/>
              <a:t>© 2014 Teradata</a:t>
            </a:r>
            <a:endParaRPr lang="en-US" dirty="0"/>
          </a:p>
        </p:txBody>
      </p:sp>
      <p:sp>
        <p:nvSpPr>
          <p:cNvPr id="5" name="Text Placeholder 4"/>
          <p:cNvSpPr>
            <a:spLocks noGrp="1"/>
          </p:cNvSpPr>
          <p:nvPr>
            <p:ph type="body" sz="quarter" idx="15"/>
          </p:nvPr>
        </p:nvSpPr>
        <p:spPr/>
        <p:txBody>
          <a:bodyPr/>
          <a:lstStyle/>
          <a:p>
            <a:endParaRPr lang="en-US"/>
          </a:p>
        </p:txBody>
      </p:sp>
      <p:graphicFrame>
        <p:nvGraphicFramePr>
          <p:cNvPr id="47" name="Content Placeholder 11"/>
          <p:cNvGraphicFramePr>
            <a:graphicFrameLocks/>
          </p:cNvGraphicFramePr>
          <p:nvPr>
            <p:extLst>
              <p:ext uri="{D42A27DB-BD31-4B8C-83A1-F6EECF244321}">
                <p14:modId xmlns:p14="http://schemas.microsoft.com/office/powerpoint/2010/main" val="3583629054"/>
              </p:ext>
            </p:extLst>
          </p:nvPr>
        </p:nvGraphicFramePr>
        <p:xfrm>
          <a:off x="461687" y="1858020"/>
          <a:ext cx="8380675" cy="2011680"/>
        </p:xfrm>
        <a:graphic>
          <a:graphicData uri="http://schemas.openxmlformats.org/drawingml/2006/table">
            <a:tbl>
              <a:tblPr firstRow="1" bandRow="1">
                <a:tableStyleId>{93296810-A885-4BE3-A3E7-6D5BEEA58F35}</a:tableStyleId>
              </a:tblPr>
              <a:tblGrid>
                <a:gridCol w="2940585"/>
                <a:gridCol w="2499500"/>
                <a:gridCol w="2940590"/>
              </a:tblGrid>
              <a:tr h="396240">
                <a:tc>
                  <a:txBody>
                    <a:bodyPr/>
                    <a:lstStyle/>
                    <a:p>
                      <a:r>
                        <a:rPr lang="en-US" dirty="0" smtClean="0"/>
                        <a:t>Header 1</a:t>
                      </a:r>
                      <a:endParaRPr lang="en-US" b="0" dirty="0">
                        <a:solidFill>
                          <a:schemeClr val="bg1"/>
                        </a:solidFill>
                      </a:endParaRPr>
                    </a:p>
                  </a:txBody>
                  <a:tcPr marT="91440" marB="91440">
                    <a:solidFill>
                      <a:srgbClr val="EC881D"/>
                    </a:solidFill>
                  </a:tcPr>
                </a:tc>
                <a:tc>
                  <a:txBody>
                    <a:bodyPr/>
                    <a:lstStyle/>
                    <a:p>
                      <a:r>
                        <a:rPr lang="en-US" dirty="0" smtClean="0"/>
                        <a:t>Column 1</a:t>
                      </a:r>
                      <a:endParaRPr lang="en-US" b="0" dirty="0">
                        <a:solidFill>
                          <a:schemeClr val="bg1"/>
                        </a:solidFill>
                      </a:endParaRPr>
                    </a:p>
                  </a:txBody>
                  <a:tcPr marT="91440" marB="91440">
                    <a:solidFill>
                      <a:srgbClr val="EC881D"/>
                    </a:solidFill>
                  </a:tcPr>
                </a:tc>
                <a:tc>
                  <a:txBody>
                    <a:bodyPr/>
                    <a:lstStyle/>
                    <a:p>
                      <a:pPr algn="l"/>
                      <a:r>
                        <a:rPr lang="en-US" dirty="0" smtClean="0"/>
                        <a:t>Column 2</a:t>
                      </a:r>
                      <a:endParaRPr lang="en-US" b="0" dirty="0">
                        <a:solidFill>
                          <a:schemeClr val="bg1"/>
                        </a:solidFill>
                      </a:endParaRPr>
                    </a:p>
                  </a:txBody>
                  <a:tcPr marT="91440" marB="91440">
                    <a:solidFill>
                      <a:srgbClr val="EC881D"/>
                    </a:solidFill>
                  </a:tcPr>
                </a:tc>
              </a:tr>
              <a:tr h="396240">
                <a:tc>
                  <a:txBody>
                    <a:bodyPr/>
                    <a:lstStyle/>
                    <a:p>
                      <a:pPr marL="0" marR="0" algn="l">
                        <a:spcBef>
                          <a:spcPts val="600"/>
                        </a:spcBef>
                        <a:spcAft>
                          <a:spcPts val="600"/>
                        </a:spcAft>
                      </a:pPr>
                      <a:r>
                        <a:rPr lang="en-US" sz="1400" dirty="0" smtClean="0">
                          <a:effectLst/>
                        </a:rPr>
                        <a:t>Teradata Unity</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smtClean="0">
                          <a:effectLst/>
                        </a:rPr>
                        <a:t>Unity Director</a:t>
                      </a:r>
                    </a:p>
                    <a:p>
                      <a:pPr marL="0" marR="0" algn="l">
                        <a:spcBef>
                          <a:spcPts val="600"/>
                        </a:spcBef>
                        <a:spcAft>
                          <a:spcPts val="600"/>
                        </a:spcAft>
                      </a:pPr>
                      <a:r>
                        <a:rPr lang="en-US" sz="1400" dirty="0" smtClean="0">
                          <a:solidFill>
                            <a:srgbClr val="333333"/>
                          </a:solidFill>
                          <a:effectLst/>
                          <a:latin typeface="+mn-lt"/>
                          <a:ea typeface="Times New Roman"/>
                          <a:cs typeface="Times New Roman"/>
                        </a:rPr>
                        <a:t>Unity Loader</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smtClean="0">
                          <a:effectLst/>
                        </a:rPr>
                        <a:t>Unity</a:t>
                      </a:r>
                    </a:p>
                    <a:p>
                      <a:pPr marL="0" marR="0" algn="l">
                        <a:spcBef>
                          <a:spcPts val="600"/>
                        </a:spcBef>
                        <a:spcAft>
                          <a:spcPts val="600"/>
                        </a:spcAft>
                      </a:pPr>
                      <a:r>
                        <a:rPr lang="en-US" sz="1400" dirty="0" smtClean="0">
                          <a:solidFill>
                            <a:srgbClr val="333333"/>
                          </a:solidFill>
                          <a:effectLst/>
                          <a:latin typeface="+mn-lt"/>
                          <a:ea typeface="Times New Roman"/>
                          <a:cs typeface="Times New Roman"/>
                        </a:rPr>
                        <a:t> n/a</a:t>
                      </a:r>
                      <a:endParaRPr lang="en-US" sz="1400" dirty="0">
                        <a:solidFill>
                          <a:srgbClr val="333333"/>
                        </a:solidFill>
                        <a:effectLst/>
                        <a:latin typeface="+mn-lt"/>
                        <a:ea typeface="Times New Roman"/>
                        <a:cs typeface="Times New Roman"/>
                      </a:endParaRPr>
                    </a:p>
                  </a:txBody>
                  <a:tcPr marT="91440" marB="91440" anchor="ctr"/>
                </a:tc>
              </a:tr>
              <a:tr h="396240">
                <a:tc>
                  <a:txBody>
                    <a:bodyPr/>
                    <a:lstStyle/>
                    <a:p>
                      <a:pPr marL="0" marR="0" algn="l">
                        <a:spcBef>
                          <a:spcPts val="600"/>
                        </a:spcBef>
                        <a:spcAft>
                          <a:spcPts val="600"/>
                        </a:spcAft>
                      </a:pPr>
                      <a:r>
                        <a:rPr lang="en-US" sz="1400" dirty="0" smtClean="0">
                          <a:effectLst/>
                        </a:rPr>
                        <a:t>Teradata</a:t>
                      </a:r>
                      <a:r>
                        <a:rPr lang="en-US" sz="1400" baseline="0" dirty="0" smtClean="0">
                          <a:effectLst/>
                        </a:rPr>
                        <a:t> Data Mover</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smtClean="0">
                          <a:effectLst/>
                        </a:rPr>
                        <a:t>Unity </a:t>
                      </a:r>
                      <a:r>
                        <a:rPr lang="en-US" sz="1400" baseline="0" dirty="0" smtClean="0">
                          <a:effectLst/>
                        </a:rPr>
                        <a:t>Data Mover</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smtClean="0">
                          <a:effectLst/>
                        </a:rPr>
                        <a:t>Teradata</a:t>
                      </a:r>
                      <a:r>
                        <a:rPr lang="en-US" sz="1400" baseline="0" dirty="0" smtClean="0">
                          <a:effectLst/>
                        </a:rPr>
                        <a:t> Data Mover</a:t>
                      </a:r>
                      <a:endParaRPr lang="en-US" sz="1400" dirty="0">
                        <a:solidFill>
                          <a:srgbClr val="333333"/>
                        </a:solidFill>
                        <a:effectLst/>
                        <a:latin typeface="+mn-lt"/>
                        <a:ea typeface="Times New Roman"/>
                        <a:cs typeface="Times New Roman"/>
                      </a:endParaRPr>
                    </a:p>
                  </a:txBody>
                  <a:tcPr marT="91440" marB="91440" anchor="ctr"/>
                </a:tc>
              </a:tr>
              <a:tr h="396240">
                <a:tc>
                  <a:txBody>
                    <a:bodyPr/>
                    <a:lstStyle/>
                    <a:p>
                      <a:pPr marL="0" marR="0" algn="l">
                        <a:spcBef>
                          <a:spcPts val="600"/>
                        </a:spcBef>
                        <a:spcAft>
                          <a:spcPts val="600"/>
                        </a:spcAft>
                      </a:pPr>
                      <a:r>
                        <a:rPr lang="en-US" sz="1400" dirty="0" smtClean="0">
                          <a:effectLst/>
                        </a:rPr>
                        <a:t>Teradata Ecosystem Manager</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smtClean="0">
                          <a:effectLst/>
                        </a:rPr>
                        <a:t>Unity Ecosystem Manager</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smtClean="0">
                          <a:effectLst/>
                        </a:rPr>
                        <a:t>Teradata </a:t>
                      </a:r>
                      <a:r>
                        <a:rPr lang="en-US" sz="1400" dirty="0" err="1" smtClean="0">
                          <a:effectLst/>
                        </a:rPr>
                        <a:t>Mult</a:t>
                      </a:r>
                      <a:r>
                        <a:rPr lang="en-US" sz="1400" dirty="0" smtClean="0">
                          <a:effectLst/>
                        </a:rPr>
                        <a:t>-System Manager</a:t>
                      </a:r>
                      <a:endParaRPr lang="en-US" sz="1400" dirty="0">
                        <a:solidFill>
                          <a:srgbClr val="333333"/>
                        </a:solidFill>
                        <a:effectLst/>
                        <a:latin typeface="+mn-lt"/>
                        <a:ea typeface="Times New Roman"/>
                        <a:cs typeface="Times New Roman"/>
                      </a:endParaRPr>
                    </a:p>
                  </a:txBody>
                  <a:tcPr marT="91440" marB="91440" anchor="ctr"/>
                </a:tc>
              </a:tr>
            </a:tbl>
          </a:graphicData>
        </a:graphic>
      </p:graphicFrame>
    </p:spTree>
    <p:extLst>
      <p:ext uri="{BB962C8B-B14F-4D97-AF65-F5344CB8AC3E}">
        <p14:creationId xmlns:p14="http://schemas.microsoft.com/office/powerpoint/2010/main" val="279632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1127593621"/>
              </p:ext>
            </p:extLst>
          </p:nvPr>
        </p:nvGraphicFramePr>
        <p:xfrm>
          <a:off x="457200" y="1216025"/>
          <a:ext cx="8229600" cy="2042160"/>
        </p:xfrm>
        <a:graphic>
          <a:graphicData uri="http://schemas.openxmlformats.org/drawingml/2006/table">
            <a:tbl>
              <a:tblPr firstRow="1" bandRow="1">
                <a:tableStyleId>{93296810-A885-4BE3-A3E7-6D5BEEA58F35}</a:tableStyleId>
              </a:tblPr>
              <a:tblGrid>
                <a:gridCol w="2880986"/>
                <a:gridCol w="2035480"/>
                <a:gridCol w="1656567"/>
                <a:gridCol w="1656567"/>
              </a:tblGrid>
              <a:tr h="396240">
                <a:tc>
                  <a:txBody>
                    <a:bodyPr/>
                    <a:lstStyle/>
                    <a:p>
                      <a:r>
                        <a:rPr lang="en-US" dirty="0" smtClean="0"/>
                        <a:t>Header 1</a:t>
                      </a:r>
                      <a:endParaRPr lang="en-US" b="0" dirty="0">
                        <a:solidFill>
                          <a:schemeClr val="bg1"/>
                        </a:solidFill>
                      </a:endParaRPr>
                    </a:p>
                  </a:txBody>
                  <a:tcPr marT="91440" marB="91440">
                    <a:solidFill>
                      <a:srgbClr val="EC881D"/>
                    </a:solidFill>
                  </a:tcPr>
                </a:tc>
                <a:tc>
                  <a:txBody>
                    <a:bodyPr/>
                    <a:lstStyle/>
                    <a:p>
                      <a:r>
                        <a:rPr lang="en-US" dirty="0" smtClean="0"/>
                        <a:t>Column 1</a:t>
                      </a:r>
                      <a:endParaRPr lang="en-US" b="0" dirty="0">
                        <a:solidFill>
                          <a:schemeClr val="bg1"/>
                        </a:solidFill>
                      </a:endParaRPr>
                    </a:p>
                  </a:txBody>
                  <a:tcPr marT="91440" marB="91440">
                    <a:solidFill>
                      <a:srgbClr val="EC881D"/>
                    </a:solidFill>
                  </a:tcPr>
                </a:tc>
                <a:tc>
                  <a:txBody>
                    <a:bodyPr/>
                    <a:lstStyle/>
                    <a:p>
                      <a:pPr algn="l"/>
                      <a:r>
                        <a:rPr lang="en-US" dirty="0" smtClean="0"/>
                        <a:t>Column 2</a:t>
                      </a:r>
                      <a:endParaRPr lang="en-US" b="0" dirty="0">
                        <a:solidFill>
                          <a:schemeClr val="bg1"/>
                        </a:solidFill>
                      </a:endParaRPr>
                    </a:p>
                  </a:txBody>
                  <a:tcPr marT="91440" marB="91440">
                    <a:solidFill>
                      <a:srgbClr val="EC881D"/>
                    </a:solidFill>
                  </a:tcPr>
                </a:tc>
                <a:tc>
                  <a:txBody>
                    <a:bodyPr/>
                    <a:lstStyle/>
                    <a:p>
                      <a:pPr algn="l"/>
                      <a:r>
                        <a:rPr lang="en-US" dirty="0" smtClean="0"/>
                        <a:t>Column 3</a:t>
                      </a:r>
                      <a:endParaRPr lang="en-US" b="0" dirty="0">
                        <a:solidFill>
                          <a:schemeClr val="bg1"/>
                        </a:solidFill>
                      </a:endParaRPr>
                    </a:p>
                  </a:txBody>
                  <a:tcPr marT="91440" marB="91440">
                    <a:solidFill>
                      <a:srgbClr val="EC881D"/>
                    </a:solidFill>
                  </a:tcPr>
                </a:tc>
              </a:tr>
              <a:tr h="396240">
                <a:tc>
                  <a:txBody>
                    <a:bodyPr/>
                    <a:lstStyle/>
                    <a:p>
                      <a:pPr marL="0" marR="0" algn="l">
                        <a:spcBef>
                          <a:spcPts val="600"/>
                        </a:spcBef>
                        <a:spcAft>
                          <a:spcPts val="600"/>
                        </a:spcAft>
                      </a:pPr>
                      <a:r>
                        <a:rPr lang="en-US" sz="1400" dirty="0" smtClean="0">
                          <a:effectLst/>
                        </a:rPr>
                        <a:t>Loren </a:t>
                      </a:r>
                      <a:r>
                        <a:rPr lang="en-US" sz="1400" dirty="0" err="1" smtClean="0">
                          <a:effectLst/>
                        </a:rPr>
                        <a:t>ipsum</a:t>
                      </a:r>
                      <a:r>
                        <a:rPr lang="en-US" sz="1400" dirty="0" smtClean="0">
                          <a:effectLst/>
                        </a:rPr>
                        <a:t> dolor sit </a:t>
                      </a:r>
                      <a:r>
                        <a:rPr lang="en-US" sz="1400" dirty="0" err="1" smtClean="0">
                          <a:effectLst/>
                        </a:rPr>
                        <a:t>amet</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err="1" smtClean="0">
                          <a:effectLst/>
                        </a:rPr>
                        <a:t>lobortis</a:t>
                      </a:r>
                      <a:r>
                        <a:rPr lang="en-US" sz="1400" dirty="0" smtClean="0">
                          <a:effectLst/>
                        </a:rPr>
                        <a:t> quam </a:t>
                      </a:r>
                      <a:r>
                        <a:rPr lang="en-US" sz="1400" dirty="0" err="1" smtClean="0">
                          <a:effectLst/>
                        </a:rPr>
                        <a:t>eu</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a:effectLst/>
                        </a:rPr>
                        <a:t>123</a:t>
                      </a:r>
                      <a:endParaRPr lang="en-US" sz="1400" dirty="0">
                        <a:solidFill>
                          <a:srgbClr val="333333"/>
                        </a:solidFill>
                        <a:effectLst/>
                        <a:latin typeface="+mn-lt"/>
                        <a:ea typeface="Times New Roman"/>
                        <a:cs typeface="Times New Roman"/>
                      </a:endParaRPr>
                    </a:p>
                  </a:txBody>
                  <a:tcPr marT="91440" marB="91440" anchor="ctr"/>
                </a:tc>
                <a:tc>
                  <a:txBody>
                    <a:bodyPr/>
                    <a:lstStyle/>
                    <a:p>
                      <a:pPr marL="0" marR="0" algn="l">
                        <a:spcBef>
                          <a:spcPts val="600"/>
                        </a:spcBef>
                        <a:spcAft>
                          <a:spcPts val="600"/>
                        </a:spcAft>
                      </a:pPr>
                      <a:r>
                        <a:rPr lang="en-US" sz="1400" dirty="0">
                          <a:effectLst/>
                        </a:rPr>
                        <a:t>123</a:t>
                      </a:r>
                      <a:endParaRPr lang="en-US" sz="1400" dirty="0">
                        <a:solidFill>
                          <a:srgbClr val="333333"/>
                        </a:solidFill>
                        <a:effectLst/>
                        <a:latin typeface="+mn-lt"/>
                        <a:ea typeface="Times New Roman"/>
                        <a:cs typeface="Times New Roman"/>
                      </a:endParaRPr>
                    </a:p>
                  </a:txBody>
                  <a:tcPr marT="91440" marB="91440" anchor="ctr"/>
                </a:tc>
              </a:tr>
              <a:tr h="396240">
                <a:tc>
                  <a:txBody>
                    <a:bodyPr/>
                    <a:lstStyle/>
                    <a:p>
                      <a:pPr marL="0" marR="0" algn="l">
                        <a:spcBef>
                          <a:spcPts val="600"/>
                        </a:spcBef>
                        <a:spcAft>
                          <a:spcPts val="600"/>
                        </a:spcAft>
                      </a:pPr>
                      <a:r>
                        <a:rPr lang="en-US" sz="1400" smtClean="0">
                          <a:effectLst/>
                        </a:rPr>
                        <a:t>Loren ipsum dolor sit amet</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err="1" smtClean="0">
                          <a:effectLst/>
                        </a:rPr>
                        <a:t>lobortis</a:t>
                      </a:r>
                      <a:r>
                        <a:rPr lang="en-US" sz="1400" dirty="0" smtClean="0">
                          <a:effectLst/>
                        </a:rPr>
                        <a:t> quam </a:t>
                      </a:r>
                      <a:r>
                        <a:rPr lang="en-US" sz="1400" dirty="0" err="1" smtClean="0">
                          <a:effectLst/>
                        </a:rPr>
                        <a:t>eu</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a:effectLst/>
                        </a:rPr>
                        <a:t>45</a:t>
                      </a:r>
                      <a:endParaRPr lang="en-US" sz="1400" dirty="0">
                        <a:solidFill>
                          <a:srgbClr val="333333"/>
                        </a:solidFill>
                        <a:effectLst/>
                        <a:latin typeface="+mn-lt"/>
                        <a:ea typeface="Times New Roman"/>
                        <a:cs typeface="Times New Roman"/>
                      </a:endParaRPr>
                    </a:p>
                  </a:txBody>
                  <a:tcPr marT="91440" marB="91440" anchor="ctr"/>
                </a:tc>
                <a:tc>
                  <a:txBody>
                    <a:bodyPr/>
                    <a:lstStyle/>
                    <a:p>
                      <a:pPr marL="0" marR="0" algn="l">
                        <a:spcBef>
                          <a:spcPts val="600"/>
                        </a:spcBef>
                        <a:spcAft>
                          <a:spcPts val="600"/>
                        </a:spcAft>
                      </a:pPr>
                      <a:r>
                        <a:rPr lang="en-US" sz="1400" dirty="0">
                          <a:effectLst/>
                        </a:rPr>
                        <a:t>45</a:t>
                      </a:r>
                      <a:endParaRPr lang="en-US" sz="1400" dirty="0">
                        <a:solidFill>
                          <a:srgbClr val="333333"/>
                        </a:solidFill>
                        <a:effectLst/>
                        <a:latin typeface="+mn-lt"/>
                        <a:ea typeface="Times New Roman"/>
                        <a:cs typeface="Times New Roman"/>
                      </a:endParaRPr>
                    </a:p>
                  </a:txBody>
                  <a:tcPr marT="91440" marB="91440" anchor="ctr"/>
                </a:tc>
              </a:tr>
              <a:tr h="396240">
                <a:tc>
                  <a:txBody>
                    <a:bodyPr/>
                    <a:lstStyle/>
                    <a:p>
                      <a:pPr marL="0" marR="0" algn="l">
                        <a:spcBef>
                          <a:spcPts val="600"/>
                        </a:spcBef>
                        <a:spcAft>
                          <a:spcPts val="600"/>
                        </a:spcAft>
                      </a:pPr>
                      <a:r>
                        <a:rPr lang="en-US" sz="1400" smtClean="0">
                          <a:effectLst/>
                        </a:rPr>
                        <a:t>Loren ipsum dolor sit amet</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err="1" smtClean="0">
                          <a:effectLst/>
                        </a:rPr>
                        <a:t>lobortis</a:t>
                      </a:r>
                      <a:r>
                        <a:rPr lang="en-US" sz="1400" dirty="0" smtClean="0">
                          <a:effectLst/>
                        </a:rPr>
                        <a:t> quam </a:t>
                      </a:r>
                      <a:r>
                        <a:rPr lang="en-US" sz="1400" dirty="0" err="1" smtClean="0">
                          <a:effectLst/>
                        </a:rPr>
                        <a:t>eu</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a:effectLst/>
                        </a:rPr>
                        <a:t>678</a:t>
                      </a:r>
                      <a:endParaRPr lang="en-US" sz="1400" dirty="0">
                        <a:solidFill>
                          <a:srgbClr val="333333"/>
                        </a:solidFill>
                        <a:effectLst/>
                        <a:latin typeface="+mn-lt"/>
                        <a:ea typeface="Times New Roman"/>
                        <a:cs typeface="Times New Roman"/>
                      </a:endParaRPr>
                    </a:p>
                  </a:txBody>
                  <a:tcPr marT="91440" marB="91440" anchor="ctr"/>
                </a:tc>
                <a:tc>
                  <a:txBody>
                    <a:bodyPr/>
                    <a:lstStyle/>
                    <a:p>
                      <a:pPr marL="0" marR="0" algn="l">
                        <a:spcBef>
                          <a:spcPts val="600"/>
                        </a:spcBef>
                        <a:spcAft>
                          <a:spcPts val="600"/>
                        </a:spcAft>
                      </a:pPr>
                      <a:r>
                        <a:rPr lang="en-US" sz="1400" dirty="0">
                          <a:effectLst/>
                        </a:rPr>
                        <a:t>678</a:t>
                      </a:r>
                      <a:endParaRPr lang="en-US" sz="1400" dirty="0">
                        <a:solidFill>
                          <a:srgbClr val="333333"/>
                        </a:solidFill>
                        <a:effectLst/>
                        <a:latin typeface="+mn-lt"/>
                        <a:ea typeface="Times New Roman"/>
                        <a:cs typeface="Times New Roman"/>
                      </a:endParaRPr>
                    </a:p>
                  </a:txBody>
                  <a:tcPr marT="91440" marB="91440" anchor="ctr"/>
                </a:tc>
              </a:tr>
              <a:tr h="396240">
                <a:tc>
                  <a:txBody>
                    <a:bodyPr/>
                    <a:lstStyle/>
                    <a:p>
                      <a:pPr marL="0" marR="0" algn="l">
                        <a:spcBef>
                          <a:spcPts val="600"/>
                        </a:spcBef>
                        <a:spcAft>
                          <a:spcPts val="600"/>
                        </a:spcAft>
                      </a:pPr>
                      <a:r>
                        <a:rPr lang="en-US" sz="1400" dirty="0" smtClean="0">
                          <a:effectLst/>
                        </a:rPr>
                        <a:t>Loren </a:t>
                      </a:r>
                      <a:r>
                        <a:rPr lang="en-US" sz="1400" dirty="0" err="1" smtClean="0">
                          <a:effectLst/>
                        </a:rPr>
                        <a:t>ipsum</a:t>
                      </a:r>
                      <a:r>
                        <a:rPr lang="en-US" sz="1400" dirty="0" smtClean="0">
                          <a:effectLst/>
                        </a:rPr>
                        <a:t> dolor sit </a:t>
                      </a:r>
                      <a:r>
                        <a:rPr lang="en-US" sz="1400" dirty="0" err="1" smtClean="0">
                          <a:effectLst/>
                        </a:rPr>
                        <a:t>amet</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err="1" smtClean="0">
                          <a:effectLst/>
                        </a:rPr>
                        <a:t>lobortis</a:t>
                      </a:r>
                      <a:r>
                        <a:rPr lang="en-US" sz="1400" dirty="0" smtClean="0">
                          <a:effectLst/>
                        </a:rPr>
                        <a:t> quam </a:t>
                      </a:r>
                      <a:r>
                        <a:rPr lang="en-US" sz="1400" dirty="0" err="1" smtClean="0">
                          <a:effectLst/>
                        </a:rPr>
                        <a:t>eu</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a:effectLst/>
                        </a:rPr>
                        <a:t>9</a:t>
                      </a:r>
                      <a:endParaRPr lang="en-US" sz="1400" dirty="0">
                        <a:solidFill>
                          <a:srgbClr val="333333"/>
                        </a:solidFill>
                        <a:effectLst/>
                        <a:latin typeface="+mn-lt"/>
                        <a:ea typeface="Times New Roman"/>
                        <a:cs typeface="Times New Roman"/>
                      </a:endParaRPr>
                    </a:p>
                  </a:txBody>
                  <a:tcPr marT="91440" marB="91440" anchor="ctr"/>
                </a:tc>
                <a:tc>
                  <a:txBody>
                    <a:bodyPr/>
                    <a:lstStyle/>
                    <a:p>
                      <a:pPr marL="0" marR="0" algn="l">
                        <a:spcBef>
                          <a:spcPts val="600"/>
                        </a:spcBef>
                        <a:spcAft>
                          <a:spcPts val="600"/>
                        </a:spcAft>
                      </a:pPr>
                      <a:r>
                        <a:rPr lang="en-US" sz="1400" dirty="0">
                          <a:effectLst/>
                        </a:rPr>
                        <a:t>9</a:t>
                      </a:r>
                      <a:endParaRPr lang="en-US" sz="1400" dirty="0">
                        <a:solidFill>
                          <a:srgbClr val="333333"/>
                        </a:solidFill>
                        <a:effectLst/>
                        <a:latin typeface="+mn-lt"/>
                        <a:ea typeface="Times New Roman"/>
                        <a:cs typeface="Times New Roman"/>
                      </a:endParaRPr>
                    </a:p>
                  </a:txBody>
                  <a:tcPr marT="91440" marB="91440" anchor="ctr"/>
                </a:tc>
              </a:tr>
            </a:tbl>
          </a:graphicData>
        </a:graphic>
      </p:graphicFrame>
      <p:sp>
        <p:nvSpPr>
          <p:cNvPr id="9" name="Title 8"/>
          <p:cNvSpPr>
            <a:spLocks noGrp="1"/>
          </p:cNvSpPr>
          <p:nvPr>
            <p:ph type="title"/>
          </p:nvPr>
        </p:nvSpPr>
        <p:spPr/>
        <p:txBody>
          <a:bodyPr/>
          <a:lstStyle/>
          <a:p>
            <a:r>
              <a:rPr lang="en-US" smtClean="0"/>
              <a:t>Table</a:t>
            </a:r>
            <a:endParaRPr lang="en-US" dirty="0"/>
          </a:p>
        </p:txBody>
      </p:sp>
      <p:sp>
        <p:nvSpPr>
          <p:cNvPr id="5" name="Footer Placeholder 4"/>
          <p:cNvSpPr>
            <a:spLocks noGrp="1"/>
          </p:cNvSpPr>
          <p:nvPr>
            <p:ph type="ftr" sz="quarter" idx="11"/>
          </p:nvPr>
        </p:nvSpPr>
        <p:spPr/>
        <p:txBody>
          <a:bodyPr/>
          <a:lstStyle/>
          <a:p>
            <a:r>
              <a:rPr lang="en-US" smtClean="0"/>
              <a:t>© 2014 Teradata</a:t>
            </a:r>
            <a:endParaRPr lang="en-US" dirty="0"/>
          </a:p>
        </p:txBody>
      </p:sp>
      <p:sp>
        <p:nvSpPr>
          <p:cNvPr id="6" name="TextBox 5"/>
          <p:cNvSpPr txBox="1"/>
          <p:nvPr/>
        </p:nvSpPr>
        <p:spPr>
          <a:xfrm>
            <a:off x="457200" y="6433785"/>
            <a:ext cx="8229600" cy="123111"/>
          </a:xfrm>
          <a:prstGeom prst="rect">
            <a:avLst/>
          </a:prstGeom>
          <a:noFill/>
        </p:spPr>
        <p:txBody>
          <a:bodyPr wrap="square" lIns="0" tIns="0" rIns="0" bIns="0" rtlCol="0" anchor="b">
            <a:spAutoFit/>
          </a:bodyPr>
          <a:lstStyle/>
          <a:p>
            <a:r>
              <a:rPr lang="en-US" sz="800" dirty="0" smtClean="0">
                <a:solidFill>
                  <a:srgbClr val="5F6062"/>
                </a:solidFill>
              </a:rPr>
              <a:t>Source: Placeholder</a:t>
            </a:r>
            <a:endParaRPr lang="en-US" sz="800" dirty="0">
              <a:solidFill>
                <a:srgbClr val="5F6062"/>
              </a:solidFill>
            </a:endParaRPr>
          </a:p>
        </p:txBody>
      </p:sp>
      <p:sp>
        <p:nvSpPr>
          <p:cNvPr id="16" name="Text Placeholder 15"/>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291786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smtClean="0"/>
              <a:t>Copy and paste this example to new slides and utilize the formatting prescribed by the placeholder </a:t>
            </a:r>
            <a:endParaRPr lang="en-US" dirty="0"/>
          </a:p>
        </p:txBody>
      </p:sp>
      <p:sp>
        <p:nvSpPr>
          <p:cNvPr id="3" name="Footer Placeholder 2"/>
          <p:cNvSpPr>
            <a:spLocks noGrp="1"/>
          </p:cNvSpPr>
          <p:nvPr>
            <p:ph type="ftr" sz="quarter" idx="12"/>
          </p:nvPr>
        </p:nvSpPr>
        <p:spPr/>
        <p:txBody>
          <a:bodyPr/>
          <a:lstStyle/>
          <a:p>
            <a:r>
              <a:rPr lang="en-US" smtClean="0"/>
              <a:t>© 2014 Teradata</a:t>
            </a:r>
            <a:endParaRPr lang="en-US" dirty="0"/>
          </a:p>
        </p:txBody>
      </p:sp>
      <p:sp>
        <p:nvSpPr>
          <p:cNvPr id="14" name="Text Placeholder 13"/>
          <p:cNvSpPr>
            <a:spLocks noGrp="1"/>
          </p:cNvSpPr>
          <p:nvPr>
            <p:ph type="body" sz="quarter" idx="15"/>
          </p:nvPr>
        </p:nvSpPr>
        <p:spPr/>
        <p:txBody>
          <a:bodyPr/>
          <a:lstStyle/>
          <a:p>
            <a:endParaRPr lang="en-US" dirty="0"/>
          </a:p>
        </p:txBody>
      </p:sp>
      <p:sp>
        <p:nvSpPr>
          <p:cNvPr id="9" name="Title 8"/>
          <p:cNvSpPr>
            <a:spLocks noGrp="1"/>
          </p:cNvSpPr>
          <p:nvPr>
            <p:ph type="title"/>
          </p:nvPr>
        </p:nvSpPr>
        <p:spPr/>
        <p:txBody>
          <a:bodyPr/>
          <a:lstStyle/>
          <a:p>
            <a:r>
              <a:rPr lang="en-US" smtClean="0"/>
              <a:t>Callouts Example</a:t>
            </a:r>
            <a:endParaRPr lang="en-US" dirty="0"/>
          </a:p>
        </p:txBody>
      </p:sp>
      <p:grpSp>
        <p:nvGrpSpPr>
          <p:cNvPr id="11" name="Group 10"/>
          <p:cNvGrpSpPr/>
          <p:nvPr/>
        </p:nvGrpSpPr>
        <p:grpSpPr>
          <a:xfrm>
            <a:off x="4800600" y="1559134"/>
            <a:ext cx="4343400" cy="2823850"/>
            <a:chOff x="4800600" y="1559134"/>
            <a:chExt cx="4343400" cy="2823850"/>
          </a:xfrm>
        </p:grpSpPr>
        <p:sp>
          <p:nvSpPr>
            <p:cNvPr id="12" name="Rectangular Callout 11"/>
            <p:cNvSpPr/>
            <p:nvPr/>
          </p:nvSpPr>
          <p:spPr>
            <a:xfrm flipH="1">
              <a:off x="4800600" y="1559134"/>
              <a:ext cx="2763814" cy="1390516"/>
            </a:xfrm>
            <a:prstGeom prst="wedgeRectCallout">
              <a:avLst>
                <a:gd name="adj1" fmla="val 58663"/>
                <a:gd name="adj2" fmla="val -20760"/>
              </a:avLst>
            </a:prstGeom>
            <a:solidFill>
              <a:schemeClr val="bg2">
                <a:lumMod val="25000"/>
              </a:schemeClr>
            </a:solidFill>
            <a:ln>
              <a:noFill/>
            </a:ln>
            <a:effectLst>
              <a:outerShdw blurRad="50800" dist="38100" dir="2700000" algn="tl" rotWithShape="0">
                <a:prstClr val="black">
                  <a:alpha val="2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45720" numCol="1" spcCol="0" rtlCol="0" fromWordArt="0" anchor="t" anchorCtr="0" forceAA="0" compatLnSpc="1">
              <a:prstTxWarp prst="textNoShape">
                <a:avLst/>
              </a:prstTxWarp>
              <a:noAutofit/>
            </a:bodyPr>
            <a:lstStyle/>
            <a:p>
              <a:pPr>
                <a:lnSpc>
                  <a:spcPct val="95000"/>
                </a:lnSpc>
                <a:buClr>
                  <a:srgbClr val="094D64"/>
                </a:buClr>
                <a:buSzPct val="100000"/>
              </a:pPr>
              <a:endParaRPr lang="en-US" sz="1000" dirty="0">
                <a:solidFill>
                  <a:srgbClr val="FFFFFF"/>
                </a:solidFill>
                <a:latin typeface="Century Gothic" pitchFamily="34" charset="0"/>
              </a:endParaRPr>
            </a:p>
          </p:txBody>
        </p:sp>
        <p:sp>
          <p:nvSpPr>
            <p:cNvPr id="16" name="Content Placeholder 2"/>
            <p:cNvSpPr txBox="1">
              <a:spLocks/>
            </p:cNvSpPr>
            <p:nvPr/>
          </p:nvSpPr>
          <p:spPr bwMode="gray">
            <a:xfrm>
              <a:off x="4800600" y="1559134"/>
              <a:ext cx="4343400" cy="2823850"/>
            </a:xfrm>
            <a:prstGeom prst="rect">
              <a:avLst/>
            </a:prstGeom>
            <a:solidFill>
              <a:schemeClr val="tx1"/>
            </a:solidFill>
            <a:effectLst>
              <a:outerShdw blurRad="50800" dist="38100" dir="2700000" algn="tl" rotWithShape="0">
                <a:prstClr val="black">
                  <a:alpha val="40000"/>
                </a:prstClr>
              </a:outerShdw>
            </a:effectLst>
          </p:spPr>
          <p:txBody>
            <a:bodyPr vert="horz" wrap="square" lIns="228600" tIns="228600" rIns="228600" bIns="228600" rtlCol="0" anchor="ctr">
              <a:spAutoFit/>
            </a:bodyPr>
            <a:lstStyle>
              <a:defPPr>
                <a:defRPr lang="en-US"/>
              </a:defPPr>
              <a:lvl1pPr marL="0" indent="0" algn="l" defTabSz="914400" rtl="0" eaLnBrk="1" latinLnBrk="0" hangingPunct="1">
                <a:lnSpc>
                  <a:spcPct val="95000"/>
                </a:lnSpc>
                <a:spcBef>
                  <a:spcPts val="1200"/>
                </a:spcBef>
                <a:spcAft>
                  <a:spcPts val="200"/>
                </a:spcAft>
                <a:buFont typeface="Century Gothic" panose="020B0502020202020204" pitchFamily="34" charset="0"/>
                <a:buChar char=" "/>
                <a:defRPr sz="2000" kern="1200">
                  <a:solidFill>
                    <a:schemeClr val="bg1"/>
                  </a:solidFill>
                  <a:latin typeface="+mn-lt"/>
                  <a:ea typeface="+mn-ea"/>
                  <a:cs typeface="+mn-cs"/>
                </a:defRPr>
              </a:lvl1pPr>
              <a:lvl2pPr marL="0" indent="0" algn="l" defTabSz="914400" rtl="0" eaLnBrk="1" latinLnBrk="0" hangingPunct="1">
                <a:lnSpc>
                  <a:spcPct val="95000"/>
                </a:lnSpc>
                <a:spcAft>
                  <a:spcPts val="200"/>
                </a:spcAft>
                <a:buFont typeface="Century Gothic" panose="020B0502020202020204" pitchFamily="34" charset="0"/>
                <a:buChar char=" "/>
                <a:defRPr sz="1600" kern="1200">
                  <a:solidFill>
                    <a:schemeClr val="bg1"/>
                  </a:solidFill>
                  <a:latin typeface="+mn-lt"/>
                  <a:ea typeface="+mn-ea"/>
                  <a:cs typeface="+mn-cs"/>
                </a:defRPr>
              </a:lvl2pPr>
              <a:lvl3pPr marL="228600" indent="-228600" algn="l" defTabSz="914400" rtl="0" eaLnBrk="1" latinLnBrk="0" hangingPunct="1">
                <a:lnSpc>
                  <a:spcPct val="95000"/>
                </a:lnSpc>
                <a:spcAft>
                  <a:spcPts val="200"/>
                </a:spcAft>
                <a:buFont typeface="Arial" panose="020B0604020202020204" pitchFamily="34" charset="0"/>
                <a:buChar char="•"/>
                <a:defRPr sz="1600" b="0" kern="1200">
                  <a:solidFill>
                    <a:schemeClr val="bg1"/>
                  </a:solidFill>
                  <a:latin typeface="+mn-lt"/>
                  <a:ea typeface="+mn-ea"/>
                  <a:cs typeface="+mn-cs"/>
                </a:defRPr>
              </a:lvl3pPr>
              <a:lvl4pPr marL="457200" indent="-228600" algn="l" defTabSz="914400" rtl="0" eaLnBrk="1" latinLnBrk="0" hangingPunct="1">
                <a:lnSpc>
                  <a:spcPct val="95000"/>
                </a:lnSpc>
                <a:spcBef>
                  <a:spcPts val="200"/>
                </a:spcBef>
                <a:spcAft>
                  <a:spcPts val="200"/>
                </a:spcAft>
                <a:buFont typeface="Arial" panose="020B0604020202020204" pitchFamily="34" charset="0"/>
                <a:buChar char="–"/>
                <a:defRPr sz="1400" b="0" kern="1200">
                  <a:solidFill>
                    <a:schemeClr val="bg1"/>
                  </a:solidFill>
                  <a:latin typeface="+mn-lt"/>
                  <a:ea typeface="+mn-ea"/>
                  <a:cs typeface="+mn-cs"/>
                </a:defRPr>
              </a:lvl4pPr>
              <a:lvl5pPr marL="631825" indent="-174625" algn="l" defTabSz="914400" rtl="0" eaLnBrk="1" latinLnBrk="0" hangingPunct="1">
                <a:lnSpc>
                  <a:spcPct val="95000"/>
                </a:lnSpc>
                <a:spcBef>
                  <a:spcPts val="200"/>
                </a:spcBef>
                <a:spcAft>
                  <a:spcPts val="200"/>
                </a:spcAft>
                <a:buFont typeface="Arial" panose="020B0604020202020204" pitchFamily="34" charset="0"/>
                <a:buChar char="-"/>
                <a:defRPr sz="1200" b="0" kern="1200">
                  <a:solidFill>
                    <a:schemeClr val="bg1"/>
                  </a:solidFill>
                  <a:latin typeface="+mn-lt"/>
                  <a:ea typeface="+mn-ea"/>
                  <a:cs typeface="+mn-cs"/>
                </a:defRPr>
              </a:lvl5pPr>
              <a:lvl6pPr marL="228600" indent="-228600" algn="l" defTabSz="914400" rtl="0" eaLnBrk="1" latinLnBrk="0" hangingPunct="1">
                <a:lnSpc>
                  <a:spcPct val="95000"/>
                </a:lnSpc>
                <a:spcAft>
                  <a:spcPts val="200"/>
                </a:spcAft>
                <a:buFont typeface="+mj-lt"/>
                <a:buAutoNum type="arabicPeriod"/>
                <a:defRPr sz="1600" b="0" kern="1200">
                  <a:solidFill>
                    <a:schemeClr val="bg1"/>
                  </a:solidFill>
                  <a:latin typeface="+mn-lt"/>
                  <a:ea typeface="+mn-ea"/>
                  <a:cs typeface="+mn-cs"/>
                </a:defRPr>
              </a:lvl6pPr>
              <a:lvl7pPr marL="457200" indent="-228600" algn="l" defTabSz="914400" rtl="0" eaLnBrk="1" latinLnBrk="0" hangingPunct="1">
                <a:lnSpc>
                  <a:spcPct val="95000"/>
                </a:lnSpc>
                <a:spcBef>
                  <a:spcPts val="200"/>
                </a:spcBef>
                <a:spcAft>
                  <a:spcPts val="200"/>
                </a:spcAft>
                <a:buFont typeface="+mj-lt"/>
                <a:buAutoNum type="arabicPeriod"/>
                <a:defRPr sz="1400" b="0" kern="1200">
                  <a:solidFill>
                    <a:schemeClr val="bg1"/>
                  </a:solidFill>
                  <a:latin typeface="+mn-lt"/>
                  <a:ea typeface="+mn-ea"/>
                  <a:cs typeface="+mn-cs"/>
                </a:defRPr>
              </a:lvl7pPr>
              <a:lvl8pPr marL="631825" indent="-174625" algn="l" defTabSz="914400" rtl="0" eaLnBrk="1" latinLnBrk="0" hangingPunct="1">
                <a:lnSpc>
                  <a:spcPct val="95000"/>
                </a:lnSpc>
                <a:spcBef>
                  <a:spcPts val="200"/>
                </a:spcBef>
                <a:spcAft>
                  <a:spcPts val="200"/>
                </a:spcAft>
                <a:buFont typeface="+mj-lt"/>
                <a:buAutoNum type="arabicPeriod"/>
                <a:defRPr sz="1200" b="0" kern="1200">
                  <a:solidFill>
                    <a:schemeClr val="bg1"/>
                  </a:solidFill>
                  <a:latin typeface="+mn-lt"/>
                  <a:ea typeface="+mn-ea"/>
                  <a:cs typeface="+mn-cs"/>
                </a:defRPr>
              </a:lvl8pPr>
              <a:lvl9pPr marL="0" indent="0" algn="l" defTabSz="914400" rtl="0" eaLnBrk="1" latinLnBrk="0" hangingPunct="1">
                <a:lnSpc>
                  <a:spcPct val="95000"/>
                </a:lnSpc>
                <a:spcBef>
                  <a:spcPts val="1200"/>
                </a:spcBef>
                <a:spcAft>
                  <a:spcPts val="200"/>
                </a:spcAft>
                <a:buFont typeface="Century Gothic" panose="020B0502020202020204" pitchFamily="34" charset="0"/>
                <a:buChar char=" "/>
                <a:defRPr sz="1000" kern="1200">
                  <a:solidFill>
                    <a:schemeClr val="bg1"/>
                  </a:solidFill>
                  <a:latin typeface="+mn-lt"/>
                  <a:ea typeface="+mn-ea"/>
                  <a:cs typeface="+mn-cs"/>
                </a:defRPr>
              </a:lvl9pPr>
            </a:lstStyle>
            <a:p>
              <a:r>
                <a:rPr lang="en-US" dirty="0"/>
                <a:t>Callout title placeholder</a:t>
              </a:r>
            </a:p>
            <a:p>
              <a:pPr lvl="1"/>
              <a:r>
                <a:rPr lang="en-US" dirty="0"/>
                <a:t>Body copy: second </a:t>
              </a:r>
              <a:r>
                <a:rPr lang="en-US" dirty="0" smtClean="0"/>
                <a:t>tab</a:t>
              </a:r>
              <a:endParaRPr lang="en-US" dirty="0"/>
            </a:p>
            <a:p>
              <a:pPr lvl="2"/>
              <a:r>
                <a:rPr lang="en-US" dirty="0"/>
                <a:t>Primary bullet: third </a:t>
              </a:r>
              <a:r>
                <a:rPr lang="en-US" dirty="0" smtClean="0"/>
                <a:t>tab</a:t>
              </a:r>
              <a:endParaRPr lang="en-US" dirty="0"/>
            </a:p>
            <a:p>
              <a:pPr lvl="3"/>
              <a:r>
                <a:rPr lang="en-US" dirty="0"/>
                <a:t>Sub bullet: fourth </a:t>
              </a:r>
              <a:r>
                <a:rPr lang="en-US" dirty="0" smtClean="0"/>
                <a:t>tab</a:t>
              </a:r>
              <a:endParaRPr lang="en-US" dirty="0"/>
            </a:p>
            <a:p>
              <a:pPr lvl="4"/>
              <a:r>
                <a:rPr lang="en-US" dirty="0"/>
                <a:t>Tertiary bullet: fifth </a:t>
              </a:r>
              <a:r>
                <a:rPr lang="en-US" dirty="0" smtClean="0"/>
                <a:t>tab</a:t>
              </a:r>
              <a:endParaRPr lang="en-US" dirty="0"/>
            </a:p>
            <a:p>
              <a:pPr lvl="5"/>
              <a:r>
                <a:rPr lang="en-US" dirty="0"/>
                <a:t>Numbered list: sixth </a:t>
              </a:r>
              <a:r>
                <a:rPr lang="en-US" dirty="0" smtClean="0"/>
                <a:t>tab</a:t>
              </a:r>
              <a:endParaRPr lang="en-US" dirty="0"/>
            </a:p>
            <a:p>
              <a:pPr lvl="6"/>
              <a:r>
                <a:rPr lang="en-US" dirty="0"/>
                <a:t>Sub numbered list</a:t>
              </a:r>
              <a:r>
                <a:rPr lang="en-US" dirty="0" smtClean="0"/>
                <a:t>: seventh tab</a:t>
              </a:r>
              <a:endParaRPr lang="en-US" dirty="0"/>
            </a:p>
            <a:p>
              <a:pPr lvl="7"/>
              <a:r>
                <a:rPr lang="en-US" dirty="0"/>
                <a:t>Tertiary numbered list: eighth </a:t>
              </a:r>
              <a:r>
                <a:rPr lang="en-US" dirty="0" smtClean="0"/>
                <a:t>tab</a:t>
              </a:r>
              <a:endParaRPr lang="en-US" dirty="0"/>
            </a:p>
            <a:p>
              <a:pPr lvl="8"/>
              <a:r>
                <a:rPr lang="en-US" dirty="0"/>
                <a:t>S</a:t>
              </a:r>
              <a:r>
                <a:rPr lang="en-US" dirty="0" smtClean="0"/>
                <a:t>ource</a:t>
              </a:r>
              <a:endParaRPr lang="en-US" dirty="0"/>
            </a:p>
          </p:txBody>
        </p:sp>
      </p:grpSp>
    </p:spTree>
    <p:extLst>
      <p:ext uri="{BB962C8B-B14F-4D97-AF65-F5344CB8AC3E}">
        <p14:creationId xmlns:p14="http://schemas.microsoft.com/office/powerpoint/2010/main" val="4244962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825951765"/>
              </p:ext>
            </p:extLst>
          </p:nvPr>
        </p:nvGraphicFramePr>
        <p:xfrm>
          <a:off x="457200" y="1441004"/>
          <a:ext cx="8229600" cy="4723258"/>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dirty="0" smtClean="0"/>
              <a:t>Column Chart</a:t>
            </a:r>
            <a:endParaRPr lang="en-US" dirty="0"/>
          </a:p>
        </p:txBody>
      </p:sp>
      <p:sp>
        <p:nvSpPr>
          <p:cNvPr id="2" name="Footer Placeholder 1"/>
          <p:cNvSpPr>
            <a:spLocks noGrp="1"/>
          </p:cNvSpPr>
          <p:nvPr>
            <p:ph type="ftr" sz="quarter" idx="11"/>
          </p:nvPr>
        </p:nvSpPr>
        <p:spPr/>
        <p:txBody>
          <a:bodyPr/>
          <a:lstStyle/>
          <a:p>
            <a:r>
              <a:rPr lang="en-US" smtClean="0"/>
              <a:t>© 2014 Teradata</a:t>
            </a:r>
            <a:endParaRPr lang="en-US" dirty="0"/>
          </a:p>
        </p:txBody>
      </p:sp>
      <p:sp>
        <p:nvSpPr>
          <p:cNvPr id="18" name="Text Placeholder 17"/>
          <p:cNvSpPr>
            <a:spLocks noGrp="1"/>
          </p:cNvSpPr>
          <p:nvPr>
            <p:ph type="body" sz="quarter" idx="15"/>
          </p:nvPr>
        </p:nvSpPr>
        <p:spPr/>
        <p:txBody>
          <a:bodyPr/>
          <a:lstStyle/>
          <a:p>
            <a:endParaRPr lang="en-US"/>
          </a:p>
        </p:txBody>
      </p:sp>
      <p:sp>
        <p:nvSpPr>
          <p:cNvPr id="11" name="TextBox 10"/>
          <p:cNvSpPr txBox="1"/>
          <p:nvPr/>
        </p:nvSpPr>
        <p:spPr>
          <a:xfrm>
            <a:off x="457200" y="6433785"/>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4178308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790194854"/>
              </p:ext>
            </p:extLst>
          </p:nvPr>
        </p:nvGraphicFramePr>
        <p:xfrm>
          <a:off x="457200" y="1449145"/>
          <a:ext cx="8229600" cy="4715117"/>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Stacked Column Chart</a:t>
            </a:r>
            <a:endParaRPr lang="en-US" dirty="0"/>
          </a:p>
        </p:txBody>
      </p:sp>
      <p:sp>
        <p:nvSpPr>
          <p:cNvPr id="2" name="Footer Placeholder 1"/>
          <p:cNvSpPr>
            <a:spLocks noGrp="1"/>
          </p:cNvSpPr>
          <p:nvPr>
            <p:ph type="ftr" sz="quarter" idx="11"/>
          </p:nvPr>
        </p:nvSpPr>
        <p:spPr/>
        <p:txBody>
          <a:bodyPr/>
          <a:lstStyle/>
          <a:p>
            <a:r>
              <a:rPr lang="en-US" smtClean="0"/>
              <a:t>© 2014 Teradata</a:t>
            </a:r>
            <a:endParaRPr lang="en-US" dirty="0"/>
          </a:p>
        </p:txBody>
      </p:sp>
      <p:sp>
        <p:nvSpPr>
          <p:cNvPr id="18" name="Text Placeholder 17"/>
          <p:cNvSpPr>
            <a:spLocks noGrp="1"/>
          </p:cNvSpPr>
          <p:nvPr>
            <p:ph type="body" sz="quarter" idx="15"/>
          </p:nvPr>
        </p:nvSpPr>
        <p:spPr/>
        <p:txBody>
          <a:bodyPr/>
          <a:lstStyle/>
          <a:p>
            <a:endParaRPr lang="en-US"/>
          </a:p>
        </p:txBody>
      </p:sp>
      <p:sp>
        <p:nvSpPr>
          <p:cNvPr id="11" name="TextBox 10"/>
          <p:cNvSpPr txBox="1"/>
          <p:nvPr/>
        </p:nvSpPr>
        <p:spPr>
          <a:xfrm>
            <a:off x="457200" y="6433785"/>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3664145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014676418"/>
              </p:ext>
            </p:extLst>
          </p:nvPr>
        </p:nvGraphicFramePr>
        <p:xfrm>
          <a:off x="457200" y="1453896"/>
          <a:ext cx="8229600" cy="4709160"/>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Line Chart</a:t>
            </a:r>
            <a:endParaRPr lang="en-US" dirty="0"/>
          </a:p>
        </p:txBody>
      </p:sp>
      <p:sp>
        <p:nvSpPr>
          <p:cNvPr id="2" name="Footer Placeholder 1"/>
          <p:cNvSpPr>
            <a:spLocks noGrp="1"/>
          </p:cNvSpPr>
          <p:nvPr>
            <p:ph type="ftr" sz="quarter" idx="11"/>
          </p:nvPr>
        </p:nvSpPr>
        <p:spPr/>
        <p:txBody>
          <a:bodyPr/>
          <a:lstStyle/>
          <a:p>
            <a:r>
              <a:rPr lang="en-US" smtClean="0"/>
              <a:t>© 2014 Teradata</a:t>
            </a:r>
            <a:endParaRPr lang="en-US" dirty="0"/>
          </a:p>
        </p:txBody>
      </p:sp>
      <p:sp>
        <p:nvSpPr>
          <p:cNvPr id="18" name="Text Placeholder 17"/>
          <p:cNvSpPr>
            <a:spLocks noGrp="1"/>
          </p:cNvSpPr>
          <p:nvPr>
            <p:ph type="body" sz="quarter" idx="15"/>
          </p:nvPr>
        </p:nvSpPr>
        <p:spPr/>
        <p:txBody>
          <a:bodyPr/>
          <a:lstStyle/>
          <a:p>
            <a:endParaRPr lang="en-US"/>
          </a:p>
        </p:txBody>
      </p:sp>
      <p:sp>
        <p:nvSpPr>
          <p:cNvPr id="11" name="TextBox 10"/>
          <p:cNvSpPr txBox="1"/>
          <p:nvPr/>
        </p:nvSpPr>
        <p:spPr>
          <a:xfrm>
            <a:off x="457200" y="6433785"/>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1218468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327990883"/>
              </p:ext>
            </p:extLst>
          </p:nvPr>
        </p:nvGraphicFramePr>
        <p:xfrm>
          <a:off x="457200" y="1216025"/>
          <a:ext cx="8229600" cy="4948238"/>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Pie Chart</a:t>
            </a:r>
            <a:endParaRPr lang="en-US" dirty="0"/>
          </a:p>
        </p:txBody>
      </p:sp>
      <p:sp>
        <p:nvSpPr>
          <p:cNvPr id="5" name="Footer Placeholder 4"/>
          <p:cNvSpPr>
            <a:spLocks noGrp="1"/>
          </p:cNvSpPr>
          <p:nvPr>
            <p:ph type="ftr" sz="quarter" idx="11"/>
          </p:nvPr>
        </p:nvSpPr>
        <p:spPr/>
        <p:txBody>
          <a:bodyPr/>
          <a:lstStyle/>
          <a:p>
            <a:r>
              <a:rPr lang="en-US" smtClean="0"/>
              <a:t>© 2014 Teradata</a:t>
            </a:r>
            <a:endParaRPr lang="en-US" dirty="0"/>
          </a:p>
        </p:txBody>
      </p:sp>
      <p:sp>
        <p:nvSpPr>
          <p:cNvPr id="13" name="Text Placeholder 12"/>
          <p:cNvSpPr>
            <a:spLocks noGrp="1"/>
          </p:cNvSpPr>
          <p:nvPr>
            <p:ph type="body" sz="quarter" idx="15"/>
          </p:nvPr>
        </p:nvSpPr>
        <p:spPr/>
        <p:txBody>
          <a:bodyPr/>
          <a:lstStyle/>
          <a:p>
            <a:endParaRPr lang="en-US"/>
          </a:p>
        </p:txBody>
      </p:sp>
      <p:sp>
        <p:nvSpPr>
          <p:cNvPr id="7" name="TextBox 6"/>
          <p:cNvSpPr txBox="1"/>
          <p:nvPr/>
        </p:nvSpPr>
        <p:spPr>
          <a:xfrm>
            <a:off x="457200" y="6433785"/>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2477798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033589888"/>
              </p:ext>
            </p:extLst>
          </p:nvPr>
        </p:nvGraphicFramePr>
        <p:xfrm>
          <a:off x="457200" y="1327027"/>
          <a:ext cx="8229600" cy="4837236"/>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Stacked Bar Chart</a:t>
            </a:r>
            <a:endParaRPr lang="en-US" dirty="0"/>
          </a:p>
        </p:txBody>
      </p:sp>
      <p:sp>
        <p:nvSpPr>
          <p:cNvPr id="2" name="Footer Placeholder 1"/>
          <p:cNvSpPr>
            <a:spLocks noGrp="1"/>
          </p:cNvSpPr>
          <p:nvPr>
            <p:ph type="ftr" sz="quarter" idx="11"/>
          </p:nvPr>
        </p:nvSpPr>
        <p:spPr/>
        <p:txBody>
          <a:bodyPr/>
          <a:lstStyle/>
          <a:p>
            <a:r>
              <a:rPr lang="en-US" smtClean="0"/>
              <a:t>© 2014 Teradata</a:t>
            </a:r>
            <a:endParaRPr lang="en-US" dirty="0"/>
          </a:p>
        </p:txBody>
      </p:sp>
      <p:sp>
        <p:nvSpPr>
          <p:cNvPr id="6" name="Text Placeholder 5"/>
          <p:cNvSpPr>
            <a:spLocks noGrp="1"/>
          </p:cNvSpPr>
          <p:nvPr>
            <p:ph type="body" sz="quarter" idx="15"/>
          </p:nvPr>
        </p:nvSpPr>
        <p:spPr/>
        <p:txBody>
          <a:bodyPr/>
          <a:lstStyle/>
          <a:p>
            <a:endParaRPr lang="en-US" dirty="0"/>
          </a:p>
        </p:txBody>
      </p:sp>
      <p:sp>
        <p:nvSpPr>
          <p:cNvPr id="11" name="TextBox 10"/>
          <p:cNvSpPr txBox="1"/>
          <p:nvPr/>
        </p:nvSpPr>
        <p:spPr>
          <a:xfrm>
            <a:off x="457200" y="6433785"/>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2593577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19907187"/>
              </p:ext>
            </p:extLst>
          </p:nvPr>
        </p:nvGraphicFramePr>
        <p:xfrm>
          <a:off x="457200" y="1216025"/>
          <a:ext cx="8229600" cy="4948238"/>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Donut Chart</a:t>
            </a:r>
            <a:endParaRPr lang="en-US" dirty="0"/>
          </a:p>
        </p:txBody>
      </p:sp>
      <p:sp>
        <p:nvSpPr>
          <p:cNvPr id="5" name="Footer Placeholder 4"/>
          <p:cNvSpPr>
            <a:spLocks noGrp="1"/>
          </p:cNvSpPr>
          <p:nvPr>
            <p:ph type="ftr" sz="quarter" idx="11"/>
          </p:nvPr>
        </p:nvSpPr>
        <p:spPr/>
        <p:txBody>
          <a:bodyPr/>
          <a:lstStyle/>
          <a:p>
            <a:r>
              <a:rPr lang="en-US" smtClean="0"/>
              <a:t>© 2014 Teradata</a:t>
            </a:r>
            <a:endParaRPr lang="en-US" dirty="0"/>
          </a:p>
        </p:txBody>
      </p:sp>
      <p:sp>
        <p:nvSpPr>
          <p:cNvPr id="18" name="Text Placeholder 17"/>
          <p:cNvSpPr>
            <a:spLocks noGrp="1"/>
          </p:cNvSpPr>
          <p:nvPr>
            <p:ph type="body" sz="quarter" idx="15"/>
          </p:nvPr>
        </p:nvSpPr>
        <p:spPr/>
        <p:txBody>
          <a:bodyPr/>
          <a:lstStyle/>
          <a:p>
            <a:endParaRPr lang="en-US"/>
          </a:p>
        </p:txBody>
      </p:sp>
      <p:sp>
        <p:nvSpPr>
          <p:cNvPr id="7" name="Oval 6"/>
          <p:cNvSpPr/>
          <p:nvPr/>
        </p:nvSpPr>
        <p:spPr>
          <a:xfrm>
            <a:off x="3218609" y="2973798"/>
            <a:ext cx="1720240" cy="17202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r>
              <a:rPr lang="en-US" sz="2400" dirty="0" smtClean="0">
                <a:solidFill>
                  <a:srgbClr val="231F20"/>
                </a:solidFill>
              </a:rPr>
              <a:t>2014</a:t>
            </a:r>
            <a:endParaRPr lang="en-US" sz="2400" dirty="0">
              <a:solidFill>
                <a:srgbClr val="231F20"/>
              </a:solidFill>
            </a:endParaRPr>
          </a:p>
        </p:txBody>
      </p:sp>
      <p:sp>
        <p:nvSpPr>
          <p:cNvPr id="8" name="TextBox 7"/>
          <p:cNvSpPr txBox="1"/>
          <p:nvPr/>
        </p:nvSpPr>
        <p:spPr>
          <a:xfrm>
            <a:off x="457200" y="6433785"/>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346279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Rebranding</a:t>
            </a:r>
          </a:p>
          <a:p>
            <a:r>
              <a:rPr lang="en-US" b="1" dirty="0" smtClean="0"/>
              <a:t>Teradata Ecosystem Manager</a:t>
            </a:r>
          </a:p>
          <a:p>
            <a:pPr lvl="1"/>
            <a:r>
              <a:rPr lang="en-US" dirty="0" smtClean="0"/>
              <a:t>Workflow</a:t>
            </a:r>
          </a:p>
          <a:p>
            <a:pPr lvl="1"/>
            <a:r>
              <a:rPr lang="en-US" dirty="0" smtClean="0"/>
              <a:t>Centralized Monitoring</a:t>
            </a:r>
          </a:p>
          <a:p>
            <a:pPr lvl="1"/>
            <a:r>
              <a:rPr lang="en-US" dirty="0" smtClean="0"/>
              <a:t>New Table Validation Thresholds</a:t>
            </a:r>
            <a:endParaRPr lang="en-US" dirty="0" smtClean="0"/>
          </a:p>
          <a:p>
            <a:r>
              <a:rPr lang="en-US" dirty="0" smtClean="0"/>
              <a:t>Teradata Data Mover</a:t>
            </a:r>
          </a:p>
          <a:p>
            <a:pPr lvl="1"/>
            <a:r>
              <a:rPr lang="en-US" dirty="0" smtClean="0"/>
              <a:t>Feature Summary</a:t>
            </a:r>
          </a:p>
          <a:p>
            <a:pPr lvl="1"/>
            <a:r>
              <a:rPr lang="en-US" dirty="0" smtClean="0"/>
              <a:t>Architecture</a:t>
            </a:r>
          </a:p>
          <a:p>
            <a:pPr lvl="1"/>
            <a:r>
              <a:rPr lang="en-US" dirty="0" smtClean="0"/>
              <a:t>New Features</a:t>
            </a:r>
          </a:p>
          <a:p>
            <a:r>
              <a:rPr lang="en-US" dirty="0" smtClean="0"/>
              <a:t>Teradata Unity</a:t>
            </a:r>
          </a:p>
          <a:p>
            <a:pPr lvl="1"/>
            <a:r>
              <a:rPr lang="en-US" dirty="0" smtClean="0"/>
              <a:t>Path to Implement Unity</a:t>
            </a:r>
          </a:p>
          <a:p>
            <a:pPr lvl="1"/>
            <a:r>
              <a:rPr lang="en-US" dirty="0" smtClean="0"/>
              <a:t>Passive routing</a:t>
            </a:r>
          </a:p>
          <a:p>
            <a:pPr lvl="1"/>
            <a:r>
              <a:rPr lang="en-US" dirty="0" smtClean="0"/>
              <a:t>Managed routing </a:t>
            </a:r>
          </a:p>
          <a:p>
            <a:endParaRPr lang="en-US" dirty="0" smtClean="0"/>
          </a:p>
          <a:p>
            <a:endParaRPr lang="en-US" dirty="0" smtClean="0"/>
          </a:p>
          <a:p>
            <a:endParaRPr lang="en-US" dirty="0" smtClean="0"/>
          </a:p>
          <a:p>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014891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Teradata </a:t>
            </a:r>
            <a:r>
              <a:rPr lang="en-US" sz="2400" dirty="0" smtClean="0"/>
              <a:t>Ecosystem Manager</a:t>
            </a:r>
          </a:p>
          <a:p>
            <a:pPr>
              <a:defRPr/>
            </a:pPr>
            <a:r>
              <a:rPr lang="en-US" sz="1600" dirty="0"/>
              <a:t>Since its first release (then called TMSM) 13.00, Unity Ecosystem Manager always had the pseudo workflow capabilities:</a:t>
            </a:r>
          </a:p>
          <a:p>
            <a:pPr marL="1028700" lvl="1">
              <a:buFont typeface="Wingdings" panose="05000000000000000000" pitchFamily="2" charset="2"/>
              <a:buChar char="§"/>
              <a:defRPr/>
            </a:pPr>
            <a:r>
              <a:rPr lang="en-US" dirty="0"/>
              <a:t>Monitoring and Alerting for hardware and Daemon Metrics</a:t>
            </a:r>
          </a:p>
          <a:p>
            <a:pPr marL="1028700" lvl="1">
              <a:buFont typeface="Wingdings" panose="05000000000000000000" pitchFamily="2" charset="2"/>
              <a:buChar char="§"/>
              <a:defRPr/>
            </a:pPr>
            <a:r>
              <a:rPr lang="en-US" dirty="0"/>
              <a:t>Monitoring and Alerting for Jobs (ETL/ELT)</a:t>
            </a:r>
          </a:p>
          <a:p>
            <a:pPr marL="1028700" lvl="1">
              <a:buFont typeface="Wingdings" panose="05000000000000000000" pitchFamily="2" charset="2"/>
              <a:buChar char="§"/>
              <a:defRPr/>
            </a:pPr>
            <a:r>
              <a:rPr lang="en-US" dirty="0"/>
              <a:t>Threshold rules management for Hardware, Daemon and Job Metrics</a:t>
            </a:r>
          </a:p>
          <a:p>
            <a:pPr marL="1028700" lvl="1">
              <a:buFont typeface="Wingdings" panose="05000000000000000000" pitchFamily="2" charset="2"/>
              <a:buChar char="§"/>
              <a:defRPr/>
            </a:pPr>
            <a:r>
              <a:rPr lang="en-US" dirty="0"/>
              <a:t>Responding to the Alerts using actions like SMTP(email), SNMP, Remote 	</a:t>
            </a:r>
            <a:r>
              <a:rPr lang="en-US"/>
              <a:t>                   </a:t>
            </a:r>
            <a:r>
              <a:rPr lang="en-US" smtClean="0"/>
              <a:t>script </a:t>
            </a:r>
            <a:r>
              <a:rPr lang="en-US" dirty="0"/>
              <a:t>execution and table validation.</a:t>
            </a:r>
          </a:p>
          <a:p>
            <a:pPr>
              <a:defRPr/>
            </a:pPr>
            <a:r>
              <a:rPr lang="en-US" sz="1600" dirty="0" smtClean="0"/>
              <a:t>Using </a:t>
            </a:r>
            <a:r>
              <a:rPr lang="en-US" sz="1600" dirty="0"/>
              <a:t>Workflow feature 15.10,  UEM will be extending its monitoring and control framework to have complete workflow management capabilities including</a:t>
            </a:r>
          </a:p>
          <a:p>
            <a:pPr marL="1028700" lvl="1">
              <a:buFont typeface="Wingdings" panose="05000000000000000000" pitchFamily="2" charset="2"/>
              <a:buChar char="§"/>
              <a:defRPr/>
            </a:pPr>
            <a:r>
              <a:rPr lang="en-US" dirty="0"/>
              <a:t>Ability to design the complete workflow using rich drag-n-drop user interface and persist the entire definition of workflow in single centralized place. </a:t>
            </a:r>
          </a:p>
          <a:p>
            <a:pPr marL="1028700" lvl="1">
              <a:buFont typeface="Wingdings" panose="05000000000000000000" pitchFamily="2" charset="2"/>
              <a:buChar char="§"/>
              <a:defRPr/>
            </a:pPr>
            <a:r>
              <a:rPr lang="en-US" dirty="0"/>
              <a:t>Ability to Schedule, Deploy and execute the workflows</a:t>
            </a:r>
          </a:p>
          <a:p>
            <a:pPr marL="1028700" lvl="1">
              <a:buFont typeface="Wingdings" panose="05000000000000000000" pitchFamily="2" charset="2"/>
              <a:buChar char="§"/>
              <a:defRPr/>
            </a:pPr>
            <a:r>
              <a:rPr lang="en-US" dirty="0"/>
              <a:t>Ability to monitor the execution workflow and also ability to debug the failures and re-execute the workflows through centralized user interface</a:t>
            </a:r>
          </a:p>
          <a:p>
            <a:endParaRPr lang="en-US" sz="2400" dirty="0" smtClean="0"/>
          </a:p>
          <a:p>
            <a:endParaRPr lang="en-US" sz="500" dirty="0" smtClean="0"/>
          </a:p>
          <a:p>
            <a:pPr lvl="2"/>
            <a:endParaRPr lang="en-US" sz="1800" dirty="0" smtClean="0"/>
          </a:p>
          <a:p>
            <a:pPr lvl="2"/>
            <a:endParaRPr lang="en-US" sz="1050" dirty="0" smtClean="0"/>
          </a:p>
        </p:txBody>
      </p:sp>
      <p:sp>
        <p:nvSpPr>
          <p:cNvPr id="3" name="Title 2"/>
          <p:cNvSpPr>
            <a:spLocks noGrp="1"/>
          </p:cNvSpPr>
          <p:nvPr>
            <p:ph type="title"/>
          </p:nvPr>
        </p:nvSpPr>
        <p:spPr/>
        <p:txBody>
          <a:bodyPr/>
          <a:lstStyle/>
          <a:p>
            <a:r>
              <a:rPr lang="en-US" dirty="0" smtClean="0"/>
              <a:t>Teradata </a:t>
            </a:r>
            <a:r>
              <a:rPr lang="en-US" dirty="0" smtClean="0"/>
              <a:t>Ecosystem Manager</a:t>
            </a:r>
            <a:endParaRPr lang="en-US" dirty="0"/>
          </a:p>
        </p:txBody>
      </p:sp>
      <p:sp>
        <p:nvSpPr>
          <p:cNvPr id="4" name="Footer Placeholder 3"/>
          <p:cNvSpPr>
            <a:spLocks noGrp="1"/>
          </p:cNvSpPr>
          <p:nvPr>
            <p:ph type="ftr" sz="quarter" idx="11"/>
          </p:nvPr>
        </p:nvSpPr>
        <p:spPr/>
        <p:txBody>
          <a:bodyPr/>
          <a:lstStyle/>
          <a:p>
            <a:r>
              <a:rPr lang="en-US" smtClean="0"/>
              <a:t>© 2014 Teradata</a:t>
            </a:r>
            <a:endParaRPr lang="en-US" dirty="0"/>
          </a:p>
        </p:txBody>
      </p:sp>
      <p:sp>
        <p:nvSpPr>
          <p:cNvPr id="5" name="Text Placeholder 4"/>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820693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1600" b="1" dirty="0"/>
              <a:t>Workflow Designer </a:t>
            </a:r>
            <a:endParaRPr lang="en-US" altLang="en-US" sz="1600" dirty="0"/>
          </a:p>
          <a:p>
            <a:r>
              <a:rPr lang="en-US" altLang="en-US" sz="1600" dirty="0"/>
              <a:t>The Workflow designer is implemented as separate UEM portlet and give the ability to create, edit, schedule and deploy workflows. </a:t>
            </a:r>
          </a:p>
          <a:p>
            <a:endParaRPr lang="en-US" altLang="en-US" sz="1600" b="1" dirty="0"/>
          </a:p>
          <a:p>
            <a:r>
              <a:rPr lang="en-US" altLang="en-US" sz="1600" b="1" dirty="0"/>
              <a:t>Workflow engine  </a:t>
            </a:r>
            <a:br>
              <a:rPr lang="en-US" altLang="en-US" sz="1600" b="1" dirty="0"/>
            </a:br>
            <a:r>
              <a:rPr lang="en-US" altLang="en-US" sz="1600" dirty="0"/>
              <a:t>The workflow engine can execute the workflow using the following triggering mechanism:</a:t>
            </a:r>
          </a:p>
          <a:p>
            <a:r>
              <a:rPr lang="en-US" altLang="en-US" sz="1600" dirty="0"/>
              <a:t>Manually from user interface or scheduled or by a external process or scheduler (event driven). Apart from start and end nodes, workflow can consist the task nodes including script execution, data mover, table validation, Unity admin operations and email notification. </a:t>
            </a:r>
          </a:p>
          <a:p>
            <a:endParaRPr lang="en-US" altLang="en-US" sz="1600" b="1" dirty="0"/>
          </a:p>
          <a:p>
            <a:r>
              <a:rPr lang="en-US" altLang="en-US" sz="1600" b="1" dirty="0"/>
              <a:t>Workflow Monitor: </a:t>
            </a:r>
          </a:p>
          <a:p>
            <a:r>
              <a:rPr lang="en-US" altLang="en-US" sz="1600" dirty="0"/>
              <a:t>Workflow monitor is implemented as part existing Ecosystem Explorer portlet.</a:t>
            </a:r>
          </a:p>
          <a:p>
            <a:r>
              <a:rPr lang="en-US" altLang="en-US" sz="1600" dirty="0"/>
              <a:t>Apart from existing main buckets(Applications, Jobs, Tables, Servers and Daemons), a new bucket has been added for the workflow. Summary view of workflow bucket will list the latest execution of workflows. User can click on the workflow name to Drill down into flowchart view of  workflow execution and grid view workflow execution events.</a:t>
            </a:r>
          </a:p>
          <a:p>
            <a:pPr lvl="2"/>
            <a:endParaRPr lang="en-US" sz="1050" dirty="0" smtClean="0"/>
          </a:p>
        </p:txBody>
      </p:sp>
      <p:sp>
        <p:nvSpPr>
          <p:cNvPr id="3" name="Title 2"/>
          <p:cNvSpPr>
            <a:spLocks noGrp="1"/>
          </p:cNvSpPr>
          <p:nvPr>
            <p:ph type="title"/>
          </p:nvPr>
        </p:nvSpPr>
        <p:spPr/>
        <p:txBody>
          <a:bodyPr/>
          <a:lstStyle/>
          <a:p>
            <a:r>
              <a:rPr lang="en-US" dirty="0" smtClean="0"/>
              <a:t>Teradata </a:t>
            </a:r>
            <a:r>
              <a:rPr lang="en-US" dirty="0" smtClean="0"/>
              <a:t>Ecosystem Manager</a:t>
            </a:r>
            <a:endParaRPr lang="en-US" dirty="0"/>
          </a:p>
        </p:txBody>
      </p:sp>
      <p:sp>
        <p:nvSpPr>
          <p:cNvPr id="4" name="Footer Placeholder 3"/>
          <p:cNvSpPr>
            <a:spLocks noGrp="1"/>
          </p:cNvSpPr>
          <p:nvPr>
            <p:ph type="ftr" sz="quarter" idx="11"/>
          </p:nvPr>
        </p:nvSpPr>
        <p:spPr/>
        <p:txBody>
          <a:bodyPr/>
          <a:lstStyle/>
          <a:p>
            <a:r>
              <a:rPr lang="en-US" smtClean="0"/>
              <a:t>© 2014 Teradata</a:t>
            </a:r>
            <a:endParaRPr lang="en-US" dirty="0"/>
          </a:p>
        </p:txBody>
      </p:sp>
      <p:sp>
        <p:nvSpPr>
          <p:cNvPr id="5" name="Text Placeholder 4"/>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075198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sz="1600" dirty="0"/>
              <a:t>Centralized Monitor is implemented to address two requirements:</a:t>
            </a:r>
          </a:p>
          <a:p>
            <a:pPr>
              <a:defRPr/>
            </a:pPr>
            <a:endParaRPr lang="en-US" sz="1600" dirty="0"/>
          </a:p>
          <a:p>
            <a:pPr marL="1028700" lvl="1">
              <a:buFontTx/>
              <a:buChar char="-"/>
              <a:defRPr/>
            </a:pPr>
            <a:r>
              <a:rPr lang="en-US" dirty="0"/>
              <a:t>Implementing single centralized monitor for all TMS Appliances and other client servers. The existing tmsmonitor package (from Viewpoint) will be eventually replaced by this centralized monitor. </a:t>
            </a:r>
          </a:p>
          <a:p>
            <a:pPr marL="1028700" lvl="1">
              <a:buFontTx/>
              <a:buChar char="-"/>
              <a:defRPr/>
            </a:pPr>
            <a:r>
              <a:rPr lang="en-US" dirty="0"/>
              <a:t>For simple Non UEM Scenario where the Unity Ecosystem Manager is not installed or implemented.</a:t>
            </a:r>
          </a:p>
          <a:p>
            <a:pPr>
              <a:defRPr/>
            </a:pPr>
            <a:endParaRPr lang="en-US" sz="1600" dirty="0"/>
          </a:p>
          <a:p>
            <a:pPr>
              <a:defRPr/>
            </a:pPr>
            <a:r>
              <a:rPr lang="en-US" sz="1600" dirty="0"/>
              <a:t>Centralized Monitor is implementing the RESTful listening container. For the UEM 15.10,  this RESTful container will be used by a Viewpoint framework(15.10.xx) for monitoring the servers.</a:t>
            </a:r>
          </a:p>
          <a:p>
            <a:pPr>
              <a:defRPr/>
            </a:pPr>
            <a:endParaRPr lang="en-US" sz="1600" dirty="0"/>
          </a:p>
          <a:p>
            <a:pPr>
              <a:defRPr/>
            </a:pPr>
            <a:r>
              <a:rPr lang="en-US" sz="1600" dirty="0"/>
              <a:t>With respect packaging/Distribution,</a:t>
            </a:r>
          </a:p>
          <a:p>
            <a:pPr>
              <a:defRPr/>
            </a:pPr>
            <a:r>
              <a:rPr lang="en-US" sz="1600" dirty="0"/>
              <a:t>There will new em-monitor-rest package will be distributed for non UEM scenario.</a:t>
            </a:r>
          </a:p>
          <a:p>
            <a:pPr>
              <a:defRPr/>
            </a:pPr>
            <a:r>
              <a:rPr lang="en-US" sz="1600" dirty="0"/>
              <a:t>Existing UEM client packages (Linux only ) will be including the new em-rest monitor daemon. Note using this monitor for UEM Scenario is completely optional. We recommend to use the existing UEM monitoring infrastructure if the UEM is configured and implemented in the customer site.</a:t>
            </a:r>
          </a:p>
          <a:p>
            <a:pPr>
              <a:defRPr/>
            </a:pPr>
            <a:endParaRPr lang="en-US" sz="1600" dirty="0"/>
          </a:p>
          <a:p>
            <a:pPr marL="1028700" lvl="1">
              <a:buFontTx/>
              <a:buChar char="-"/>
              <a:defRPr/>
            </a:pPr>
            <a:endParaRPr lang="en-US" dirty="0"/>
          </a:p>
          <a:p>
            <a:pPr>
              <a:defRPr/>
            </a:pPr>
            <a:endParaRPr lang="en-US" sz="1600" dirty="0"/>
          </a:p>
          <a:p>
            <a:pPr>
              <a:defRPr/>
            </a:pPr>
            <a:endParaRPr lang="en-US" sz="1600" dirty="0"/>
          </a:p>
          <a:p>
            <a:pPr lvl="2"/>
            <a:endParaRPr lang="en-US" sz="1050" dirty="0" smtClean="0"/>
          </a:p>
        </p:txBody>
      </p:sp>
      <p:sp>
        <p:nvSpPr>
          <p:cNvPr id="3" name="Title 2"/>
          <p:cNvSpPr>
            <a:spLocks noGrp="1"/>
          </p:cNvSpPr>
          <p:nvPr>
            <p:ph type="title"/>
          </p:nvPr>
        </p:nvSpPr>
        <p:spPr/>
        <p:txBody>
          <a:bodyPr/>
          <a:lstStyle/>
          <a:p>
            <a:r>
              <a:rPr lang="en-US" dirty="0" smtClean="0"/>
              <a:t>Teradata </a:t>
            </a:r>
            <a:r>
              <a:rPr lang="en-US" dirty="0" smtClean="0"/>
              <a:t>Ecosystem Manager</a:t>
            </a:r>
            <a:endParaRPr lang="en-US" dirty="0"/>
          </a:p>
        </p:txBody>
      </p:sp>
      <p:sp>
        <p:nvSpPr>
          <p:cNvPr id="4" name="Footer Placeholder 3"/>
          <p:cNvSpPr>
            <a:spLocks noGrp="1"/>
          </p:cNvSpPr>
          <p:nvPr>
            <p:ph type="ftr" sz="quarter" idx="11"/>
          </p:nvPr>
        </p:nvSpPr>
        <p:spPr/>
        <p:txBody>
          <a:bodyPr/>
          <a:lstStyle/>
          <a:p>
            <a:r>
              <a:rPr lang="en-US" smtClean="0"/>
              <a:t>© 2014 Teradata</a:t>
            </a:r>
            <a:endParaRPr lang="en-US" dirty="0"/>
          </a:p>
        </p:txBody>
      </p:sp>
      <p:sp>
        <p:nvSpPr>
          <p:cNvPr id="5" name="Text Placeholder 4"/>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733072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M</a:t>
            </a:r>
          </a:p>
          <a:p>
            <a:pPr lvl="1"/>
            <a:r>
              <a:rPr lang="en-US" sz="2200" dirty="0"/>
              <a:t>n</a:t>
            </a:r>
            <a:endParaRPr lang="en-US" sz="300" dirty="0" smtClean="0"/>
          </a:p>
          <a:p>
            <a:pPr lvl="2"/>
            <a:endParaRPr lang="en-US" sz="1800" dirty="0" smtClean="0"/>
          </a:p>
          <a:p>
            <a:pPr lvl="2"/>
            <a:endParaRPr lang="en-US" sz="1050" dirty="0" smtClean="0"/>
          </a:p>
        </p:txBody>
      </p:sp>
      <p:sp>
        <p:nvSpPr>
          <p:cNvPr id="3" name="Title 2"/>
          <p:cNvSpPr>
            <a:spLocks noGrp="1"/>
          </p:cNvSpPr>
          <p:nvPr>
            <p:ph type="title"/>
          </p:nvPr>
        </p:nvSpPr>
        <p:spPr/>
        <p:txBody>
          <a:bodyPr/>
          <a:lstStyle/>
          <a:p>
            <a:r>
              <a:rPr lang="en-US" dirty="0" smtClean="0"/>
              <a:t>Teradata </a:t>
            </a:r>
            <a:r>
              <a:rPr lang="en-US" dirty="0" smtClean="0"/>
              <a:t>Data Mover – Feature Summary</a:t>
            </a:r>
            <a:endParaRPr lang="en-US" dirty="0"/>
          </a:p>
        </p:txBody>
      </p:sp>
      <p:sp>
        <p:nvSpPr>
          <p:cNvPr id="4" name="Footer Placeholder 3"/>
          <p:cNvSpPr>
            <a:spLocks noGrp="1"/>
          </p:cNvSpPr>
          <p:nvPr>
            <p:ph type="ftr" sz="quarter" idx="11"/>
          </p:nvPr>
        </p:nvSpPr>
        <p:spPr/>
        <p:txBody>
          <a:bodyPr/>
          <a:lstStyle/>
          <a:p>
            <a:r>
              <a:rPr lang="en-US" dirty="0" smtClean="0"/>
              <a:t>© 2014 Teradata</a:t>
            </a:r>
            <a:endParaRPr lang="en-US" dirty="0"/>
          </a:p>
        </p:txBody>
      </p:sp>
      <p:sp>
        <p:nvSpPr>
          <p:cNvPr id="5" name="Text Placeholder 4"/>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4188479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Rebranding</a:t>
            </a:r>
          </a:p>
          <a:p>
            <a:r>
              <a:rPr lang="en-US" dirty="0" smtClean="0"/>
              <a:t>Teradata Ecosystem Manager</a:t>
            </a:r>
          </a:p>
          <a:p>
            <a:pPr lvl="1"/>
            <a:r>
              <a:rPr lang="en-US" dirty="0" smtClean="0"/>
              <a:t>Workflow</a:t>
            </a:r>
          </a:p>
          <a:p>
            <a:pPr lvl="1"/>
            <a:r>
              <a:rPr lang="en-US" dirty="0" smtClean="0"/>
              <a:t>Centralized Monitoring</a:t>
            </a:r>
          </a:p>
          <a:p>
            <a:pPr lvl="1"/>
            <a:r>
              <a:rPr lang="en-US" dirty="0" smtClean="0"/>
              <a:t>New Table Validation Thresholds</a:t>
            </a:r>
            <a:endParaRPr lang="en-US" dirty="0" smtClean="0"/>
          </a:p>
          <a:p>
            <a:r>
              <a:rPr lang="en-US" b="1" dirty="0" smtClean="0"/>
              <a:t>Teradata Data Mover</a:t>
            </a:r>
          </a:p>
          <a:p>
            <a:pPr lvl="1"/>
            <a:r>
              <a:rPr lang="en-US" dirty="0" smtClean="0"/>
              <a:t>Feature Summary</a:t>
            </a:r>
          </a:p>
          <a:p>
            <a:pPr lvl="1"/>
            <a:r>
              <a:rPr lang="en-US" dirty="0" smtClean="0"/>
              <a:t>Architecture</a:t>
            </a:r>
          </a:p>
          <a:p>
            <a:pPr lvl="1"/>
            <a:r>
              <a:rPr lang="en-US" dirty="0" smtClean="0"/>
              <a:t>New Features</a:t>
            </a:r>
          </a:p>
          <a:p>
            <a:r>
              <a:rPr lang="en-US" dirty="0" smtClean="0"/>
              <a:t>Teradata Unity</a:t>
            </a:r>
          </a:p>
          <a:p>
            <a:pPr lvl="1"/>
            <a:r>
              <a:rPr lang="en-US" dirty="0" smtClean="0"/>
              <a:t>Path to Implement Unity</a:t>
            </a:r>
          </a:p>
          <a:p>
            <a:pPr lvl="1"/>
            <a:r>
              <a:rPr lang="en-US" dirty="0" smtClean="0"/>
              <a:t>Passive routing</a:t>
            </a:r>
          </a:p>
          <a:p>
            <a:pPr lvl="1"/>
            <a:r>
              <a:rPr lang="en-US" dirty="0" smtClean="0"/>
              <a:t>Managed routing </a:t>
            </a:r>
          </a:p>
          <a:p>
            <a:endParaRPr lang="en-US" dirty="0" smtClean="0"/>
          </a:p>
          <a:p>
            <a:endParaRPr lang="en-US" dirty="0" smtClean="0"/>
          </a:p>
          <a:p>
            <a:endParaRPr lang="en-US" dirty="0" smtClean="0"/>
          </a:p>
          <a:p>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014891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RANDED PPT TEMPLATE TL LITE">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BRANDED PPT TEMPLATE TL LITE</Template>
  <TotalTime>1378</TotalTime>
  <Words>2799</Words>
  <Application>Microsoft Office PowerPoint</Application>
  <PresentationFormat>On-screen Show (4:3)</PresentationFormat>
  <Paragraphs>549</Paragraphs>
  <Slides>37</Slides>
  <Notes>23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BRANDED PPT TEMPLATE TL LITE</vt:lpstr>
      <vt:lpstr>PowerPoint Presentation</vt:lpstr>
      <vt:lpstr>Agenda</vt:lpstr>
      <vt:lpstr>Teradata and RE-branding </vt:lpstr>
      <vt:lpstr>Agenda</vt:lpstr>
      <vt:lpstr>Teradata Ecosystem Manager</vt:lpstr>
      <vt:lpstr>Teradata Ecosystem Manager</vt:lpstr>
      <vt:lpstr>Teradata Ecosystem Manager</vt:lpstr>
      <vt:lpstr>Teradata Data Mover – Feature Summary</vt:lpstr>
      <vt:lpstr>Agenda</vt:lpstr>
      <vt:lpstr>Teradata Data Mover – Feature Summary </vt:lpstr>
      <vt:lpstr>Unity Data Mover - Architecture</vt:lpstr>
      <vt:lpstr>Unity Data Mover – Aster/Hadoop Architecture</vt:lpstr>
      <vt:lpstr>DM 15.11 Features</vt:lpstr>
      <vt:lpstr>Agenda</vt:lpstr>
      <vt:lpstr>PowerPoint Presentation</vt:lpstr>
      <vt:lpstr>PowerPoint Presentation</vt:lpstr>
      <vt:lpstr>Passive routing Benefits</vt:lpstr>
      <vt:lpstr>PowerPoint Presentation</vt:lpstr>
      <vt:lpstr>PowerPoint Presentation</vt:lpstr>
      <vt:lpstr>PowerPoint Presentation</vt:lpstr>
      <vt:lpstr>PowerPoint Presentation</vt:lpstr>
      <vt:lpstr>PowerPoint Presentation</vt:lpstr>
      <vt:lpstr>PowerPoint Presentation</vt:lpstr>
      <vt:lpstr>Managed routing …Is for data synchronization</vt:lpstr>
      <vt:lpstr>Managed routing Managed routing is not…</vt:lpstr>
      <vt:lpstr>Managed Routing Automatic Recovery</vt:lpstr>
      <vt:lpstr>Unity Capabilities Passive + Managed Routing</vt:lpstr>
      <vt:lpstr>PowerPoint Presentation</vt:lpstr>
      <vt:lpstr>PowerPoint Presentation</vt:lpstr>
      <vt:lpstr>Table</vt:lpstr>
      <vt:lpstr>Callouts Example</vt:lpstr>
      <vt:lpstr>Column Chart</vt:lpstr>
      <vt:lpstr>Stacked Column Chart</vt:lpstr>
      <vt:lpstr>Line Chart</vt:lpstr>
      <vt:lpstr>Pie Chart</vt:lpstr>
      <vt:lpstr>Stacked Bar Chart</vt:lpstr>
      <vt:lpstr>Donut Chart</vt:lpstr>
    </vt:vector>
  </TitlesOfParts>
  <Company>Teradata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Johnston, Gary L</dc:creator>
  <cp:lastModifiedBy>Johnston, Gary L</cp:lastModifiedBy>
  <cp:revision>9</cp:revision>
  <dcterms:created xsi:type="dcterms:W3CDTF">2016-02-08T21:15:46Z</dcterms:created>
  <dcterms:modified xsi:type="dcterms:W3CDTF">2016-02-09T20:14:07Z</dcterms:modified>
</cp:coreProperties>
</file>