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14" autoAdjust="0"/>
  </p:normalViewPr>
  <p:slideViewPr>
    <p:cSldViewPr>
      <p:cViewPr>
        <p:scale>
          <a:sx n="50" d="100"/>
          <a:sy n="50" d="100"/>
        </p:scale>
        <p:origin x="1890" y="8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ADEEA-2554-3649-A5FC-F8BE9CAFE9B8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EA536-0A02-024A-865C-9746DE76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15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make the squares bigger. If there is a little icon system we want to adopt that can go in the upper right hand corner of a square, that is fine. Perhaps this can signify %done, %effort, alert to a problem, indicate a critical path, or otherwise bring attention. Teams</a:t>
            </a:r>
            <a:r>
              <a:rPr lang="en-US" baseline="0" dirty="0"/>
              <a:t> should be able to put graphics in the boxes </a:t>
            </a:r>
            <a:r>
              <a:rPr lang="en-US" baseline="0"/>
              <a:t>as well.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EA536-0A02-024A-865C-9746DE76D2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5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6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2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4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6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2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0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7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4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4864-8E61-46E1-AE6F-DC9B03139954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5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0515600" cy="734877"/>
          </a:xfrm>
        </p:spPr>
        <p:txBody>
          <a:bodyPr/>
          <a:lstStyle/>
          <a:p>
            <a:r>
              <a:rPr lang="en-US" sz="3600" dirty="0" err="1"/>
              <a:t>INSuRE</a:t>
            </a:r>
            <a:r>
              <a:rPr lang="en-US" sz="3600" dirty="0"/>
              <a:t> Project: “Analyzing VoIP at UC Davis”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822325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Ibrahim Ahmed, </a:t>
            </a:r>
            <a:r>
              <a:rPr lang="en-US" sz="2400" dirty="0" err="1"/>
              <a:t>Ayush</a:t>
            </a:r>
            <a:r>
              <a:rPr lang="en-US" sz="2400" dirty="0"/>
              <a:t> Jain, </a:t>
            </a:r>
            <a:r>
              <a:rPr lang="en-US" sz="2400" dirty="0" err="1"/>
              <a:t>Abdulhai</a:t>
            </a:r>
            <a:r>
              <a:rPr lang="en-US" sz="2400" dirty="0"/>
              <a:t> Naqvi, Dixit </a:t>
            </a:r>
            <a:r>
              <a:rPr lang="en-US" sz="2400" dirty="0" err="1"/>
              <a:t>Paudel</a:t>
            </a:r>
            <a:r>
              <a:rPr lang="en-US" sz="2400" dirty="0"/>
              <a:t>, and Mark </a:t>
            </a:r>
            <a:r>
              <a:rPr lang="en-US" sz="2400" dirty="0" err="1"/>
              <a:t>Redican</a:t>
            </a:r>
            <a:r>
              <a:rPr lang="en-US" sz="2400" dirty="0"/>
              <a:t> at UC Davis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8200" y="2057578"/>
            <a:ext cx="5190067" cy="2141889"/>
            <a:chOff x="838200" y="2057578"/>
            <a:chExt cx="5190067" cy="2141889"/>
          </a:xfrm>
        </p:grpSpPr>
        <p:sp>
          <p:nvSpPr>
            <p:cNvPr id="4" name="Rectangle 3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Overview of project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96000" y="2057577"/>
            <a:ext cx="5190067" cy="2141889"/>
            <a:chOff x="838200" y="2057578"/>
            <a:chExt cx="5190067" cy="2141889"/>
          </a:xfrm>
        </p:grpSpPr>
        <p:sp>
          <p:nvSpPr>
            <p:cNvPr id="13" name="Rectangle 12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Operational capability and status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8199" y="4287134"/>
            <a:ext cx="5190067" cy="2141889"/>
            <a:chOff x="838200" y="2057578"/>
            <a:chExt cx="5190067" cy="2141889"/>
          </a:xfrm>
        </p:grpSpPr>
        <p:sp>
          <p:nvSpPr>
            <p:cNvPr id="16" name="Rectangle 15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Technical approach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96000" y="4287134"/>
            <a:ext cx="5190067" cy="2141889"/>
            <a:chOff x="838200" y="2057578"/>
            <a:chExt cx="5190067" cy="2141889"/>
          </a:xfrm>
        </p:grpSpPr>
        <p:sp>
          <p:nvSpPr>
            <p:cNvPr id="19" name="Rectangle 18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Schedule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29733" y="2452688"/>
            <a:ext cx="519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Explore security flaws with the UC Davis Voice-over-IP (VoIP)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</a:t>
            </a:r>
            <a:r>
              <a:rPr lang="en-US"/>
              <a:t>on Privacy and Integrity issues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5999" y="2450245"/>
            <a:ext cx="51900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Completed: Proposal, Literature Review, Test-environment in the security lab, Building communication profiles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Yet to be completed: Reproduce Existing Cisco Phone Bugs &amp; Discovering novel vulnerabilities, Performing network subversion attacks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8198" y="4572000"/>
            <a:ext cx="519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 using the phones in the test-environment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 switch to the computer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Wireshark for packet sniffing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5998" y="4589120"/>
            <a:ext cx="519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Researched existing Cisco Phone Bugs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Prepared questions for Technical Director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Shortlisted a few open source SIP and RTP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mock SIP client and make calls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29800" y="238780"/>
            <a:ext cx="1920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Date: 04/20/2018</a:t>
            </a:r>
          </a:p>
        </p:txBody>
      </p:sp>
    </p:spTree>
    <p:extLst>
      <p:ext uri="{BB962C8B-B14F-4D97-AF65-F5344CB8AC3E}">
        <p14:creationId xmlns:p14="http://schemas.microsoft.com/office/powerpoint/2010/main" val="22717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INSuRE</a:t>
            </a:r>
            <a:r>
              <a:rPr lang="en-US" dirty="0"/>
              <a:t> Project Progress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1127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Project: Analyzing VoIP at UC Davis  Date: 04/20/2018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8200" y="2057578"/>
            <a:ext cx="5190067" cy="2141889"/>
            <a:chOff x="838200" y="2057578"/>
            <a:chExt cx="5190067" cy="2141889"/>
          </a:xfrm>
        </p:grpSpPr>
        <p:sp>
          <p:nvSpPr>
            <p:cNvPr id="4" name="Rectangle 3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Week’s Progress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96000" y="2057577"/>
            <a:ext cx="5190067" cy="2141889"/>
            <a:chOff x="838200" y="2057578"/>
            <a:chExt cx="5190067" cy="2141889"/>
          </a:xfrm>
        </p:grpSpPr>
        <p:sp>
          <p:nvSpPr>
            <p:cNvPr id="13" name="Rectangle 12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8200" y="2057578"/>
              <a:ext cx="5190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Next Week’s Work</a:t>
              </a:r>
            </a:p>
            <a:p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8199" y="4287134"/>
            <a:ext cx="5190067" cy="2141889"/>
            <a:chOff x="838200" y="2057578"/>
            <a:chExt cx="5190067" cy="2141889"/>
          </a:xfrm>
        </p:grpSpPr>
        <p:sp>
          <p:nvSpPr>
            <p:cNvPr id="16" name="Rectangle 15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Impediments/Problems/Issues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96000" y="4287134"/>
            <a:ext cx="5190067" cy="2141889"/>
            <a:chOff x="838200" y="2057578"/>
            <a:chExt cx="5190067" cy="2141889"/>
          </a:xfrm>
        </p:grpSpPr>
        <p:sp>
          <p:nvSpPr>
            <p:cNvPr id="19" name="Rectangle 18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Other Questions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73510" y="2053913"/>
            <a:ext cx="65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9099" y="2365799"/>
            <a:ext cx="51900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Located Cisco Bug Tracking Website &amp; Researched known Bugs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Prepared questions on SIP registration, mock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Explored open source software: Asterisk, Sipp, </a:t>
            </a:r>
            <a:r>
              <a:rPr lang="en-US" dirty="0" err="1"/>
              <a:t>libSRTP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8198" y="4658723"/>
            <a:ext cx="519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Lack of VoIP implementation details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95998" y="4589120"/>
            <a:ext cx="519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there vulnerabilities during phone registration process?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vulnerabilities in TLS 1.2 be used in a “big” way?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A771C9-0CF5-43A1-B44A-C8DD5EA0D6F9}"/>
              </a:ext>
            </a:extLst>
          </p:cNvPr>
          <p:cNvSpPr txBox="1"/>
          <p:nvPr/>
        </p:nvSpPr>
        <p:spPr>
          <a:xfrm>
            <a:off x="6096000" y="2443828"/>
            <a:ext cx="5190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Engineer novel attacks to exploit bugs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Confirm SIP registration process with info from the TD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ABB9EA-55A5-4B7B-805A-A75FDF3F0329}"/>
              </a:ext>
            </a:extLst>
          </p:cNvPr>
          <p:cNvSpPr txBox="1"/>
          <p:nvPr/>
        </p:nvSpPr>
        <p:spPr>
          <a:xfrm>
            <a:off x="5373510" y="4261356"/>
            <a:ext cx="65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1060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640919FC-2550-4AA6-AB87-5D070B03AACE}"/>
              </a:ext>
            </a:extLst>
          </p:cNvPr>
          <p:cNvGrpSpPr/>
          <p:nvPr/>
        </p:nvGrpSpPr>
        <p:grpSpPr>
          <a:xfrm>
            <a:off x="6445698" y="3637057"/>
            <a:ext cx="2133600" cy="1370181"/>
            <a:chOff x="6393795" y="3407155"/>
            <a:chExt cx="2133600" cy="137018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A33C62D-5BB1-4041-B4C2-EA7584D3E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9400" y="4267200"/>
              <a:ext cx="1662391" cy="51013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64B77B-5845-4C64-86DF-8E42AAD312FF}"/>
                </a:ext>
              </a:extLst>
            </p:cNvPr>
            <p:cNvSpPr/>
            <p:nvPr/>
          </p:nvSpPr>
          <p:spPr>
            <a:xfrm>
              <a:off x="6393795" y="3407155"/>
              <a:ext cx="21336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Cisco NAM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19E63E-530C-449E-AB16-6CDAB959E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Diagram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D1483E-97F2-4731-8597-C2A12C8E16B1}"/>
              </a:ext>
            </a:extLst>
          </p:cNvPr>
          <p:cNvGrpSpPr/>
          <p:nvPr/>
        </p:nvGrpSpPr>
        <p:grpSpPr>
          <a:xfrm>
            <a:off x="3820088" y="3680100"/>
            <a:ext cx="1742513" cy="1299525"/>
            <a:chOff x="3732868" y="3424875"/>
            <a:chExt cx="1742513" cy="1299525"/>
          </a:xfrm>
        </p:grpSpPr>
        <p:pic>
          <p:nvPicPr>
            <p:cNvPr id="23" name="Graphic 22" descr="Wireless router">
              <a:extLst>
                <a:ext uri="{FF2B5EF4-FFF2-40B4-BE49-F238E27FC236}">
                  <a16:creationId xmlns:a16="http://schemas.microsoft.com/office/drawing/2014/main" id="{A529D04E-F3E6-40ED-B966-306E2D044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14800" y="3810000"/>
              <a:ext cx="914400" cy="9144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04F8A0-26AC-4A65-BEF2-A22D913BF4E1}"/>
                </a:ext>
              </a:extLst>
            </p:cNvPr>
            <p:cNvSpPr/>
            <p:nvPr/>
          </p:nvSpPr>
          <p:spPr>
            <a:xfrm>
              <a:off x="3732868" y="3424875"/>
              <a:ext cx="1742513" cy="9947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Netgear</a:t>
              </a:r>
              <a:r>
                <a:rPr lang="en-US" dirty="0"/>
                <a:t> Switch</a:t>
              </a:r>
            </a:p>
          </p:txBody>
        </p:sp>
      </p:grpSp>
      <p:sp>
        <p:nvSpPr>
          <p:cNvPr id="9" name="Cloud 8">
            <a:extLst>
              <a:ext uri="{FF2B5EF4-FFF2-40B4-BE49-F238E27FC236}">
                <a16:creationId xmlns:a16="http://schemas.microsoft.com/office/drawing/2014/main" id="{38A7790E-A337-4B01-97BF-1E09319975BA}"/>
              </a:ext>
            </a:extLst>
          </p:cNvPr>
          <p:cNvSpPr/>
          <p:nvPr/>
        </p:nvSpPr>
        <p:spPr>
          <a:xfrm>
            <a:off x="9519770" y="3429000"/>
            <a:ext cx="2171700" cy="1295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UC Davis VoIP WLAN</a:t>
            </a:r>
          </a:p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FF96DF-F739-4EEB-B773-0F1EB1F56AB7}"/>
              </a:ext>
            </a:extLst>
          </p:cNvPr>
          <p:cNvGrpSpPr/>
          <p:nvPr/>
        </p:nvGrpSpPr>
        <p:grpSpPr>
          <a:xfrm>
            <a:off x="1498975" y="2057400"/>
            <a:ext cx="1174376" cy="1566193"/>
            <a:chOff x="1355912" y="1720719"/>
            <a:chExt cx="1174376" cy="156619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561D112-DECB-4165-844C-0B9A6B5816F9}"/>
                </a:ext>
              </a:extLst>
            </p:cNvPr>
            <p:cNvSpPr/>
            <p:nvPr/>
          </p:nvSpPr>
          <p:spPr>
            <a:xfrm>
              <a:off x="1355912" y="1720719"/>
              <a:ext cx="1174376" cy="1197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Cisco Phone</a:t>
              </a:r>
            </a:p>
          </p:txBody>
        </p:sp>
        <p:pic>
          <p:nvPicPr>
            <p:cNvPr id="11" name="Graphic 10" descr="Telephone">
              <a:extLst>
                <a:ext uri="{FF2B5EF4-FFF2-40B4-BE49-F238E27FC236}">
                  <a16:creationId xmlns:a16="http://schemas.microsoft.com/office/drawing/2014/main" id="{E4D2B0E5-CDF4-4CAE-AA8C-5825739BD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85900" y="2372512"/>
              <a:ext cx="914400" cy="9144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BAC6C51-8817-41B6-A3A6-C58FDC9A3270}"/>
              </a:ext>
            </a:extLst>
          </p:cNvPr>
          <p:cNvGrpSpPr/>
          <p:nvPr/>
        </p:nvGrpSpPr>
        <p:grpSpPr>
          <a:xfrm>
            <a:off x="1486649" y="3810000"/>
            <a:ext cx="1174376" cy="1566193"/>
            <a:chOff x="1355912" y="1720719"/>
            <a:chExt cx="1174376" cy="156619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C8EDCF6-0485-4A54-93FC-6F6937BD9F70}"/>
                </a:ext>
              </a:extLst>
            </p:cNvPr>
            <p:cNvSpPr/>
            <p:nvPr/>
          </p:nvSpPr>
          <p:spPr>
            <a:xfrm>
              <a:off x="1355912" y="1720719"/>
              <a:ext cx="1174376" cy="1197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Cisco Phone</a:t>
              </a:r>
            </a:p>
          </p:txBody>
        </p:sp>
        <p:pic>
          <p:nvPicPr>
            <p:cNvPr id="18" name="Graphic 17" descr="Telephone">
              <a:extLst>
                <a:ext uri="{FF2B5EF4-FFF2-40B4-BE49-F238E27FC236}">
                  <a16:creationId xmlns:a16="http://schemas.microsoft.com/office/drawing/2014/main" id="{F4932AC9-1790-4AA5-AE9B-EC9400377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85900" y="2372512"/>
              <a:ext cx="914400" cy="9144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2A71B4-15E8-4289-98C2-186ED60AD6E0}"/>
              </a:ext>
            </a:extLst>
          </p:cNvPr>
          <p:cNvGrpSpPr/>
          <p:nvPr/>
        </p:nvGrpSpPr>
        <p:grpSpPr>
          <a:xfrm>
            <a:off x="1498975" y="5376938"/>
            <a:ext cx="1174376" cy="1566193"/>
            <a:chOff x="1355912" y="1720719"/>
            <a:chExt cx="1174376" cy="156619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731AB63-20E1-4D10-A5E0-E08BAEA930A0}"/>
                </a:ext>
              </a:extLst>
            </p:cNvPr>
            <p:cNvSpPr/>
            <p:nvPr/>
          </p:nvSpPr>
          <p:spPr>
            <a:xfrm>
              <a:off x="1355912" y="1720719"/>
              <a:ext cx="1174376" cy="1197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Cisco Phone</a:t>
              </a:r>
            </a:p>
          </p:txBody>
        </p:sp>
        <p:pic>
          <p:nvPicPr>
            <p:cNvPr id="21" name="Graphic 20" descr="Telephone">
              <a:extLst>
                <a:ext uri="{FF2B5EF4-FFF2-40B4-BE49-F238E27FC236}">
                  <a16:creationId xmlns:a16="http://schemas.microsoft.com/office/drawing/2014/main" id="{AAA545D3-D127-4228-8CE3-63E6EC1C7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85900" y="2372512"/>
              <a:ext cx="914400" cy="914400"/>
            </a:xfrm>
            <a:prstGeom prst="rect">
              <a:avLst/>
            </a:prstGeom>
          </p:spPr>
        </p:pic>
      </p:grp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AC3E63F1-E164-4469-99BE-56B1EA75CBCE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362200" y="4177463"/>
            <a:ext cx="1457888" cy="866597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5A9D18A-B33E-4BA0-BE17-49D76FBE8AA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63498" y="3429000"/>
            <a:ext cx="1556590" cy="74846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12AF6C68-40CE-4778-858D-1F9F1E4A8DE5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574884" y="4094257"/>
            <a:ext cx="870814" cy="24914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5619E92C-934A-4E53-B76A-F13ABF94FF4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8591581" y="4076700"/>
            <a:ext cx="934925" cy="1905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6FE305F-EF92-4D77-9E7B-DCE10AE2D47B}"/>
              </a:ext>
            </a:extLst>
          </p:cNvPr>
          <p:cNvGrpSpPr/>
          <p:nvPr/>
        </p:nvGrpSpPr>
        <p:grpSpPr>
          <a:xfrm>
            <a:off x="3733800" y="2169166"/>
            <a:ext cx="2069684" cy="936210"/>
            <a:chOff x="3733800" y="1694343"/>
            <a:chExt cx="2069684" cy="93621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E88398D-EC54-47C6-AC73-C1C7A7A5721A}"/>
                </a:ext>
              </a:extLst>
            </p:cNvPr>
            <p:cNvSpPr/>
            <p:nvPr/>
          </p:nvSpPr>
          <p:spPr>
            <a:xfrm>
              <a:off x="3733800" y="1694343"/>
              <a:ext cx="2069684" cy="858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Computer</a:t>
              </a:r>
            </a:p>
          </p:txBody>
        </p:sp>
        <p:pic>
          <p:nvPicPr>
            <p:cNvPr id="52" name="Graphic 51" descr="Monitor">
              <a:extLst>
                <a:ext uri="{FF2B5EF4-FFF2-40B4-BE49-F238E27FC236}">
                  <a16:creationId xmlns:a16="http://schemas.microsoft.com/office/drawing/2014/main" id="{2C56325C-5927-4A08-AF20-D3F21B202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800600" y="1716153"/>
              <a:ext cx="888834" cy="914400"/>
            </a:xfrm>
            <a:prstGeom prst="rect">
              <a:avLst/>
            </a:prstGeom>
          </p:spPr>
        </p:pic>
      </p:grp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94252763-D616-4639-9D7E-ED0AD70818F5}"/>
              </a:ext>
            </a:extLst>
          </p:cNvPr>
          <p:cNvCxnSpPr/>
          <p:nvPr/>
        </p:nvCxnSpPr>
        <p:spPr>
          <a:xfrm rot="5400000" flipH="1" flipV="1">
            <a:off x="1871944" y="4757456"/>
            <a:ext cx="2438400" cy="145788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53AF2A81-BA5E-49C1-BB38-FF5599DEF1AB}"/>
              </a:ext>
            </a:extLst>
          </p:cNvPr>
          <p:cNvCxnSpPr>
            <a:cxnSpLocks/>
          </p:cNvCxnSpPr>
          <p:nvPr/>
        </p:nvCxnSpPr>
        <p:spPr>
          <a:xfrm rot="5400000">
            <a:off x="4617775" y="3031174"/>
            <a:ext cx="680081" cy="57440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494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326</Words>
  <Application>Microsoft Office PowerPoint</Application>
  <PresentationFormat>Widescreen</PresentationFormat>
  <Paragraphs>44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INSuRE Project: “Analyzing VoIP at UC Davis”</vt:lpstr>
      <vt:lpstr>INSuRE Project Progress</vt:lpstr>
      <vt:lpstr>System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INSuRE Project Progress</dc:title>
  <dc:creator>Court</dc:creator>
  <cp:lastModifiedBy>D P</cp:lastModifiedBy>
  <cp:revision>39</cp:revision>
  <dcterms:created xsi:type="dcterms:W3CDTF">2014-07-30T18:36:56Z</dcterms:created>
  <dcterms:modified xsi:type="dcterms:W3CDTF">2018-04-19T21:48:54Z</dcterms:modified>
</cp:coreProperties>
</file>