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60" r:id="rId4"/>
    <p:sldId id="256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14" autoAdjust="0"/>
  </p:normalViewPr>
  <p:slideViewPr>
    <p:cSldViewPr>
      <p:cViewPr varScale="1">
        <p:scale>
          <a:sx n="89" d="100"/>
          <a:sy n="89" d="100"/>
        </p:scale>
        <p:origin x="411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ADEEA-2554-3649-A5FC-F8BE9CAFE9B8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EA536-0A02-024A-865C-9746DE76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15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make the squares bigger. If there is a little icon system we want to adopt that can go in the upper right hand corner of a square, that is fine. Perhaps this can signify %done, %effort, alert to a problem, indicate a critical path, or otherwise bring attention. Teams</a:t>
            </a:r>
            <a:r>
              <a:rPr lang="en-US" baseline="0" dirty="0"/>
              <a:t> should be able to put graphics in the boxes </a:t>
            </a:r>
            <a:r>
              <a:rPr lang="en-US" baseline="0"/>
              <a:t>as well.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EA536-0A02-024A-865C-9746DE76D2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56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EA536-0A02-024A-865C-9746DE76D2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38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6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2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4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6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2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0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7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4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4864-8E61-46E1-AE6F-DC9B0313995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5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0515600" cy="734877"/>
          </a:xfrm>
        </p:spPr>
        <p:txBody>
          <a:bodyPr/>
          <a:lstStyle/>
          <a:p>
            <a:r>
              <a:rPr lang="en-US" sz="3600" dirty="0" err="1"/>
              <a:t>INSuRE</a:t>
            </a:r>
            <a:r>
              <a:rPr lang="en-US" sz="3600" dirty="0"/>
              <a:t> Project: “Analyzing VoIP at UC Davis”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822325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Ibrahim Ahmed, </a:t>
            </a:r>
            <a:r>
              <a:rPr lang="en-US" sz="2400" dirty="0" err="1"/>
              <a:t>Ayush</a:t>
            </a:r>
            <a:r>
              <a:rPr lang="en-US" sz="2400" dirty="0"/>
              <a:t> Jain, </a:t>
            </a:r>
            <a:r>
              <a:rPr lang="en-US" sz="2400" dirty="0" err="1"/>
              <a:t>Abdulhai</a:t>
            </a:r>
            <a:r>
              <a:rPr lang="en-US" sz="2400" dirty="0"/>
              <a:t> Naqvi, Dixit </a:t>
            </a:r>
            <a:r>
              <a:rPr lang="en-US" sz="2400" dirty="0" err="1"/>
              <a:t>Paudel</a:t>
            </a:r>
            <a:r>
              <a:rPr lang="en-US" sz="2400" dirty="0"/>
              <a:t>, and Mark </a:t>
            </a:r>
            <a:r>
              <a:rPr lang="en-US" sz="2400" dirty="0" err="1"/>
              <a:t>Redican</a:t>
            </a:r>
            <a:r>
              <a:rPr lang="en-US" sz="2400" dirty="0"/>
              <a:t> at UC Davis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8200" y="2057578"/>
            <a:ext cx="5190067" cy="2141889"/>
            <a:chOff x="838200" y="2057578"/>
            <a:chExt cx="5190067" cy="2141889"/>
          </a:xfrm>
        </p:grpSpPr>
        <p:sp>
          <p:nvSpPr>
            <p:cNvPr id="4" name="Rectangle 3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Overview of project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96000" y="2057577"/>
            <a:ext cx="5190067" cy="2141889"/>
            <a:chOff x="838200" y="2057578"/>
            <a:chExt cx="5190067" cy="2141889"/>
          </a:xfrm>
        </p:grpSpPr>
        <p:sp>
          <p:nvSpPr>
            <p:cNvPr id="13" name="Rectangle 12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Operational capability and status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8199" y="4287134"/>
            <a:ext cx="5190067" cy="2141889"/>
            <a:chOff x="838200" y="2057578"/>
            <a:chExt cx="5190067" cy="2141889"/>
          </a:xfrm>
        </p:grpSpPr>
        <p:sp>
          <p:nvSpPr>
            <p:cNvPr id="16" name="Rectangle 15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Technical approach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96000" y="4287134"/>
            <a:ext cx="5190067" cy="2141889"/>
            <a:chOff x="838200" y="2057578"/>
            <a:chExt cx="5190067" cy="2141889"/>
          </a:xfrm>
        </p:grpSpPr>
        <p:sp>
          <p:nvSpPr>
            <p:cNvPr id="19" name="Rectangle 18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Schedule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29733" y="2452688"/>
            <a:ext cx="519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Explore security flaws with the UC Davis Voice-over-IP (VoIP)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on Privacy and Integrity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5999" y="2450245"/>
            <a:ext cx="51900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Completed: Proposal, Literature Review, Test-environment in the security lab, Built communication profiles, Working with open-source soft-phone (SIP) agent, Writing final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Yet to be completed: Final Report, Presentation, Poster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8198" y="4572000"/>
            <a:ext cx="51900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 using the phones in the test-environment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 switch to the computer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Wireshark for packet sniffing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 phones using soft-phone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 test data with soft-phone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6000" y="4589120"/>
            <a:ext cx="5190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Modified </a:t>
            </a:r>
            <a:r>
              <a:rPr lang="en-US" dirty="0" err="1"/>
              <a:t>bareSIP</a:t>
            </a:r>
            <a:r>
              <a:rPr lang="en-US" dirty="0"/>
              <a:t> to send test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Finish final assignments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29800" y="238780"/>
            <a:ext cx="1920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Date: 06/01/2018</a:t>
            </a:r>
          </a:p>
        </p:txBody>
      </p:sp>
    </p:spTree>
    <p:extLst>
      <p:ext uri="{BB962C8B-B14F-4D97-AF65-F5344CB8AC3E}">
        <p14:creationId xmlns:p14="http://schemas.microsoft.com/office/powerpoint/2010/main" val="22717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640919FC-2550-4AA6-AB87-5D070B03AACE}"/>
              </a:ext>
            </a:extLst>
          </p:cNvPr>
          <p:cNvGrpSpPr/>
          <p:nvPr/>
        </p:nvGrpSpPr>
        <p:grpSpPr>
          <a:xfrm>
            <a:off x="6858000" y="3103657"/>
            <a:ext cx="2133600" cy="1370181"/>
            <a:chOff x="6393795" y="3407155"/>
            <a:chExt cx="2133600" cy="137018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A33C62D-5BB1-4041-B4C2-EA7584D3E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9400" y="4267200"/>
              <a:ext cx="1662391" cy="51013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64B77B-5845-4C64-86DF-8E42AAD312FF}"/>
                </a:ext>
              </a:extLst>
            </p:cNvPr>
            <p:cNvSpPr/>
            <p:nvPr/>
          </p:nvSpPr>
          <p:spPr>
            <a:xfrm>
              <a:off x="6393795" y="3407155"/>
              <a:ext cx="21336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Cisco NAM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19E63E-530C-449E-AB16-6CDAB959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91" y="-28241"/>
            <a:ext cx="10515600" cy="1325563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System Setup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D1483E-97F2-4731-8597-C2A12C8E16B1}"/>
              </a:ext>
            </a:extLst>
          </p:cNvPr>
          <p:cNvGrpSpPr/>
          <p:nvPr/>
        </p:nvGrpSpPr>
        <p:grpSpPr>
          <a:xfrm>
            <a:off x="3591487" y="3146700"/>
            <a:ext cx="1742513" cy="1299525"/>
            <a:chOff x="3732868" y="3424875"/>
            <a:chExt cx="1742513" cy="1299525"/>
          </a:xfrm>
        </p:grpSpPr>
        <p:pic>
          <p:nvPicPr>
            <p:cNvPr id="23" name="Graphic 22" descr="Wireless router">
              <a:extLst>
                <a:ext uri="{FF2B5EF4-FFF2-40B4-BE49-F238E27FC236}">
                  <a16:creationId xmlns:a16="http://schemas.microsoft.com/office/drawing/2014/main" id="{A529D04E-F3E6-40ED-B966-306E2D044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14800" y="3810000"/>
              <a:ext cx="914400" cy="9144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04F8A0-26AC-4A65-BEF2-A22D913BF4E1}"/>
                </a:ext>
              </a:extLst>
            </p:cNvPr>
            <p:cNvSpPr/>
            <p:nvPr/>
          </p:nvSpPr>
          <p:spPr>
            <a:xfrm>
              <a:off x="3732868" y="3424875"/>
              <a:ext cx="1742513" cy="9947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Netgear Switch</a:t>
              </a:r>
            </a:p>
          </p:txBody>
        </p:sp>
      </p:grpSp>
      <p:sp>
        <p:nvSpPr>
          <p:cNvPr id="9" name="Cloud 8">
            <a:extLst>
              <a:ext uri="{FF2B5EF4-FFF2-40B4-BE49-F238E27FC236}">
                <a16:creationId xmlns:a16="http://schemas.microsoft.com/office/drawing/2014/main" id="{38A7790E-A337-4B01-97BF-1E09319975BA}"/>
              </a:ext>
            </a:extLst>
          </p:cNvPr>
          <p:cNvSpPr/>
          <p:nvPr/>
        </p:nvSpPr>
        <p:spPr>
          <a:xfrm>
            <a:off x="9867900" y="4267200"/>
            <a:ext cx="2171700" cy="1295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UC Davis VoIP WAN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FF96DF-F739-4EEB-B773-0F1EB1F56AB7}"/>
              </a:ext>
            </a:extLst>
          </p:cNvPr>
          <p:cNvGrpSpPr/>
          <p:nvPr/>
        </p:nvGrpSpPr>
        <p:grpSpPr>
          <a:xfrm>
            <a:off x="850526" y="1524000"/>
            <a:ext cx="1174376" cy="1566193"/>
            <a:chOff x="1355912" y="1720719"/>
            <a:chExt cx="1174376" cy="156619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561D112-DECB-4165-844C-0B9A6B5816F9}"/>
                </a:ext>
              </a:extLst>
            </p:cNvPr>
            <p:cNvSpPr/>
            <p:nvPr/>
          </p:nvSpPr>
          <p:spPr>
            <a:xfrm>
              <a:off x="1355912" y="1720719"/>
              <a:ext cx="1174376" cy="1197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Cisco Phone</a:t>
              </a:r>
            </a:p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pic>
          <p:nvPicPr>
            <p:cNvPr id="11" name="Graphic 10" descr="Telephone">
              <a:extLst>
                <a:ext uri="{FF2B5EF4-FFF2-40B4-BE49-F238E27FC236}">
                  <a16:creationId xmlns:a16="http://schemas.microsoft.com/office/drawing/2014/main" id="{E4D2B0E5-CDF4-4CAE-AA8C-5825739BD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85900" y="2372512"/>
              <a:ext cx="914400" cy="9144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BAC6C51-8817-41B6-A3A6-C58FDC9A3270}"/>
              </a:ext>
            </a:extLst>
          </p:cNvPr>
          <p:cNvGrpSpPr/>
          <p:nvPr/>
        </p:nvGrpSpPr>
        <p:grpSpPr>
          <a:xfrm>
            <a:off x="838200" y="3276600"/>
            <a:ext cx="1174376" cy="1566193"/>
            <a:chOff x="1355912" y="1720719"/>
            <a:chExt cx="1174376" cy="156619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C8EDCF6-0485-4A54-93FC-6F6937BD9F70}"/>
                </a:ext>
              </a:extLst>
            </p:cNvPr>
            <p:cNvSpPr/>
            <p:nvPr/>
          </p:nvSpPr>
          <p:spPr>
            <a:xfrm>
              <a:off x="1355912" y="1720719"/>
              <a:ext cx="1174376" cy="1197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Cisco Phone</a:t>
              </a:r>
            </a:p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pic>
          <p:nvPicPr>
            <p:cNvPr id="18" name="Graphic 17" descr="Telephone">
              <a:extLst>
                <a:ext uri="{FF2B5EF4-FFF2-40B4-BE49-F238E27FC236}">
                  <a16:creationId xmlns:a16="http://schemas.microsoft.com/office/drawing/2014/main" id="{F4932AC9-1790-4AA5-AE9B-EC9400377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85900" y="2372512"/>
              <a:ext cx="914400" cy="9144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2A71B4-15E8-4289-98C2-186ED60AD6E0}"/>
              </a:ext>
            </a:extLst>
          </p:cNvPr>
          <p:cNvGrpSpPr/>
          <p:nvPr/>
        </p:nvGrpSpPr>
        <p:grpSpPr>
          <a:xfrm>
            <a:off x="850526" y="5063207"/>
            <a:ext cx="1174376" cy="1566193"/>
            <a:chOff x="1355912" y="1720719"/>
            <a:chExt cx="1174376" cy="156619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731AB63-20E1-4D10-A5E0-E08BAEA930A0}"/>
                </a:ext>
              </a:extLst>
            </p:cNvPr>
            <p:cNvSpPr/>
            <p:nvPr/>
          </p:nvSpPr>
          <p:spPr>
            <a:xfrm>
              <a:off x="1355912" y="1720719"/>
              <a:ext cx="1174376" cy="1197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Cisco Phone</a:t>
              </a:r>
            </a:p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pic>
          <p:nvPicPr>
            <p:cNvPr id="21" name="Graphic 20" descr="Telephone">
              <a:extLst>
                <a:ext uri="{FF2B5EF4-FFF2-40B4-BE49-F238E27FC236}">
                  <a16:creationId xmlns:a16="http://schemas.microsoft.com/office/drawing/2014/main" id="{AAA545D3-D127-4228-8CE3-63E6EC1C7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85900" y="2372512"/>
              <a:ext cx="914400" cy="914400"/>
            </a:xfrm>
            <a:prstGeom prst="rect">
              <a:avLst/>
            </a:prstGeom>
          </p:spPr>
        </p:pic>
      </p:grp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AC3E63F1-E164-4469-99BE-56B1EA75CBCE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035918" y="3644063"/>
            <a:ext cx="1555569" cy="36375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5A9D18A-B33E-4BA0-BE17-49D76FBE8AA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48244" y="2175793"/>
            <a:ext cx="1543243" cy="146827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12AF6C68-40CE-4778-858D-1F9F1E4A8DE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334000" y="3560857"/>
            <a:ext cx="1524000" cy="83206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5619E92C-934A-4E53-B76A-F13ABF94FF45}"/>
              </a:ext>
            </a:extLst>
          </p:cNvPr>
          <p:cNvCxnSpPr>
            <a:cxnSpLocks/>
          </p:cNvCxnSpPr>
          <p:nvPr/>
        </p:nvCxnSpPr>
        <p:spPr>
          <a:xfrm flipV="1">
            <a:off x="8894875" y="2235045"/>
            <a:ext cx="1944575" cy="129678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6FE305F-EF92-4D77-9E7B-DCE10AE2D47B}"/>
              </a:ext>
            </a:extLst>
          </p:cNvPr>
          <p:cNvGrpSpPr/>
          <p:nvPr/>
        </p:nvGrpSpPr>
        <p:grpSpPr>
          <a:xfrm>
            <a:off x="2971800" y="1524000"/>
            <a:ext cx="2362200" cy="936210"/>
            <a:chOff x="3733800" y="1694343"/>
            <a:chExt cx="2362200" cy="93621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E88398D-EC54-47C6-AC73-C1C7A7A5721A}"/>
                </a:ext>
              </a:extLst>
            </p:cNvPr>
            <p:cNvSpPr/>
            <p:nvPr/>
          </p:nvSpPr>
          <p:spPr>
            <a:xfrm>
              <a:off x="3733800" y="1694343"/>
              <a:ext cx="2362200" cy="858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Century Gothic" panose="020B0502020202020204" pitchFamily="34" charset="0"/>
                </a:rPr>
                <a:t>Computer </a:t>
              </a:r>
            </a:p>
          </p:txBody>
        </p:sp>
        <p:pic>
          <p:nvPicPr>
            <p:cNvPr id="52" name="Graphic 51" descr="Monitor">
              <a:extLst>
                <a:ext uri="{FF2B5EF4-FFF2-40B4-BE49-F238E27FC236}">
                  <a16:creationId xmlns:a16="http://schemas.microsoft.com/office/drawing/2014/main" id="{2C56325C-5927-4A08-AF20-D3F21B202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30966" y="1716153"/>
              <a:ext cx="888834" cy="914400"/>
            </a:xfrm>
            <a:prstGeom prst="rect">
              <a:avLst/>
            </a:prstGeom>
          </p:spPr>
        </p:pic>
      </p:grp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94252763-D616-4639-9D7E-ED0AD70818F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58482" y="3853394"/>
            <a:ext cx="1928026" cy="179518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53AF2A81-BA5E-49C1-BB38-FF5599DEF1AB}"/>
              </a:ext>
            </a:extLst>
          </p:cNvPr>
          <p:cNvCxnSpPr>
            <a:cxnSpLocks/>
            <a:endCxn id="6" idx="0"/>
          </p:cNvCxnSpPr>
          <p:nvPr/>
        </p:nvCxnSpPr>
        <p:spPr>
          <a:xfrm rot="16200000" flipH="1">
            <a:off x="3765578" y="2449534"/>
            <a:ext cx="763958" cy="63037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63D26F-6D56-D347-80D6-57E693534092}"/>
              </a:ext>
            </a:extLst>
          </p:cNvPr>
          <p:cNvSpPr txBox="1"/>
          <p:nvPr/>
        </p:nvSpPr>
        <p:spPr>
          <a:xfrm>
            <a:off x="10363200" y="85666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VLAN ID : 0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191569E7-0371-5A48-A572-38D8CC187DCC}"/>
              </a:ext>
            </a:extLst>
          </p:cNvPr>
          <p:cNvSpPr/>
          <p:nvPr/>
        </p:nvSpPr>
        <p:spPr>
          <a:xfrm>
            <a:off x="9753600" y="1143000"/>
            <a:ext cx="2171700" cy="1295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UC Davis Internet WAN</a:t>
            </a:r>
          </a:p>
        </p:txBody>
      </p:sp>
      <p:cxnSp>
        <p:nvCxnSpPr>
          <p:cNvPr id="41" name="Connector: Curved 45">
            <a:extLst>
              <a:ext uri="{FF2B5EF4-FFF2-40B4-BE49-F238E27FC236}">
                <a16:creationId xmlns:a16="http://schemas.microsoft.com/office/drawing/2014/main" id="{A542BA49-5D5F-604D-831A-6A87B2C08813}"/>
              </a:ext>
            </a:extLst>
          </p:cNvPr>
          <p:cNvCxnSpPr>
            <a:cxnSpLocks/>
            <a:endCxn id="9" idx="3"/>
          </p:cNvCxnSpPr>
          <p:nvPr/>
        </p:nvCxnSpPr>
        <p:spPr>
          <a:xfrm>
            <a:off x="8913924" y="3651616"/>
            <a:ext cx="2039826" cy="68965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76546C0-F7EE-1F4A-AFF2-4321A6BB5012}"/>
              </a:ext>
            </a:extLst>
          </p:cNvPr>
          <p:cNvSpPr txBox="1"/>
          <p:nvPr/>
        </p:nvSpPr>
        <p:spPr>
          <a:xfrm>
            <a:off x="10191750" y="5565289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VLAN ID : 200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260E76B-5E8B-4A98-954B-02371D090D48}"/>
              </a:ext>
            </a:extLst>
          </p:cNvPr>
          <p:cNvGrpSpPr/>
          <p:nvPr/>
        </p:nvGrpSpPr>
        <p:grpSpPr>
          <a:xfrm>
            <a:off x="5715922" y="1794403"/>
            <a:ext cx="967308" cy="373995"/>
            <a:chOff x="5715000" y="1297322"/>
            <a:chExt cx="1371600" cy="93772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2D4A19C-63C2-4247-A5DF-B1CFFD6BD501}"/>
                </a:ext>
              </a:extLst>
            </p:cNvPr>
            <p:cNvSpPr/>
            <p:nvPr/>
          </p:nvSpPr>
          <p:spPr>
            <a:xfrm>
              <a:off x="5715000" y="1297322"/>
              <a:ext cx="1371600" cy="937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1308B4-BA85-400F-BDBF-7C43A6DB4CA6}"/>
                </a:ext>
              </a:extLst>
            </p:cNvPr>
            <p:cNvSpPr/>
            <p:nvPr/>
          </p:nvSpPr>
          <p:spPr>
            <a:xfrm>
              <a:off x="6035279" y="1524000"/>
              <a:ext cx="899971" cy="187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Wireshark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415AE03-36DE-4984-AB1E-EC667087CEC7}"/>
                </a:ext>
              </a:extLst>
            </p:cNvPr>
            <p:cNvSpPr/>
            <p:nvPr/>
          </p:nvSpPr>
          <p:spPr>
            <a:xfrm>
              <a:off x="6052478" y="1885270"/>
              <a:ext cx="746521" cy="1874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BareSIP</a:t>
              </a:r>
              <a:endParaRPr lang="en-US" sz="800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60CD1-7FCB-4207-BD66-B9DD4725D320}"/>
              </a:ext>
            </a:extLst>
          </p:cNvPr>
          <p:cNvCxnSpPr>
            <a:cxnSpLocks/>
          </p:cNvCxnSpPr>
          <p:nvPr/>
        </p:nvCxnSpPr>
        <p:spPr>
          <a:xfrm>
            <a:off x="5334000" y="1748625"/>
            <a:ext cx="460396" cy="69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9441F1-3796-4A34-98B0-AAC19E407091}"/>
              </a:ext>
            </a:extLst>
          </p:cNvPr>
          <p:cNvCxnSpPr>
            <a:cxnSpLocks/>
          </p:cNvCxnSpPr>
          <p:nvPr/>
        </p:nvCxnSpPr>
        <p:spPr>
          <a:xfrm flipV="1">
            <a:off x="5257800" y="2157117"/>
            <a:ext cx="536596" cy="74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19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5F81-5A47-45EB-A7BF-FFE4F49B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test data with </a:t>
            </a:r>
            <a:r>
              <a:rPr lang="en-US" dirty="0" err="1"/>
              <a:t>bareSIP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85F0ED-40CA-481A-910E-22C2456A7D95}"/>
              </a:ext>
            </a:extLst>
          </p:cNvPr>
          <p:cNvSpPr/>
          <p:nvPr/>
        </p:nvSpPr>
        <p:spPr>
          <a:xfrm>
            <a:off x="2209800" y="1600200"/>
            <a:ext cx="2971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SIP module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DEE6EC-C83D-43E2-AC05-5CFC0FA0BEE7}"/>
              </a:ext>
            </a:extLst>
          </p:cNvPr>
          <p:cNvSpPr/>
          <p:nvPr/>
        </p:nvSpPr>
        <p:spPr>
          <a:xfrm>
            <a:off x="2209800" y="3064565"/>
            <a:ext cx="2971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Audio Stream Module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3ADBB5-B988-42AE-BBF4-1D3A5A01506C}"/>
              </a:ext>
            </a:extLst>
          </p:cNvPr>
          <p:cNvSpPr/>
          <p:nvPr/>
        </p:nvSpPr>
        <p:spPr>
          <a:xfrm>
            <a:off x="2239617" y="4528930"/>
            <a:ext cx="2971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Generic  Stream 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3E58FE-D41F-48EC-A462-9247F9088F54}"/>
              </a:ext>
            </a:extLst>
          </p:cNvPr>
          <p:cNvSpPr/>
          <p:nvPr/>
        </p:nvSpPr>
        <p:spPr>
          <a:xfrm>
            <a:off x="4038600" y="5271051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Jitter Buffer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1ECA20-5F10-4C8A-B731-BE3284C52C13}"/>
              </a:ext>
            </a:extLst>
          </p:cNvPr>
          <p:cNvSpPr/>
          <p:nvPr/>
        </p:nvSpPr>
        <p:spPr>
          <a:xfrm>
            <a:off x="4038600" y="5993295"/>
            <a:ext cx="119932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RTP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6CF9A-1FF0-48EA-B98F-2AB7FBF45130}"/>
              </a:ext>
            </a:extLst>
          </p:cNvPr>
          <p:cNvSpPr/>
          <p:nvPr/>
        </p:nvSpPr>
        <p:spPr>
          <a:xfrm>
            <a:off x="7239000" y="1593574"/>
            <a:ext cx="2971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SIP module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DEC0F4-6194-418C-A8AC-E3A3EB19B989}"/>
              </a:ext>
            </a:extLst>
          </p:cNvPr>
          <p:cNvSpPr/>
          <p:nvPr/>
        </p:nvSpPr>
        <p:spPr>
          <a:xfrm>
            <a:off x="7239000" y="3057939"/>
            <a:ext cx="2971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Mock Audio Stream Module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36143-3BF0-4724-B71C-257FC0C92864}"/>
              </a:ext>
            </a:extLst>
          </p:cNvPr>
          <p:cNvSpPr/>
          <p:nvPr/>
        </p:nvSpPr>
        <p:spPr>
          <a:xfrm>
            <a:off x="7268817" y="4522304"/>
            <a:ext cx="2971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Generic  Stream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F1DDC7-C991-41BB-A504-6563F44C8534}"/>
              </a:ext>
            </a:extLst>
          </p:cNvPr>
          <p:cNvSpPr/>
          <p:nvPr/>
        </p:nvSpPr>
        <p:spPr>
          <a:xfrm>
            <a:off x="9067800" y="5264425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Jitter Buffer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8F0A75-43C1-4567-81A9-C72F0B52005A}"/>
              </a:ext>
            </a:extLst>
          </p:cNvPr>
          <p:cNvSpPr/>
          <p:nvPr/>
        </p:nvSpPr>
        <p:spPr>
          <a:xfrm>
            <a:off x="9067800" y="5986669"/>
            <a:ext cx="119932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RTP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91C27B0-F8D4-436E-B16D-C3D02C7478A8}"/>
              </a:ext>
            </a:extLst>
          </p:cNvPr>
          <p:cNvSpPr/>
          <p:nvPr/>
        </p:nvSpPr>
        <p:spPr>
          <a:xfrm>
            <a:off x="6019800" y="3200400"/>
            <a:ext cx="838200" cy="1399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FA9124-3607-4770-91ED-869F51D979EC}"/>
              </a:ext>
            </a:extLst>
          </p:cNvPr>
          <p:cNvSpPr/>
          <p:nvPr/>
        </p:nvSpPr>
        <p:spPr>
          <a:xfrm>
            <a:off x="1905000" y="2819400"/>
            <a:ext cx="89154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7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INSuRE</a:t>
            </a:r>
            <a:r>
              <a:rPr lang="en-US" dirty="0"/>
              <a:t> Project Progress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1127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Project: Analyzing VoIP at UC Davis  Date: 06/01/2018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8200" y="2057578"/>
            <a:ext cx="5190067" cy="2141889"/>
            <a:chOff x="838200" y="2057578"/>
            <a:chExt cx="5190067" cy="2141889"/>
          </a:xfrm>
        </p:grpSpPr>
        <p:sp>
          <p:nvSpPr>
            <p:cNvPr id="4" name="Rectangle 3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Week’s Progress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96000" y="2057577"/>
            <a:ext cx="5190067" cy="2141889"/>
            <a:chOff x="838200" y="2057578"/>
            <a:chExt cx="5190067" cy="2141889"/>
          </a:xfrm>
        </p:grpSpPr>
        <p:sp>
          <p:nvSpPr>
            <p:cNvPr id="13" name="Rectangle 12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8200" y="2057578"/>
              <a:ext cx="5190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Next Week’s Work</a:t>
              </a:r>
            </a:p>
            <a:p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8199" y="4287134"/>
            <a:ext cx="5190067" cy="2141889"/>
            <a:chOff x="838200" y="2057578"/>
            <a:chExt cx="5190067" cy="2141889"/>
          </a:xfrm>
        </p:grpSpPr>
        <p:sp>
          <p:nvSpPr>
            <p:cNvPr id="16" name="Rectangle 15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Impediments/Problems/Issues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96000" y="4287134"/>
            <a:ext cx="5190067" cy="2141889"/>
            <a:chOff x="838200" y="2057578"/>
            <a:chExt cx="5190067" cy="2141889"/>
          </a:xfrm>
        </p:grpSpPr>
        <p:sp>
          <p:nvSpPr>
            <p:cNvPr id="19" name="Rectangle 18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Other Questions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73510" y="2053913"/>
            <a:ext cx="65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9099" y="2365799"/>
            <a:ext cx="5190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Report sections: Background: VoIP, S(RTP) SIP(S); Test Environment: Switch Setup, Phone Setup, Desktop Setup; Findings: Comm Profiles, Network loopback, Junk Streams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Extended </a:t>
            </a:r>
            <a:r>
              <a:rPr lang="en-US" dirty="0" err="1"/>
              <a:t>bareSIP</a:t>
            </a:r>
            <a:r>
              <a:rPr lang="en-US" dirty="0"/>
              <a:t> with mock audio source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8198" y="4658723"/>
            <a:ext cx="519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Tracing through audio source module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95998" y="4589120"/>
            <a:ext cx="5190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Easiest and safest way to modify </a:t>
            </a:r>
            <a:r>
              <a:rPr lang="en-US" dirty="0" err="1"/>
              <a:t>bareSIP</a:t>
            </a:r>
            <a:r>
              <a:rPr lang="en-US" dirty="0"/>
              <a:t> to send test data?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A771C9-0CF5-43A1-B44A-C8DD5EA0D6F9}"/>
              </a:ext>
            </a:extLst>
          </p:cNvPr>
          <p:cNvSpPr txBox="1"/>
          <p:nvPr/>
        </p:nvSpPr>
        <p:spPr>
          <a:xfrm>
            <a:off x="6096000" y="2443828"/>
            <a:ext cx="519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Finish report, poster, presentation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ABB9EA-55A5-4B7B-805A-A75FDF3F0329}"/>
              </a:ext>
            </a:extLst>
          </p:cNvPr>
          <p:cNvSpPr txBox="1"/>
          <p:nvPr/>
        </p:nvSpPr>
        <p:spPr>
          <a:xfrm>
            <a:off x="5373510" y="4261356"/>
            <a:ext cx="65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1060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BD6A-3911-4E41-A93D-A851A26D7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Stream Module: Advanced Linux Sound Architecture (ALSA)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BD2166-B768-4C43-859C-BBC31B547071}"/>
              </a:ext>
            </a:extLst>
          </p:cNvPr>
          <p:cNvSpPr/>
          <p:nvPr/>
        </p:nvSpPr>
        <p:spPr>
          <a:xfrm>
            <a:off x="3429000" y="23622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ALSA_PLAY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8EB34B-1C81-4179-9547-CFC8997346C9}"/>
              </a:ext>
            </a:extLst>
          </p:cNvPr>
          <p:cNvSpPr/>
          <p:nvPr/>
        </p:nvSpPr>
        <p:spPr>
          <a:xfrm>
            <a:off x="3429000" y="38862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ALSA_SRC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DB45A5-3BAE-474C-A39F-7032113A32CA}"/>
              </a:ext>
            </a:extLst>
          </p:cNvPr>
          <p:cNvSpPr/>
          <p:nvPr/>
        </p:nvSpPr>
        <p:spPr>
          <a:xfrm>
            <a:off x="6400800" y="23622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MOCK_PLAY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3048B-035D-42C9-9A24-803C2F51B470}"/>
              </a:ext>
            </a:extLst>
          </p:cNvPr>
          <p:cNvSpPr/>
          <p:nvPr/>
        </p:nvSpPr>
        <p:spPr>
          <a:xfrm>
            <a:off x="6324600" y="38862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MOCK_SRC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2496763-CB13-415E-BE1A-F4DDAFBFE7BA}"/>
              </a:ext>
            </a:extLst>
          </p:cNvPr>
          <p:cNvSpPr/>
          <p:nvPr/>
        </p:nvSpPr>
        <p:spPr>
          <a:xfrm>
            <a:off x="5257800" y="2815814"/>
            <a:ext cx="838200" cy="1399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6C541-3176-4F4A-905E-078BE0BC3004}"/>
              </a:ext>
            </a:extLst>
          </p:cNvPr>
          <p:cNvSpPr/>
          <p:nvPr/>
        </p:nvSpPr>
        <p:spPr>
          <a:xfrm>
            <a:off x="3124200" y="3657600"/>
            <a:ext cx="4953000" cy="15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22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0573C-3E6B-4D09-9266-1958A698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734D6B-35BC-4BC9-B357-8527FFFBE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52400"/>
            <a:ext cx="9144000" cy="61910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C99115F-082F-4CDB-AFFB-C02DDC7CB31E}"/>
              </a:ext>
            </a:extLst>
          </p:cNvPr>
          <p:cNvSpPr/>
          <p:nvPr/>
        </p:nvSpPr>
        <p:spPr>
          <a:xfrm>
            <a:off x="3810000" y="4191000"/>
            <a:ext cx="5029200" cy="52981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62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BDBA-7DCD-450C-B055-296DC5169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D0C8EF-A72A-4230-802F-046994420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04800"/>
            <a:ext cx="8077200" cy="640080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827FFF-E3E7-4445-B2C0-62BF4559A057}"/>
              </a:ext>
            </a:extLst>
          </p:cNvPr>
          <p:cNvSpPr/>
          <p:nvPr/>
        </p:nvSpPr>
        <p:spPr>
          <a:xfrm>
            <a:off x="1752600" y="1828800"/>
            <a:ext cx="2113578" cy="66697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826931-BBCF-4E5B-A64D-592DE72CABCD}"/>
              </a:ext>
            </a:extLst>
          </p:cNvPr>
          <p:cNvSpPr/>
          <p:nvPr/>
        </p:nvSpPr>
        <p:spPr>
          <a:xfrm>
            <a:off x="1905000" y="4419600"/>
            <a:ext cx="3637578" cy="1524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36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2468-8337-463E-92D1-F48E1787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3A1CBC-329F-47C5-A7CB-D51CF4ACE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22" y="533400"/>
            <a:ext cx="8951556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30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389</Words>
  <Application>Microsoft Office PowerPoint</Application>
  <PresentationFormat>Widescreen</PresentationFormat>
  <Paragraphs>64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Office Theme</vt:lpstr>
      <vt:lpstr>INSuRE Project: “Analyzing VoIP at UC Davis”</vt:lpstr>
      <vt:lpstr>System Setup</vt:lpstr>
      <vt:lpstr>Sending test data with bareSIP</vt:lpstr>
      <vt:lpstr>INSuRE Project Progress</vt:lpstr>
      <vt:lpstr>Audio Stream Module: Advanced Linux Sound Architecture (ALSA)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INSuRE Project Progress</dc:title>
  <dc:creator>Court</dc:creator>
  <cp:lastModifiedBy>D P</cp:lastModifiedBy>
  <cp:revision>55</cp:revision>
  <dcterms:created xsi:type="dcterms:W3CDTF">2014-07-30T18:36:56Z</dcterms:created>
  <dcterms:modified xsi:type="dcterms:W3CDTF">2018-06-01T17:44:20Z</dcterms:modified>
</cp:coreProperties>
</file>