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56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4" autoAdjust="0"/>
  </p:normalViewPr>
  <p:slideViewPr>
    <p:cSldViewPr>
      <p:cViewPr varScale="1">
        <p:scale>
          <a:sx n="89" d="100"/>
          <a:sy n="89" d="100"/>
        </p:scale>
        <p:origin x="4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Privacy and Integrity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Building communication profiles, Identifying SIP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Reproduce Existing Cisco Phone Bugs &amp; Discovering novel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phones using mock 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phone client using </a:t>
            </a:r>
            <a:r>
              <a:rPr lang="en-US" dirty="0" err="1"/>
              <a:t>bareSIP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Reproduce/discover phone bugs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05/04/2018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0919FC-2550-4AA6-AB87-5D070B03AACE}"/>
              </a:ext>
            </a:extLst>
          </p:cNvPr>
          <p:cNvGrpSpPr/>
          <p:nvPr/>
        </p:nvGrpSpPr>
        <p:grpSpPr>
          <a:xfrm>
            <a:off x="6858000" y="3103657"/>
            <a:ext cx="2133600" cy="1370181"/>
            <a:chOff x="6393795" y="3407155"/>
            <a:chExt cx="2133600" cy="137018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33C62D-5BB1-4041-B4C2-EA7584D3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4267200"/>
              <a:ext cx="1662391" cy="5101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64B77B-5845-4C64-86DF-8E42AAD312FF}"/>
                </a:ext>
              </a:extLst>
            </p:cNvPr>
            <p:cNvSpPr/>
            <p:nvPr/>
          </p:nvSpPr>
          <p:spPr>
            <a:xfrm>
              <a:off x="6393795" y="3407155"/>
              <a:ext cx="2133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NAM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System Setup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1487" y="3146700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8A7790E-A337-4B01-97BF-1E09319975BA}"/>
              </a:ext>
            </a:extLst>
          </p:cNvPr>
          <p:cNvSpPr/>
          <p:nvPr/>
        </p:nvSpPr>
        <p:spPr>
          <a:xfrm>
            <a:off x="9867900" y="42672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VoIP WAN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35918" y="3644063"/>
            <a:ext cx="1555569" cy="3637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48244" y="2175793"/>
            <a:ext cx="1543243" cy="146827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2AF6C68-40CE-4778-858D-1F9F1E4A8D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34000" y="3560857"/>
            <a:ext cx="1524000" cy="8320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619E92C-934A-4E53-B76A-F13ABF94FF45}"/>
              </a:ext>
            </a:extLst>
          </p:cNvPr>
          <p:cNvCxnSpPr>
            <a:cxnSpLocks/>
          </p:cNvCxnSpPr>
          <p:nvPr/>
        </p:nvCxnSpPr>
        <p:spPr>
          <a:xfrm flipV="1">
            <a:off x="8894875" y="2235045"/>
            <a:ext cx="1944575" cy="12967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2971800" y="1524000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58482" y="3853394"/>
            <a:ext cx="1928026" cy="17951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3AF2A81-BA5E-49C1-BB38-FF5599DEF1AB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3765578" y="2449534"/>
            <a:ext cx="763958" cy="6303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63D26F-6D56-D347-80D6-57E693534092}"/>
              </a:ext>
            </a:extLst>
          </p:cNvPr>
          <p:cNvSpPr txBox="1"/>
          <p:nvPr/>
        </p:nvSpPr>
        <p:spPr>
          <a:xfrm>
            <a:off x="10363200" y="8566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0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191569E7-0371-5A48-A572-38D8CC187DCC}"/>
              </a:ext>
            </a:extLst>
          </p:cNvPr>
          <p:cNvSpPr/>
          <p:nvPr/>
        </p:nvSpPr>
        <p:spPr>
          <a:xfrm>
            <a:off x="9753600" y="11430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Internet WAN</a:t>
            </a:r>
          </a:p>
        </p:txBody>
      </p:sp>
      <p:cxnSp>
        <p:nvCxnSpPr>
          <p:cNvPr id="41" name="Connector: Curved 45">
            <a:extLst>
              <a:ext uri="{FF2B5EF4-FFF2-40B4-BE49-F238E27FC236}">
                <a16:creationId xmlns:a16="http://schemas.microsoft.com/office/drawing/2014/main" id="{A542BA49-5D5F-604D-831A-6A87B2C08813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8913924" y="3651616"/>
            <a:ext cx="2039826" cy="6896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6546C0-F7EE-1F4A-AFF2-4321A6BB5012}"/>
              </a:ext>
            </a:extLst>
          </p:cNvPr>
          <p:cNvSpPr txBox="1"/>
          <p:nvPr/>
        </p:nvSpPr>
        <p:spPr>
          <a:xfrm>
            <a:off x="10191750" y="556528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200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60E76B-5E8B-4A98-954B-02371D090D48}"/>
              </a:ext>
            </a:extLst>
          </p:cNvPr>
          <p:cNvGrpSpPr/>
          <p:nvPr/>
        </p:nvGrpSpPr>
        <p:grpSpPr>
          <a:xfrm>
            <a:off x="5715922" y="1794403"/>
            <a:ext cx="967308" cy="373995"/>
            <a:chOff x="5715000" y="1297322"/>
            <a:chExt cx="1371600" cy="937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D4A19C-63C2-4247-A5DF-B1CFFD6BD501}"/>
                </a:ext>
              </a:extLst>
            </p:cNvPr>
            <p:cNvSpPr/>
            <p:nvPr/>
          </p:nvSpPr>
          <p:spPr>
            <a:xfrm>
              <a:off x="5715000" y="1297322"/>
              <a:ext cx="1371600" cy="937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1308B4-BA85-400F-BDBF-7C43A6DB4CA6}"/>
                </a:ext>
              </a:extLst>
            </p:cNvPr>
            <p:cNvSpPr/>
            <p:nvPr/>
          </p:nvSpPr>
          <p:spPr>
            <a:xfrm>
              <a:off x="6035279" y="1524000"/>
              <a:ext cx="899971" cy="187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Wireshark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15AE03-36DE-4984-AB1E-EC667087CEC7}"/>
                </a:ext>
              </a:extLst>
            </p:cNvPr>
            <p:cNvSpPr/>
            <p:nvPr/>
          </p:nvSpPr>
          <p:spPr>
            <a:xfrm>
              <a:off x="6052478" y="1885270"/>
              <a:ext cx="746521" cy="187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BareSIP</a:t>
              </a:r>
              <a:endParaRPr lang="en-US" sz="8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60CD1-7FCB-4207-BD66-B9DD4725D320}"/>
              </a:ext>
            </a:extLst>
          </p:cNvPr>
          <p:cNvCxnSpPr>
            <a:cxnSpLocks/>
          </p:cNvCxnSpPr>
          <p:nvPr/>
        </p:nvCxnSpPr>
        <p:spPr>
          <a:xfrm>
            <a:off x="5334000" y="1748625"/>
            <a:ext cx="460396" cy="6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9441F1-3796-4A34-98B0-AAC19E407091}"/>
              </a:ext>
            </a:extLst>
          </p:cNvPr>
          <p:cNvCxnSpPr>
            <a:cxnSpLocks/>
          </p:cNvCxnSpPr>
          <p:nvPr/>
        </p:nvCxnSpPr>
        <p:spPr>
          <a:xfrm flipV="1">
            <a:off x="5257800" y="2157117"/>
            <a:ext cx="536596" cy="7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9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05/04/2018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Configured </a:t>
            </a:r>
            <a:r>
              <a:rPr lang="en-US" dirty="0" err="1"/>
              <a:t>bareSIP</a:t>
            </a:r>
            <a:r>
              <a:rPr lang="en-US" dirty="0"/>
              <a:t> with provided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 REGISTER request with </a:t>
            </a:r>
            <a:r>
              <a:rPr lang="en-US" dirty="0" err="1"/>
              <a:t>bareSIP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Configuring VLAN on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loopback in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TCP packets from </a:t>
            </a:r>
            <a:r>
              <a:rPr lang="en-US" dirty="0" err="1"/>
              <a:t>bareSIP</a:t>
            </a:r>
            <a:r>
              <a:rPr lang="en-US" dirty="0"/>
              <a:t> not noticeable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Locating bugs for current phone firmware 11.7.1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the </a:t>
            </a:r>
            <a:r>
              <a:rPr lang="en-US" dirty="0" err="1"/>
              <a:t>ttl</a:t>
            </a:r>
            <a:r>
              <a:rPr lang="en-US" dirty="0"/>
              <a:t> and </a:t>
            </a:r>
            <a:r>
              <a:rPr lang="en-US" dirty="0" err="1"/>
              <a:t>ctl</a:t>
            </a:r>
            <a:r>
              <a:rPr lang="en-US" dirty="0"/>
              <a:t> files on the phones be exploited in some manner?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vulnerabilities in TLS 1.2 be used in a “big” way?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096000" y="2443828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 transport issues with </a:t>
            </a:r>
            <a:r>
              <a:rPr lang="en-US" dirty="0" err="1"/>
              <a:t>bareSIP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Discover/Engineer novel attacks to exploit bugs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BB9EA-55A5-4B7B-805A-A75FDF3F0329}"/>
              </a:ext>
            </a:extLst>
          </p:cNvPr>
          <p:cNvSpPr txBox="1"/>
          <p:nvPr/>
        </p:nvSpPr>
        <p:spPr>
          <a:xfrm>
            <a:off x="5373510" y="4261356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No route to host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8974" y="4437083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entury Gothic" panose="020B0502020202020204" pitchFamily="34" charset="0"/>
                </a:rPr>
                <a:t>Netgear</a:t>
              </a:r>
              <a:r>
                <a:rPr lang="en-US" dirty="0">
                  <a:latin typeface="Century Gothic" panose="020B0502020202020204" pitchFamily="34" charset="0"/>
                </a:rPr>
                <a:t> POE Switch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12576" y="3875219"/>
            <a:ext cx="1586398" cy="10592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024902" y="2122619"/>
            <a:ext cx="1574072" cy="281182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6477000" y="1756427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94876" y="4934446"/>
            <a:ext cx="1404098" cy="9747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3AF2A81-BA5E-49C1-BB38-FF5599DEF1AB}"/>
              </a:ext>
            </a:extLst>
          </p:cNvPr>
          <p:cNvCxnSpPr>
            <a:cxnSpLocks/>
            <a:stCxn id="48" idx="2"/>
            <a:endCxn id="6" idx="0"/>
          </p:cNvCxnSpPr>
          <p:nvPr/>
        </p:nvCxnSpPr>
        <p:spPr>
          <a:xfrm rot="5400000">
            <a:off x="3949071" y="3809446"/>
            <a:ext cx="1148798" cy="10647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372D97-0CF0-40DE-8EA8-42A5CD2010AB}"/>
              </a:ext>
            </a:extLst>
          </p:cNvPr>
          <p:cNvGrpSpPr/>
          <p:nvPr/>
        </p:nvGrpSpPr>
        <p:grpSpPr>
          <a:xfrm>
            <a:off x="3705451" y="2273749"/>
            <a:ext cx="1742513" cy="1325407"/>
            <a:chOff x="3732868" y="3424875"/>
            <a:chExt cx="1742513" cy="1299525"/>
          </a:xfrm>
        </p:grpSpPr>
        <p:pic>
          <p:nvPicPr>
            <p:cNvPr id="47" name="Graphic 46" descr="Wireless router">
              <a:extLst>
                <a:ext uri="{FF2B5EF4-FFF2-40B4-BE49-F238E27FC236}">
                  <a16:creationId xmlns:a16="http://schemas.microsoft.com/office/drawing/2014/main" id="{A6D597FB-04CD-41CF-9C26-1FB3743C3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6B6425D-EC3A-4E04-99AF-3AE4D6BBEE7E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A1FE2DF-A5A0-4DB6-B2DC-09D61849D450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rot="10800000" flipV="1">
            <a:off x="5447964" y="2185799"/>
            <a:ext cx="1029036" cy="5952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D59610-90FA-4536-9670-9C1C07B0B6CB}"/>
              </a:ext>
            </a:extLst>
          </p:cNvPr>
          <p:cNvGrpSpPr/>
          <p:nvPr/>
        </p:nvGrpSpPr>
        <p:grpSpPr>
          <a:xfrm>
            <a:off x="10589927" y="2650438"/>
            <a:ext cx="1066800" cy="918752"/>
            <a:chOff x="10533529" y="1198039"/>
            <a:chExt cx="1066800" cy="9187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B5D7B3-2ADE-4C78-9388-5758C190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200" y="1492194"/>
              <a:ext cx="624597" cy="624597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70F101-DF82-4315-877E-491997495529}"/>
                </a:ext>
              </a:extLst>
            </p:cNvPr>
            <p:cNvSpPr/>
            <p:nvPr/>
          </p:nvSpPr>
          <p:spPr>
            <a:xfrm>
              <a:off x="10533529" y="1198039"/>
              <a:ext cx="1066800" cy="359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E62297-B149-4C65-BBE1-E1D0F3703F9A}"/>
              </a:ext>
            </a:extLst>
          </p:cNvPr>
          <p:cNvGrpSpPr/>
          <p:nvPr/>
        </p:nvGrpSpPr>
        <p:grpSpPr>
          <a:xfrm>
            <a:off x="10589927" y="3792442"/>
            <a:ext cx="1066800" cy="918752"/>
            <a:chOff x="10533529" y="1198039"/>
            <a:chExt cx="1066800" cy="918752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61A1044-D439-4639-87AF-98319DE6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200" y="1492194"/>
              <a:ext cx="624597" cy="624597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49A242-AD9B-48A3-B4B6-778FBB1FD8FE}"/>
                </a:ext>
              </a:extLst>
            </p:cNvPr>
            <p:cNvSpPr/>
            <p:nvPr/>
          </p:nvSpPr>
          <p:spPr>
            <a:xfrm>
              <a:off x="10533529" y="1198039"/>
              <a:ext cx="1066800" cy="359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</a:t>
              </a:r>
            </a:p>
          </p:txBody>
        </p:sp>
      </p:grp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D453E42-33BA-4F3F-BB02-35E8A2DEA302}"/>
              </a:ext>
            </a:extLst>
          </p:cNvPr>
          <p:cNvCxnSpPr>
            <a:cxnSpLocks/>
            <a:stCxn id="6" idx="3"/>
            <a:endCxn id="58" idx="1"/>
          </p:cNvCxnSpPr>
          <p:nvPr/>
        </p:nvCxnSpPr>
        <p:spPr>
          <a:xfrm flipV="1">
            <a:off x="5341487" y="4398896"/>
            <a:ext cx="5459111" cy="5355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141BB1D-52BD-435B-BD3E-CA8E0328CA09}"/>
              </a:ext>
            </a:extLst>
          </p:cNvPr>
          <p:cNvCxnSpPr>
            <a:cxnSpLocks/>
            <a:stCxn id="53" idx="3"/>
            <a:endCxn id="13" idx="1"/>
          </p:cNvCxnSpPr>
          <p:nvPr/>
        </p:nvCxnSpPr>
        <p:spPr>
          <a:xfrm>
            <a:off x="8839200" y="2185799"/>
            <a:ext cx="1961398" cy="10710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Connection timed out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8974" y="4437083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entury Gothic" panose="020B0502020202020204" pitchFamily="34" charset="0"/>
                </a:rPr>
                <a:t>Netgear</a:t>
              </a:r>
              <a:r>
                <a:rPr lang="en-US" dirty="0">
                  <a:latin typeface="Century Gothic" panose="020B0502020202020204" pitchFamily="34" charset="0"/>
                </a:rPr>
                <a:t> POE Switch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12576" y="3875219"/>
            <a:ext cx="1586398" cy="10592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024902" y="2122619"/>
            <a:ext cx="1574072" cy="281182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6477000" y="1756427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94876" y="4934446"/>
            <a:ext cx="1404098" cy="9747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372D97-0CF0-40DE-8EA8-42A5CD2010AB}"/>
              </a:ext>
            </a:extLst>
          </p:cNvPr>
          <p:cNvGrpSpPr/>
          <p:nvPr/>
        </p:nvGrpSpPr>
        <p:grpSpPr>
          <a:xfrm>
            <a:off x="3705451" y="2273749"/>
            <a:ext cx="1742513" cy="1325407"/>
            <a:chOff x="3732868" y="3424875"/>
            <a:chExt cx="1742513" cy="1299525"/>
          </a:xfrm>
        </p:grpSpPr>
        <p:pic>
          <p:nvPicPr>
            <p:cNvPr id="47" name="Graphic 46" descr="Wireless router">
              <a:extLst>
                <a:ext uri="{FF2B5EF4-FFF2-40B4-BE49-F238E27FC236}">
                  <a16:creationId xmlns:a16="http://schemas.microsoft.com/office/drawing/2014/main" id="{A6D597FB-04CD-41CF-9C26-1FB3743C3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6B6425D-EC3A-4E04-99AF-3AE4D6BBEE7E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A1FE2DF-A5A0-4DB6-B2DC-09D61849D450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rot="10800000" flipV="1">
            <a:off x="5447964" y="2185799"/>
            <a:ext cx="1029036" cy="5952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D59610-90FA-4536-9670-9C1C07B0B6CB}"/>
              </a:ext>
            </a:extLst>
          </p:cNvPr>
          <p:cNvGrpSpPr/>
          <p:nvPr/>
        </p:nvGrpSpPr>
        <p:grpSpPr>
          <a:xfrm>
            <a:off x="10589927" y="2650438"/>
            <a:ext cx="1066800" cy="918752"/>
            <a:chOff x="10533529" y="1198039"/>
            <a:chExt cx="1066800" cy="9187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B5D7B3-2ADE-4C78-9388-5758C190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200" y="1492194"/>
              <a:ext cx="624597" cy="624597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70F101-DF82-4315-877E-491997495529}"/>
                </a:ext>
              </a:extLst>
            </p:cNvPr>
            <p:cNvSpPr/>
            <p:nvPr/>
          </p:nvSpPr>
          <p:spPr>
            <a:xfrm>
              <a:off x="10533529" y="1198039"/>
              <a:ext cx="1066800" cy="359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E62297-B149-4C65-BBE1-E1D0F3703F9A}"/>
              </a:ext>
            </a:extLst>
          </p:cNvPr>
          <p:cNvGrpSpPr/>
          <p:nvPr/>
        </p:nvGrpSpPr>
        <p:grpSpPr>
          <a:xfrm>
            <a:off x="10589927" y="3792442"/>
            <a:ext cx="1066800" cy="918752"/>
            <a:chOff x="10533529" y="1198039"/>
            <a:chExt cx="1066800" cy="918752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61A1044-D439-4639-87AF-98319DE6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200" y="1492194"/>
              <a:ext cx="624597" cy="624597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49A242-AD9B-48A3-B4B6-778FBB1FD8FE}"/>
                </a:ext>
              </a:extLst>
            </p:cNvPr>
            <p:cNvSpPr/>
            <p:nvPr/>
          </p:nvSpPr>
          <p:spPr>
            <a:xfrm>
              <a:off x="10533529" y="1198039"/>
              <a:ext cx="1066800" cy="359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</a:t>
              </a:r>
            </a:p>
          </p:txBody>
        </p:sp>
      </p:grp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D453E42-33BA-4F3F-BB02-35E8A2DEA302}"/>
              </a:ext>
            </a:extLst>
          </p:cNvPr>
          <p:cNvCxnSpPr>
            <a:cxnSpLocks/>
            <a:stCxn id="6" idx="3"/>
            <a:endCxn id="58" idx="1"/>
          </p:cNvCxnSpPr>
          <p:nvPr/>
        </p:nvCxnSpPr>
        <p:spPr>
          <a:xfrm flipV="1">
            <a:off x="5341487" y="4398896"/>
            <a:ext cx="5459111" cy="5355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141BB1D-52BD-435B-BD3E-CA8E0328CA09}"/>
              </a:ext>
            </a:extLst>
          </p:cNvPr>
          <p:cNvCxnSpPr>
            <a:cxnSpLocks/>
            <a:stCxn id="53" idx="3"/>
            <a:endCxn id="13" idx="1"/>
          </p:cNvCxnSpPr>
          <p:nvPr/>
        </p:nvCxnSpPr>
        <p:spPr>
          <a:xfrm>
            <a:off x="8839200" y="2185799"/>
            <a:ext cx="1961398" cy="10710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DD88E7C-814B-4C73-9FC8-37CA269B1709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92777" y="1765159"/>
            <a:ext cx="1712674" cy="10158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1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Better: Connection timed out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687482" y="3446988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entury Gothic" panose="020B0502020202020204" pitchFamily="34" charset="0"/>
                </a:rPr>
                <a:t>Netgear</a:t>
              </a:r>
              <a:r>
                <a:rPr lang="en-US" dirty="0">
                  <a:latin typeface="Century Gothic" panose="020B0502020202020204" pitchFamily="34" charset="0"/>
                </a:rPr>
                <a:t> POE Switch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12576" y="3875219"/>
            <a:ext cx="1674906" cy="691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024902" y="2122619"/>
            <a:ext cx="1662580" cy="182173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3328182" y="1336067"/>
            <a:ext cx="2362200" cy="974485"/>
            <a:chOff x="3835664" y="1716153"/>
            <a:chExt cx="2362200" cy="97448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835664" y="1831895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2024902" y="3944351"/>
            <a:ext cx="1662580" cy="171747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A1FE2DF-A5A0-4DB6-B2DC-09D61849D450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 rot="16200000" flipH="1">
            <a:off x="3965792" y="2854041"/>
            <a:ext cx="1136436" cy="494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E62297-B149-4C65-BBE1-E1D0F3703F9A}"/>
              </a:ext>
            </a:extLst>
          </p:cNvPr>
          <p:cNvGrpSpPr/>
          <p:nvPr/>
        </p:nvGrpSpPr>
        <p:grpSpPr>
          <a:xfrm>
            <a:off x="10058400" y="3254188"/>
            <a:ext cx="1066800" cy="918752"/>
            <a:chOff x="10533529" y="1198039"/>
            <a:chExt cx="1066800" cy="918752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61A1044-D439-4639-87AF-98319DE6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200" y="1492194"/>
              <a:ext cx="624597" cy="624597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49A242-AD9B-48A3-B4B6-778FBB1FD8FE}"/>
                </a:ext>
              </a:extLst>
            </p:cNvPr>
            <p:cNvSpPr/>
            <p:nvPr/>
          </p:nvSpPr>
          <p:spPr>
            <a:xfrm>
              <a:off x="10533529" y="1198039"/>
              <a:ext cx="1066800" cy="359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</a:t>
              </a:r>
            </a:p>
          </p:txBody>
        </p:sp>
      </p:grp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D453E42-33BA-4F3F-BB02-35E8A2DEA302}"/>
              </a:ext>
            </a:extLst>
          </p:cNvPr>
          <p:cNvCxnSpPr>
            <a:cxnSpLocks/>
            <a:stCxn id="6" idx="3"/>
            <a:endCxn id="58" idx="1"/>
          </p:cNvCxnSpPr>
          <p:nvPr/>
        </p:nvCxnSpPr>
        <p:spPr>
          <a:xfrm flipV="1">
            <a:off x="5429995" y="3860642"/>
            <a:ext cx="4839076" cy="8370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4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384</Words>
  <Application>Microsoft Office PowerPoint</Application>
  <PresentationFormat>Widescreen</PresentationFormat>
  <Paragraphs>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INSuRE Project: “Analyzing VoIP at UC Davis”</vt:lpstr>
      <vt:lpstr>System Setup</vt:lpstr>
      <vt:lpstr>INSuRE Project Progress</vt:lpstr>
      <vt:lpstr>No route to host</vt:lpstr>
      <vt:lpstr>Connection timed out</vt:lpstr>
      <vt:lpstr>Better: Connection timed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45</cp:revision>
  <dcterms:created xsi:type="dcterms:W3CDTF">2014-07-30T18:36:56Z</dcterms:created>
  <dcterms:modified xsi:type="dcterms:W3CDTF">2018-05-04T14:26:02Z</dcterms:modified>
</cp:coreProperties>
</file>