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5" r:id="rId2"/>
    <p:sldId id="336" r:id="rId3"/>
    <p:sldId id="358" r:id="rId4"/>
    <p:sldId id="361" r:id="rId5"/>
    <p:sldId id="362" r:id="rId6"/>
    <p:sldId id="360" r:id="rId7"/>
    <p:sldId id="363" r:id="rId8"/>
    <p:sldId id="387" r:id="rId9"/>
    <p:sldId id="388" r:id="rId10"/>
    <p:sldId id="364" r:id="rId11"/>
    <p:sldId id="365" r:id="rId12"/>
    <p:sldId id="369" r:id="rId13"/>
    <p:sldId id="374" r:id="rId14"/>
    <p:sldId id="370" r:id="rId15"/>
    <p:sldId id="371" r:id="rId16"/>
    <p:sldId id="367" r:id="rId17"/>
    <p:sldId id="372" r:id="rId18"/>
    <p:sldId id="368" r:id="rId19"/>
    <p:sldId id="375" r:id="rId20"/>
    <p:sldId id="366" r:id="rId21"/>
    <p:sldId id="376" r:id="rId22"/>
    <p:sldId id="377" r:id="rId23"/>
    <p:sldId id="382" r:id="rId24"/>
    <p:sldId id="378" r:id="rId25"/>
    <p:sldId id="379" r:id="rId26"/>
    <p:sldId id="380" r:id="rId27"/>
    <p:sldId id="381" r:id="rId28"/>
    <p:sldId id="383" r:id="rId29"/>
    <p:sldId id="386" r:id="rId30"/>
    <p:sldId id="384" r:id="rId31"/>
    <p:sldId id="385" r:id="rId32"/>
    <p:sldId id="34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A353"/>
    <a:srgbClr val="A40F16"/>
    <a:srgbClr val="1E1F22"/>
    <a:srgbClr val="000000"/>
    <a:srgbClr val="1F1F1F"/>
    <a:srgbClr val="2B2B2B"/>
    <a:srgbClr val="0D326F"/>
    <a:srgbClr val="717171"/>
    <a:srgbClr val="B5B5B5"/>
    <a:srgbClr val="C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53" autoAdjust="0"/>
  </p:normalViewPr>
  <p:slideViewPr>
    <p:cSldViewPr snapToGrid="0">
      <p:cViewPr varScale="1">
        <p:scale>
          <a:sx n="113" d="100"/>
          <a:sy n="113" d="100"/>
        </p:scale>
        <p:origin x="522" y="96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42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5CB791-5B4C-4998-AC4E-9713BD9620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A6B78B-4FE0-4473-83FE-17ADA3A64D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A172-53E5-4457-8777-B760C29AF137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8C2B36-1DDA-4009-98D1-36DCEA92A9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4ED1F-0477-4338-83FD-C3F920BE1D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A7700-FC17-48F6-989A-E68564A90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77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E9D6D-589F-4F3A-961D-5F66C2FFF0A5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7E98-60D6-4326-97CE-F811203D8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6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53D00B-BAA7-4362-92F0-A2153B6D2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126" b="11074"/>
          <a:stretch/>
        </p:blipFill>
        <p:spPr>
          <a:xfrm>
            <a:off x="0" y="978674"/>
            <a:ext cx="4724400" cy="55071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C7034A-1E76-4249-A8D6-428D3C661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004" y="1721372"/>
            <a:ext cx="9391993" cy="208017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r">
              <a:defRPr sz="4200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5AB93-2E30-40DD-8F33-51F25BF9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004" y="3801546"/>
            <a:ext cx="9391993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505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D8111A74-2198-4C7D-AD6D-2FB43841A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6672AD6D-EBA4-4C4D-9B5A-AD59F954D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JetBrain"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02B03E1-AC96-41DE-A6D5-ECFB06EE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C6E80BF-76FD-4255-937D-82633CAB3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E6FBAE6-8B1D-4540-B5D4-EFBD0203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EF4F0DC4-5828-400D-9472-9BA924EC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065DCD1B-AB62-414D-96FE-C1D1A85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0CF846D-A551-4564-87B4-E24AE30A2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64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VSCo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E35D34-2104-4AD8-A6F3-7973809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70A002-F811-4E74-8947-0A5A58772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A45AC98-11E9-42B3-BC96-723D30D7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AF6A64B-A29A-42A3-B5F2-2EB26640D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078DD0E8-7E65-4DA9-808E-B3FA76DC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52918CB7-5006-40CF-AB14-EDA7881F3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89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C7E0E-DD9D-475E-9951-1C573DF5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941831"/>
            <a:ext cx="5525135" cy="50984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093E5-1539-4999-A53A-7DF3C604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" y="1451679"/>
            <a:ext cx="5525135" cy="48743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9DDE49-462C-43BD-92C0-C442DD58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941831"/>
            <a:ext cx="5544184" cy="5098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A718A-2F4D-4B33-9E68-7D9FB262B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51679"/>
            <a:ext cx="5544183" cy="48743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4C58744-F733-4BCC-8BA6-B8612BE4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CAEBF2-B996-42EE-85B9-77C121B404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C24AA19C-BF94-403C-9277-FC1D65F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89E563DA-A33B-4357-8232-FF00277A0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74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JetBrain"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>
            <a:extLst>
              <a:ext uri="{FF2B5EF4-FFF2-40B4-BE49-F238E27FC236}">
                <a16:creationId xmlns:a16="http://schemas.microsoft.com/office/drawing/2014/main" id="{CE9FE323-5A90-450B-993D-B3255348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01F69E-15ED-45F2-BD28-80A6CE477D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773AA513-0679-4EC8-952D-1E7400E7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941831"/>
            <a:ext cx="5525135" cy="50984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5" name="내용 개체 틀 3">
            <a:extLst>
              <a:ext uri="{FF2B5EF4-FFF2-40B4-BE49-F238E27FC236}">
                <a16:creationId xmlns:a16="http://schemas.microsoft.com/office/drawing/2014/main" id="{B2BCAA06-F481-4D5A-871B-6C76011C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" y="1451679"/>
            <a:ext cx="5525135" cy="4874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D40AC31-D958-4AF9-9D2E-953CD922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941831"/>
            <a:ext cx="5544184" cy="5098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7" name="내용 개체 틀 5">
            <a:extLst>
              <a:ext uri="{FF2B5EF4-FFF2-40B4-BE49-F238E27FC236}">
                <a16:creationId xmlns:a16="http://schemas.microsoft.com/office/drawing/2014/main" id="{CB4B98DF-E3AF-4E78-AA8F-4087C3BF6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51679"/>
            <a:ext cx="5544183" cy="4874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CB26ED3E-C2C2-4118-99F2-FC83B77C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830DEAF-F373-405D-8DB5-5853B13741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55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VSCo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ED55DEB-09EC-4243-81B7-B0DEB4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B97FD49-E3A0-4A82-8E53-BB5E62DF31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8FA764CB-F24D-4AFD-A236-117937D7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941831"/>
            <a:ext cx="5525135" cy="50984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3" name="내용 개체 틀 3">
            <a:extLst>
              <a:ext uri="{FF2B5EF4-FFF2-40B4-BE49-F238E27FC236}">
                <a16:creationId xmlns:a16="http://schemas.microsoft.com/office/drawing/2014/main" id="{0E17F316-0F06-44BE-809A-275E7F312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" y="1451679"/>
            <a:ext cx="5525135" cy="4874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34" name="텍스트 개체 틀 4">
            <a:extLst>
              <a:ext uri="{FF2B5EF4-FFF2-40B4-BE49-F238E27FC236}">
                <a16:creationId xmlns:a16="http://schemas.microsoft.com/office/drawing/2014/main" id="{0129DA48-F6EF-4A67-9D17-784D13B4F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941831"/>
            <a:ext cx="5544184" cy="5098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5" name="내용 개체 틀 5">
            <a:extLst>
              <a:ext uri="{FF2B5EF4-FFF2-40B4-BE49-F238E27FC236}">
                <a16:creationId xmlns:a16="http://schemas.microsoft.com/office/drawing/2014/main" id="{997EAF6F-F3CF-48E9-B22D-7301C2A05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51679"/>
            <a:ext cx="5544183" cy="4874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BE6762A5-4F61-458D-9213-6E6A7C42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906DCA39-8506-4AC9-A0BB-D84214FBE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5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52E4-76D0-47F6-A491-67558A8BB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490583"/>
            <a:ext cx="11247120" cy="124754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D0E018-0C85-4137-B38C-E4E0724AD6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5878F79A-DA89-4C1B-A460-455FEF97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1D6B947A-07D6-4EE9-B1F6-F6D0A6BA6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9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901178-9B50-487D-ABB1-EEA1F53F0249}"/>
              </a:ext>
            </a:extLst>
          </p:cNvPr>
          <p:cNvSpPr/>
          <p:nvPr userDrawn="1"/>
        </p:nvSpPr>
        <p:spPr>
          <a:xfrm>
            <a:off x="-1" y="0"/>
            <a:ext cx="3075709" cy="6485856"/>
          </a:xfrm>
          <a:prstGeom prst="rect">
            <a:avLst/>
          </a:prstGeom>
          <a:solidFill>
            <a:srgbClr val="B5B5B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CF6A2-2567-497C-B436-BD5C5E8B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183"/>
            <a:ext cx="2984269" cy="110979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5EE43-D6F2-4134-9AE0-9520EE51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41" y="482183"/>
            <a:ext cx="8447116" cy="564429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7035A3-A2FE-49B6-B83A-F35DE80AD8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630216" y="2574803"/>
            <a:ext cx="2112984" cy="3911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E2976A-B85C-4985-9F47-FDCB15290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B4FA2AAF-5196-4C2D-980B-A03B2A30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A7731A67-1EF6-48CD-87D0-8D5BAD1B5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0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10A94-4475-4273-9A95-4CF7CF85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D188D-0686-4DAD-BBE3-B541575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941831"/>
            <a:ext cx="11247120" cy="53592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ABF380-C99F-45AB-8F7D-5843E9A1F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6ED354C8-8FB4-49A7-97F5-AB2017FF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805ACC4D-CD18-4ED4-9C01-BC0ADC9C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 JetBrain"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CD2B44B-446D-4013-84BC-89FF33C9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C7EBE6-0A78-429A-B473-54BC5079D4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20E3CC41-6244-4DAC-8935-CC320F85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941831"/>
            <a:ext cx="11247120" cy="5359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F24E0DD-B302-48FF-BC50-B54DAAB43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E2B8A1B-DBCA-4428-B706-49D736DEC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76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 VSCo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4FE6E5-4B80-4692-B62B-48DC1506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80BB715-BFEA-454E-9145-E283261AAC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4162629-D673-45FB-81D1-21783D6D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941831"/>
            <a:ext cx="11247120" cy="5359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1712F763-2858-4D45-B898-174338B7E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AEA89EA5-46BA-4ED7-9EEC-41BF1E2E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57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E6C98A-4299-4C72-8FD9-BF76FF89C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02" y="1298833"/>
            <a:ext cx="5267498" cy="51870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657416-002D-4B05-BCD7-2B1D299D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528763"/>
            <a:ext cx="1124712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5968B-BFD9-49A4-AF62-096975D0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4408488"/>
            <a:ext cx="1124712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71717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C81E600D-B57D-48B8-BCFA-06AA459E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BA70C1FA-A7E6-4C18-802D-56F20B77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27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 JetBrain"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C68586B-3FE9-472C-9EE1-9F375791B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37" y="797099"/>
            <a:ext cx="2612695" cy="239859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C820BD6-E912-43DD-9D4C-2DB4C55D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528763"/>
            <a:ext cx="1124712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A6D0F1BB-87A8-466A-83CD-4FD136D3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4408488"/>
            <a:ext cx="1124712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46BDBF84-4480-4D51-B077-AF0493CAF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971FA66B-A3B6-4EA3-AEA4-83B2249C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 VSCo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C833272-F6CE-429A-A360-2F306C21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528763"/>
            <a:ext cx="1124712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824FC5C-349E-466A-91CF-C2885741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4408488"/>
            <a:ext cx="1124712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A259D9-6B14-430F-BAC6-2FA64E16A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37" y="797099"/>
            <a:ext cx="2612695" cy="2398597"/>
          </a:xfrm>
          <a:prstGeom prst="rect">
            <a:avLst/>
          </a:prstGeom>
        </p:spPr>
      </p:pic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85637FAD-C704-417A-8172-4EDA6883D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2A71B5D8-5342-4F71-8B9C-2EAC8757A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82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0F6F200-8DF5-44AE-A9FF-2E6B8B0E9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1EE5DEAE-DEF0-4C6C-8954-82AAC7E7C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72D422-C6E0-494E-94CE-5FAA7D31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40A351-3D0C-41A1-B64D-518BC064C9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7BC259AB-D9E8-410E-9D08-E51B311C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23FDC1F-33BC-4F20-B2FA-9F2FD1AD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73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E6F31-752E-4C54-A767-42E64151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8"/>
            <a:ext cx="10515600" cy="124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EB0-213E-489A-B333-7DAEAEF7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508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4DD985-D68A-4E3F-8BDA-762E71616B76}"/>
              </a:ext>
            </a:extLst>
          </p:cNvPr>
          <p:cNvSpPr/>
          <p:nvPr userDrawn="1"/>
        </p:nvSpPr>
        <p:spPr>
          <a:xfrm>
            <a:off x="0" y="6489358"/>
            <a:ext cx="12192000" cy="368641"/>
          </a:xfrm>
          <a:prstGeom prst="rect">
            <a:avLst/>
          </a:prstGeom>
          <a:solidFill>
            <a:srgbClr val="A40F16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88A618FF-71E2-484D-AB67-735EC731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34440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115317C-AA2F-44F5-BD49-A50728D1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34440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7" r:id="rId4"/>
    <p:sldLayoutId id="2147483668" r:id="rId5"/>
    <p:sldLayoutId id="2147483651" r:id="rId6"/>
    <p:sldLayoutId id="2147483669" r:id="rId7"/>
    <p:sldLayoutId id="2147483670" r:id="rId8"/>
    <p:sldLayoutId id="2147483662" r:id="rId9"/>
    <p:sldLayoutId id="2147483672" r:id="rId10"/>
    <p:sldLayoutId id="2147483671" r:id="rId11"/>
    <p:sldLayoutId id="2147483663" r:id="rId12"/>
    <p:sldLayoutId id="2147483673" r:id="rId13"/>
    <p:sldLayoutId id="2147483674" r:id="rId14"/>
    <p:sldLayoutId id="2147483658" r:id="rId1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contribute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A048B-B0BA-400D-9A61-7B78E5E85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242" y="1721372"/>
            <a:ext cx="10166755" cy="2080174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  <a:r>
              <a:rPr lang="en-US" altLang="ko-KR" dirty="0"/>
              <a:t>, </a:t>
            </a:r>
            <a:r>
              <a:rPr lang="ko-KR" altLang="en-US" dirty="0"/>
              <a:t>다음 연구 주제</a:t>
            </a:r>
            <a:endParaRPr lang="ko-KR" altLang="en-US" sz="4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8445C-2914-483A-A621-32CA45A0E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242" y="3801546"/>
            <a:ext cx="10166755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Graph Neural Network</a:t>
            </a:r>
          </a:p>
          <a:p>
            <a:endParaRPr lang="en-US" altLang="ko-KR" dirty="0"/>
          </a:p>
          <a:p>
            <a:r>
              <a:rPr lang="ko-KR" altLang="en-US" sz="2000" dirty="0">
                <a:solidFill>
                  <a:srgbClr val="0D326F"/>
                </a:solidFill>
              </a:rPr>
              <a:t>경희대학교 소프트웨어융합대학 </a:t>
            </a:r>
            <a:r>
              <a:rPr lang="ko-KR" altLang="en-US" sz="2000" dirty="0" err="1">
                <a:solidFill>
                  <a:srgbClr val="0D326F"/>
                </a:solidFill>
              </a:rPr>
              <a:t>데이터및지식공학연구실</a:t>
            </a:r>
            <a:r>
              <a:rPr lang="ko-KR" altLang="en-US" sz="2000" dirty="0">
                <a:solidFill>
                  <a:srgbClr val="0D326F"/>
                </a:solidFill>
              </a:rPr>
              <a:t> 신주영</a:t>
            </a:r>
          </a:p>
          <a:p>
            <a:endParaRPr lang="ko-KR" altLang="en-US" dirty="0"/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3937C7B3-95DE-4175-9DBA-DB8BD8F1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E8C658D-0F38-428C-BBD6-1A5B2A7AC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1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연구 주제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Distributed Data Augmentation Technique for Graph Neural Network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95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r>
              <a:rPr lang="ko-KR" altLang="en-US" dirty="0"/>
              <a:t> </a:t>
            </a:r>
            <a:r>
              <a:rPr lang="en-US" altLang="ko-KR" dirty="0"/>
              <a:t>Method using Message Passing Value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GraphSAINT</a:t>
            </a:r>
            <a:r>
              <a:rPr lang="en-US" altLang="ko-KR" dirty="0"/>
              <a:t> with Message Passing Value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7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A6517-9222-48C7-BCDD-D2A0EA4B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Passing Value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74B99B-62D3-47B8-B2E5-2F778841B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1" y="3216738"/>
            <a:ext cx="7059010" cy="245779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9ED13-539B-480A-A129-8368031402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0E7A52-E3E3-41B3-8F6C-398A64427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3404D3-7336-4F6C-B0DF-A33514243B84}"/>
              </a:ext>
            </a:extLst>
          </p:cNvPr>
          <p:cNvSpPr/>
          <p:nvPr/>
        </p:nvSpPr>
        <p:spPr>
          <a:xfrm>
            <a:off x="1735734" y="2221366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37273F-88C7-4D46-B67D-DF3405962E72}"/>
              </a:ext>
            </a:extLst>
          </p:cNvPr>
          <p:cNvSpPr/>
          <p:nvPr/>
        </p:nvSpPr>
        <p:spPr>
          <a:xfrm>
            <a:off x="2201733" y="1781408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818ACC-D010-4671-95E0-4C706F3CB7F1}"/>
              </a:ext>
            </a:extLst>
          </p:cNvPr>
          <p:cNvSpPr/>
          <p:nvPr/>
        </p:nvSpPr>
        <p:spPr>
          <a:xfrm>
            <a:off x="2138110" y="2678360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853C09-A27C-4ECD-8A02-DC3AD3C342FB}"/>
              </a:ext>
            </a:extLst>
          </p:cNvPr>
          <p:cNvSpPr/>
          <p:nvPr/>
        </p:nvSpPr>
        <p:spPr>
          <a:xfrm>
            <a:off x="1270067" y="1750687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3F54D7-B7B2-4AF4-AE10-961FD3821E45}"/>
              </a:ext>
            </a:extLst>
          </p:cNvPr>
          <p:cNvCxnSpPr>
            <a:stCxn id="11" idx="5"/>
            <a:endCxn id="8" idx="1"/>
          </p:cNvCxnSpPr>
          <p:nvPr/>
        </p:nvCxnSpPr>
        <p:spPr>
          <a:xfrm>
            <a:off x="1515890" y="1996510"/>
            <a:ext cx="262021" cy="26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63B5E7-EBCC-438F-A7D5-4A64FBE8C85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1981557" y="2027231"/>
            <a:ext cx="262353" cy="2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48FFE3-DA5A-43F7-AAC4-511D99673012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1981557" y="2467189"/>
            <a:ext cx="198730" cy="25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41D04A-0F47-4B2D-9BB9-161C086873F8}"/>
              </a:ext>
            </a:extLst>
          </p:cNvPr>
          <p:cNvSpPr txBox="1"/>
          <p:nvPr/>
        </p:nvSpPr>
        <p:spPr>
          <a:xfrm>
            <a:off x="1403095" y="149275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2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CB2B4-5E23-4249-9196-662A883DD1A0}"/>
              </a:ext>
            </a:extLst>
          </p:cNvPr>
          <p:cNvSpPr txBox="1"/>
          <p:nvPr/>
        </p:nvSpPr>
        <p:spPr>
          <a:xfrm>
            <a:off x="1978237" y="221677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6318A-3A21-415F-9B28-EFCE9B162689}"/>
              </a:ext>
            </a:extLst>
          </p:cNvPr>
          <p:cNvSpPr txBox="1"/>
          <p:nvPr/>
        </p:nvSpPr>
        <p:spPr>
          <a:xfrm>
            <a:off x="2432765" y="165030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3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CE21BC-FC9D-47D4-8A90-203B9BE90EBF}"/>
              </a:ext>
            </a:extLst>
          </p:cNvPr>
          <p:cNvSpPr txBox="1"/>
          <p:nvPr/>
        </p:nvSpPr>
        <p:spPr>
          <a:xfrm>
            <a:off x="2379600" y="2805511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4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CF900A7-9C7E-457C-A8D6-2964D111307D}"/>
              </a:ext>
            </a:extLst>
          </p:cNvPr>
          <p:cNvSpPr/>
          <p:nvPr/>
        </p:nvSpPr>
        <p:spPr>
          <a:xfrm>
            <a:off x="4777472" y="2172208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634FE9C-0403-4906-86AD-56DA7A170AEB}"/>
              </a:ext>
            </a:extLst>
          </p:cNvPr>
          <p:cNvSpPr/>
          <p:nvPr/>
        </p:nvSpPr>
        <p:spPr>
          <a:xfrm>
            <a:off x="5243471" y="1732250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3248B12-1263-4158-8248-ED855EF7485F}"/>
              </a:ext>
            </a:extLst>
          </p:cNvPr>
          <p:cNvSpPr/>
          <p:nvPr/>
        </p:nvSpPr>
        <p:spPr>
          <a:xfrm>
            <a:off x="5179848" y="2629202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D0A8CA-44E6-4AE4-8E2B-21AAB4F5B726}"/>
              </a:ext>
            </a:extLst>
          </p:cNvPr>
          <p:cNvSpPr/>
          <p:nvPr/>
        </p:nvSpPr>
        <p:spPr>
          <a:xfrm>
            <a:off x="4311805" y="1701529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2CA1658-F78E-45D2-A8C9-E3BC3B6443F8}"/>
              </a:ext>
            </a:extLst>
          </p:cNvPr>
          <p:cNvCxnSpPr>
            <a:stCxn id="29" idx="5"/>
            <a:endCxn id="26" idx="1"/>
          </p:cNvCxnSpPr>
          <p:nvPr/>
        </p:nvCxnSpPr>
        <p:spPr>
          <a:xfrm>
            <a:off x="4557628" y="1947352"/>
            <a:ext cx="262021" cy="26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8C67128-BC43-4029-A684-58FCD6E6B131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5023295" y="1978073"/>
            <a:ext cx="262353" cy="2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3ED174-E97B-4F4E-9A4A-39AA1C3B87CD}"/>
              </a:ext>
            </a:extLst>
          </p:cNvPr>
          <p:cNvCxnSpPr>
            <a:stCxn id="26" idx="5"/>
            <a:endCxn id="28" idx="1"/>
          </p:cNvCxnSpPr>
          <p:nvPr/>
        </p:nvCxnSpPr>
        <p:spPr>
          <a:xfrm>
            <a:off x="5023295" y="2418031"/>
            <a:ext cx="198730" cy="25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B45163-85F1-4B2F-BA4E-87254EC80CCC}"/>
              </a:ext>
            </a:extLst>
          </p:cNvPr>
          <p:cNvSpPr txBox="1"/>
          <p:nvPr/>
        </p:nvSpPr>
        <p:spPr>
          <a:xfrm>
            <a:off x="4444833" y="144359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2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1F58A-44FF-4D3F-ADDF-AFDE63BF19EF}"/>
              </a:ext>
            </a:extLst>
          </p:cNvPr>
          <p:cNvSpPr txBox="1"/>
          <p:nvPr/>
        </p:nvSpPr>
        <p:spPr>
          <a:xfrm>
            <a:off x="5028442" y="2167621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87668-1E3F-494E-96EE-C3C1E465E480}"/>
              </a:ext>
            </a:extLst>
          </p:cNvPr>
          <p:cNvSpPr txBox="1"/>
          <p:nvPr/>
        </p:nvSpPr>
        <p:spPr>
          <a:xfrm>
            <a:off x="5474503" y="160114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3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2D176-6F17-49E5-BA45-713FE4D96174}"/>
              </a:ext>
            </a:extLst>
          </p:cNvPr>
          <p:cNvSpPr txBox="1"/>
          <p:nvPr/>
        </p:nvSpPr>
        <p:spPr>
          <a:xfrm>
            <a:off x="5421338" y="275635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4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BE65111-2FA1-445C-9B61-93BB78506B1F}"/>
              </a:ext>
            </a:extLst>
          </p:cNvPr>
          <p:cNvSpPr/>
          <p:nvPr/>
        </p:nvSpPr>
        <p:spPr>
          <a:xfrm>
            <a:off x="3477876" y="2162096"/>
            <a:ext cx="643466" cy="3656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E817AA-6B3D-4E5D-A5CB-D90E9F652B9D}"/>
              </a:ext>
            </a:extLst>
          </p:cNvPr>
          <p:cNvSpPr txBox="1"/>
          <p:nvPr/>
        </p:nvSpPr>
        <p:spPr>
          <a:xfrm>
            <a:off x="7007915" y="1169059"/>
            <a:ext cx="47095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번 노드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2, 3, 4</a:t>
            </a:r>
            <a:r>
              <a:rPr lang="ko-KR" altLang="en-US" dirty="0"/>
              <a:t>번 노드로부터 </a:t>
            </a:r>
            <a:r>
              <a:rPr lang="en-US" altLang="ko-KR" dirty="0"/>
              <a:t>sum aggregate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노드는 </a:t>
            </a:r>
            <a:r>
              <a:rPr lang="en-US" altLang="ko-KR" dirty="0"/>
              <a:t>self-loop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dirty="0">
                <a:highlight>
                  <a:srgbClr val="FFFF00"/>
                </a:highlight>
              </a:rPr>
              <a:t>번 노드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노드로부터 </a:t>
            </a:r>
            <a:r>
              <a:rPr lang="en-US" altLang="ko-KR" dirty="0"/>
              <a:t>sum aggregate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노드는 </a:t>
            </a:r>
            <a:r>
              <a:rPr lang="en-US" altLang="ko-KR" dirty="0"/>
              <a:t>self-loop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ko-KR" altLang="en-US" dirty="0">
                <a:highlight>
                  <a:srgbClr val="FFFF00"/>
                </a:highlight>
              </a:rPr>
              <a:t>번 노드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노드로부터 </a:t>
            </a:r>
            <a:r>
              <a:rPr lang="en-US" altLang="ko-KR" dirty="0"/>
              <a:t>sum aggregate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노드는 </a:t>
            </a:r>
            <a:r>
              <a:rPr lang="en-US" altLang="ko-KR" dirty="0"/>
              <a:t>self-loop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ko-KR" altLang="en-US" dirty="0">
                <a:highlight>
                  <a:srgbClr val="FFFF00"/>
                </a:highlight>
              </a:rPr>
              <a:t>번 노드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노드로부터 </a:t>
            </a:r>
            <a:r>
              <a:rPr lang="en-US" altLang="ko-KR" dirty="0"/>
              <a:t>sum aggregate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 노드는 </a:t>
            </a:r>
            <a:r>
              <a:rPr lang="en-US" altLang="ko-KR" dirty="0"/>
              <a:t>self-loop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0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EE5D4912-D14E-4CB3-88F8-75FBC4C6DC6C}"/>
              </a:ext>
            </a:extLst>
          </p:cNvPr>
          <p:cNvSpPr/>
          <p:nvPr/>
        </p:nvSpPr>
        <p:spPr>
          <a:xfrm>
            <a:off x="8277664" y="2873856"/>
            <a:ext cx="1264801" cy="12200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556E302-E712-4701-96AF-FA5D6B6CD8E0}"/>
              </a:ext>
            </a:extLst>
          </p:cNvPr>
          <p:cNvSpPr/>
          <p:nvPr/>
        </p:nvSpPr>
        <p:spPr>
          <a:xfrm>
            <a:off x="7526768" y="2188872"/>
            <a:ext cx="2743200" cy="25356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FD2097-6916-43EA-96EB-5F7609373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Message Passing Value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33B80-15AA-4448-91C2-4938E29E2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D3B3F5F-CBCA-443B-89E2-3186F194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Message</a:t>
            </a:r>
            <a:r>
              <a:rPr lang="ko-KR" altLang="en-US" dirty="0"/>
              <a:t> </a:t>
            </a:r>
            <a:r>
              <a:rPr lang="en-US" altLang="ko-KR" dirty="0"/>
              <a:t>Passing Value and Degree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980D6-E5F2-446B-976A-D0D6CC5B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43742C6-5716-4313-880B-EAE01A0DB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A866A7-D3DB-4B7B-A266-4D51B0D520D9}"/>
              </a:ext>
            </a:extLst>
          </p:cNvPr>
          <p:cNvSpPr/>
          <p:nvPr/>
        </p:nvSpPr>
        <p:spPr>
          <a:xfrm>
            <a:off x="8788467" y="330401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8EAC0E-CA73-4925-8779-C2A7FE4E6AFF}"/>
              </a:ext>
            </a:extLst>
          </p:cNvPr>
          <p:cNvSpPr/>
          <p:nvPr/>
        </p:nvSpPr>
        <p:spPr>
          <a:xfrm>
            <a:off x="9254466" y="2864055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B37F51-AC38-40FB-A94F-ADE485332434}"/>
              </a:ext>
            </a:extLst>
          </p:cNvPr>
          <p:cNvSpPr/>
          <p:nvPr/>
        </p:nvSpPr>
        <p:spPr>
          <a:xfrm>
            <a:off x="9190843" y="3761007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94E4AE-E174-48D5-B6AC-05A54D47A7C1}"/>
              </a:ext>
            </a:extLst>
          </p:cNvPr>
          <p:cNvSpPr/>
          <p:nvPr/>
        </p:nvSpPr>
        <p:spPr>
          <a:xfrm>
            <a:off x="8322800" y="2833334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1DF39F1-C6DE-4F9E-B279-48FED7D53304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8568623" y="3079157"/>
            <a:ext cx="262021" cy="26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69B88D-063A-4ADD-8890-BB421457502D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9034290" y="3109878"/>
            <a:ext cx="262353" cy="2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359A9F-C045-479C-AC5B-245C6CD6B401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9034290" y="3549836"/>
            <a:ext cx="198730" cy="25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088AC83-76E7-4793-BC05-734EA0F0F84B}"/>
              </a:ext>
            </a:extLst>
          </p:cNvPr>
          <p:cNvSpPr/>
          <p:nvPr/>
        </p:nvSpPr>
        <p:spPr>
          <a:xfrm>
            <a:off x="7823266" y="2410001"/>
            <a:ext cx="288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294A59-F369-4715-9EB3-9CEE6FBF2C2A}"/>
              </a:ext>
            </a:extLst>
          </p:cNvPr>
          <p:cNvSpPr/>
          <p:nvPr/>
        </p:nvSpPr>
        <p:spPr>
          <a:xfrm>
            <a:off x="8792532" y="2058949"/>
            <a:ext cx="288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36DFA10-6127-44F1-AD93-0B129E82E25B}"/>
              </a:ext>
            </a:extLst>
          </p:cNvPr>
          <p:cNvSpPr/>
          <p:nvPr/>
        </p:nvSpPr>
        <p:spPr>
          <a:xfrm>
            <a:off x="9981968" y="2864055"/>
            <a:ext cx="288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165779-F5D9-4117-86E1-3697E86630BA}"/>
              </a:ext>
            </a:extLst>
          </p:cNvPr>
          <p:cNvSpPr/>
          <p:nvPr/>
        </p:nvSpPr>
        <p:spPr>
          <a:xfrm>
            <a:off x="9693968" y="4254990"/>
            <a:ext cx="288000" cy="286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4143C6-C906-4783-B37D-ECF4D3FE782C}"/>
              </a:ext>
            </a:extLst>
          </p:cNvPr>
          <p:cNvCxnSpPr>
            <a:cxnSpLocks/>
            <a:stCxn id="16" idx="5"/>
            <a:endCxn id="12" idx="1"/>
          </p:cNvCxnSpPr>
          <p:nvPr/>
        </p:nvCxnSpPr>
        <p:spPr>
          <a:xfrm>
            <a:off x="8069089" y="2655824"/>
            <a:ext cx="295888" cy="21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522CC5-B99F-400F-A9B1-B3CAC31D8A0A}"/>
              </a:ext>
            </a:extLst>
          </p:cNvPr>
          <p:cNvCxnSpPr>
            <a:cxnSpLocks/>
            <a:stCxn id="17" idx="3"/>
            <a:endCxn id="12" idx="0"/>
          </p:cNvCxnSpPr>
          <p:nvPr/>
        </p:nvCxnSpPr>
        <p:spPr>
          <a:xfrm flipH="1">
            <a:off x="8466800" y="2304772"/>
            <a:ext cx="367909" cy="52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76BBB-B755-49D1-846F-1F05D8B52F7D}"/>
              </a:ext>
            </a:extLst>
          </p:cNvPr>
          <p:cNvCxnSpPr>
            <a:cxnSpLocks/>
            <a:stCxn id="17" idx="5"/>
            <a:endCxn id="10" idx="0"/>
          </p:cNvCxnSpPr>
          <p:nvPr/>
        </p:nvCxnSpPr>
        <p:spPr>
          <a:xfrm>
            <a:off x="9038355" y="2304772"/>
            <a:ext cx="360111" cy="55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FD24CA-3F3D-4A21-9392-EF0A96C46A89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9542466" y="3008055"/>
            <a:ext cx="43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0B3A26-C402-4E7E-BEF9-F83B075E9D4F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436666" y="4006830"/>
            <a:ext cx="299479" cy="29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내용 개체 틀 6">
            <a:extLst>
              <a:ext uri="{FF2B5EF4-FFF2-40B4-BE49-F238E27FC236}">
                <a16:creationId xmlns:a16="http://schemas.microsoft.com/office/drawing/2014/main" id="{E914F181-7355-4DAC-A8C3-6FA5100B6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075" y="2689763"/>
            <a:ext cx="5524500" cy="1923510"/>
          </a:xfrm>
        </p:spPr>
      </p:pic>
    </p:spTree>
    <p:extLst>
      <p:ext uri="{BB962C8B-B14F-4D97-AF65-F5344CB8AC3E}">
        <p14:creationId xmlns:p14="http://schemas.microsoft.com/office/powerpoint/2010/main" val="330138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EE91-BDFD-40A5-883C-751AB458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GraphSAINT</a:t>
            </a:r>
            <a:r>
              <a:rPr lang="en-US" altLang="ko-KR" dirty="0"/>
              <a:t> Importance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E2627-1373-4EF4-A0A7-DEDF3B2EF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Random node sampler</a:t>
                </a:r>
              </a:p>
              <a:p>
                <a:pPr lvl="1"/>
                <a:r>
                  <a:rPr lang="ko-KR" altLang="en-US" dirty="0"/>
                  <a:t>노드 샘플링 확률은 노드 </a:t>
                </a:r>
                <a:r>
                  <a:rPr lang="en-US" altLang="ko-KR" dirty="0"/>
                  <a:t>degree</a:t>
                </a:r>
                <a:r>
                  <a:rPr lang="ko-KR" altLang="en-US" dirty="0"/>
                  <a:t>와 비례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Random edge sampler</a:t>
                </a:r>
              </a:p>
              <a:p>
                <a:pPr lvl="1"/>
                <a:r>
                  <a:rPr lang="ko-KR" altLang="en-US" dirty="0" err="1"/>
                  <a:t>엣지</a:t>
                </a:r>
                <a:r>
                  <a:rPr lang="ko-KR" altLang="en-US" dirty="0"/>
                  <a:t> 샘플링 확률을 </a:t>
                </a:r>
                <a:r>
                  <a:rPr lang="en-US" altLang="ko-KR" dirty="0"/>
                  <a:t>graph topology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dependent</a:t>
                </a:r>
                <a:r>
                  <a:rPr lang="ko-KR" altLang="en-US" dirty="0"/>
                  <a:t>하게 만듦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Random walk sampler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E2627-1373-4EF4-A0A7-DEDF3B2E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0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CC16A-319E-45DD-B003-2CC4E4BF78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0E913-CB30-4341-877D-F7A9B14F1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42264-B0EE-4413-B4D8-E14D9B5F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4" y="3706645"/>
            <a:ext cx="698279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EF919-B85C-468A-A393-F76B89A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E2FAC-FD45-4A04-9228-7D4F686C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Sampling </a:t>
            </a:r>
            <a:r>
              <a:rPr lang="ko-KR" altLang="en-US" dirty="0"/>
              <a:t>확률을 </a:t>
            </a:r>
            <a:r>
              <a:rPr lang="en-US" altLang="ko-KR" dirty="0"/>
              <a:t>Message Passing Value</a:t>
            </a:r>
            <a:r>
              <a:rPr lang="ko-KR" altLang="en-US" dirty="0"/>
              <a:t>를 통해 연산</a:t>
            </a:r>
            <a:endParaRPr lang="en-US" altLang="ko-KR" dirty="0"/>
          </a:p>
          <a:p>
            <a:r>
              <a:rPr lang="ko-KR" altLang="en-US" dirty="0"/>
              <a:t>연산 된 </a:t>
            </a:r>
            <a:r>
              <a:rPr lang="en-US" altLang="ko-KR" dirty="0"/>
              <a:t>Message Passing Value</a:t>
            </a:r>
            <a:r>
              <a:rPr lang="ko-KR" altLang="en-US" dirty="0"/>
              <a:t>를 활용하여 </a:t>
            </a:r>
            <a:r>
              <a:rPr lang="en-US" altLang="ko-KR" dirty="0"/>
              <a:t>Node Sampling, Subgraph Induce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F6313-7896-4F42-85BB-F3DB9D76CF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2E9BB-E2CF-450D-AF87-444DF18F6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96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Metropolis-Hastings Fan-out Generation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Diverse Fan-out Sampling via Metropolis-Hastings Algorithm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62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71F0-918A-4533-95B8-82CEC6B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Metropolis-Hastings Fan-out Generation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AF646-0874-47CD-9CB7-65E43F3A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마다 </a:t>
            </a:r>
            <a:r>
              <a:rPr lang="en-US" altLang="ko-KR" dirty="0"/>
              <a:t>fan-out </a:t>
            </a:r>
            <a:r>
              <a:rPr lang="ko-KR" altLang="en-US" dirty="0"/>
              <a:t>크기를 수정하며 학습을 진행</a:t>
            </a:r>
            <a:endParaRPr lang="en-US" altLang="ko-KR" dirty="0"/>
          </a:p>
          <a:p>
            <a:r>
              <a:rPr lang="ko-KR" altLang="en-US" dirty="0"/>
              <a:t>적절한 목적 분포와 제안 분포를 찾아내는 것이 관건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Metropolis-Hastings Data Augmentation for Graph Neural Networks </a:t>
            </a:r>
            <a:r>
              <a:rPr lang="ko-KR" altLang="en-US" dirty="0"/>
              <a:t>수식</a:t>
            </a:r>
            <a:endParaRPr lang="en-US" altLang="ko-KR" dirty="0"/>
          </a:p>
          <a:p>
            <a:pPr lvl="1"/>
            <a:r>
              <a:rPr lang="ko-KR" altLang="en-US" dirty="0"/>
              <a:t>목적분포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제안분포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285E6-6B18-42EB-B191-EEC18DBBD9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93948-29D7-4433-BA66-5FD03D296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EEE5A3-FC3C-4714-B2F8-67B3D04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559451"/>
            <a:ext cx="4666062" cy="8695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8433D8-E84A-478F-B068-05CC11CD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4" y="3942146"/>
            <a:ext cx="6011333" cy="7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Metropolis-Hastings MPV Sampling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Metropolis-Hastings Neighbor Sampling using Message Passing Value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81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177CF-DA61-4C46-8ED5-95691151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Metropolis-Hastings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2FB7D-7E23-45DB-BE65-E82F7014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Passing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값을 연산</a:t>
            </a:r>
            <a:endParaRPr lang="en-US" altLang="ko-KR" dirty="0"/>
          </a:p>
          <a:p>
            <a:r>
              <a:rPr lang="en-US" altLang="ko-KR" dirty="0"/>
              <a:t>Metropolis-Hastings </a:t>
            </a:r>
            <a:r>
              <a:rPr lang="ko-KR" altLang="en-US" dirty="0"/>
              <a:t>알고리즘을 활용하여 목적 분포에 맞게끔 샘플링</a:t>
            </a:r>
            <a:endParaRPr lang="en-US" altLang="ko-KR" dirty="0"/>
          </a:p>
          <a:p>
            <a:pPr lvl="1"/>
            <a:r>
              <a:rPr lang="en-US" altLang="ko-KR" dirty="0" err="1"/>
              <a:t>GraphSAGE</a:t>
            </a:r>
            <a:endParaRPr lang="en-US" altLang="ko-KR" dirty="0"/>
          </a:p>
          <a:p>
            <a:pPr lvl="2"/>
            <a:r>
              <a:rPr lang="en-US" altLang="ko-KR" dirty="0"/>
              <a:t>epoch</a:t>
            </a:r>
            <a:r>
              <a:rPr lang="ko-KR" altLang="en-US" dirty="0"/>
              <a:t>마다 샘플링 재시도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epoch </a:t>
            </a:r>
            <a:r>
              <a:rPr lang="ko-KR" altLang="en-US" dirty="0"/>
              <a:t>별로 샘플링을 다르게 시도하며 목적 분포에 맞게끔 샘플링</a:t>
            </a:r>
            <a:endParaRPr lang="en-US" altLang="ko-KR" dirty="0"/>
          </a:p>
          <a:p>
            <a:pPr lvl="1"/>
            <a:r>
              <a:rPr lang="en-US" altLang="ko-KR" dirty="0" err="1"/>
              <a:t>GraphSAINT</a:t>
            </a:r>
            <a:endParaRPr lang="en-US" altLang="ko-KR" dirty="0"/>
          </a:p>
          <a:p>
            <a:pPr lvl="2"/>
            <a:r>
              <a:rPr lang="en-US" altLang="ko-KR" dirty="0"/>
              <a:t>epoch </a:t>
            </a:r>
            <a:r>
              <a:rPr lang="ko-KR" altLang="en-US" dirty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샘플링 완료</a:t>
            </a:r>
            <a:endParaRPr lang="en-US" altLang="ko-KR" dirty="0"/>
          </a:p>
          <a:p>
            <a:pPr lvl="2"/>
            <a:r>
              <a:rPr lang="ko-KR" altLang="en-US" dirty="0"/>
              <a:t>목적 분포에 맞게끔 여러 종류의 서브그래프 즉</a:t>
            </a:r>
            <a:r>
              <a:rPr lang="en-US" altLang="ko-KR" dirty="0"/>
              <a:t>, </a:t>
            </a:r>
            <a:r>
              <a:rPr lang="ko-KR" altLang="en-US" dirty="0"/>
              <a:t>미니배치를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FC278-0192-4431-88B6-C29EDCB042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7213A0-A0F5-498E-AD9A-2A91AE6C6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64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1444D-F370-4B65-A588-04DA3D58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30488-8769-4EF5-BE89-6CFA86F8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41" y="268448"/>
            <a:ext cx="8447116" cy="5964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논문 수정 사항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논문 발표 자료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다음 연구 주제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en-US" altLang="ko-KR" dirty="0"/>
              <a:t>Importance Sampling Method using Message Passing Value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Metropolis-Hastings Fan-out Generation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Metropolis-Hastings MPV Sampling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Cypher Graph Query Language Study, Neo4j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DGL</a:t>
            </a:r>
            <a:r>
              <a:rPr lang="ko-KR" altLang="en-US" dirty="0"/>
              <a:t> </a:t>
            </a:r>
            <a:r>
              <a:rPr lang="en-US" altLang="ko-KR" dirty="0"/>
              <a:t>Contribution</a:t>
            </a:r>
          </a:p>
          <a:p>
            <a:pPr lvl="2">
              <a:lnSpc>
                <a:spcPct val="80000"/>
              </a:lnSpc>
            </a:pPr>
            <a:r>
              <a:rPr lang="en-US" altLang="ko-KR" dirty="0" err="1"/>
              <a:t>MultiSamplingDataLoader</a:t>
            </a:r>
            <a:endParaRPr lang="en-US" altLang="ko-KR" dirty="0"/>
          </a:p>
          <a:p>
            <a:pPr lvl="2">
              <a:lnSpc>
                <a:spcPct val="80000"/>
              </a:lnSpc>
            </a:pPr>
            <a:r>
              <a:rPr lang="en-US" altLang="ko-KR" dirty="0" err="1"/>
              <a:t>SimpleAGGNet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기타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연구실 홈페이지 제작 진행상황</a:t>
            </a:r>
            <a:endParaRPr lang="en-US" altLang="ko-KR" dirty="0"/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59D9C46D-632B-4D46-829B-AE5DC04C3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BD161BC5-8FFC-4A34-8377-7ED7EB3AE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95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Cypher Graph Query Language Study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Cypher Graph Query Language Study via Neo4j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94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001C1-58B9-416A-9A96-D786DE63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방중 추가 공부 계획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2C091D3-7F67-48D1-B386-89472285F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388" y="1125189"/>
            <a:ext cx="9307224" cy="4991797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AF2F2-E2E0-491A-AD9F-1C267D801D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9C4684-351D-46E2-9B7D-43AFB288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65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DGL Contribution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Deep Graph Library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2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78FF3-A09D-4215-8B4D-50D7A9C1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Contribute to DGL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892E30-8464-4967-BBF9-4C3B73399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007" y="1177973"/>
            <a:ext cx="6165985" cy="469948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E0BC0-AC87-49A8-AF38-AB6BE3C093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175ACF-22F9-47A5-A5DE-BF7A65B8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706B7-B142-4DD4-8071-52BF6A3D29B2}"/>
              </a:ext>
            </a:extLst>
          </p:cNvPr>
          <p:cNvSpPr txBox="1"/>
          <p:nvPr/>
        </p:nvSpPr>
        <p:spPr>
          <a:xfrm>
            <a:off x="3013007" y="5877454"/>
            <a:ext cx="255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3"/>
              </a:rPr>
              <a:t>https://docs.dgl.ai/contribute.html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225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E6BA-B19C-4729-8A06-9572A256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MultiSamplingDataLoader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12724-40C7-4D3E-97FA-D932BD5CB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Various sampling data loader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2BF7E-F823-406A-AC34-7A4857FE1E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77D3FC-3D16-4C7D-8402-529FA4292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2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9AEFA-8817-463D-B247-A57260BB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MultiSamplingDataLoader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7119742-E8B9-417A-979C-2A72844CB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62" y="1182347"/>
            <a:ext cx="8059275" cy="487748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0E516-590A-4DFC-95BA-767C42D9BD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0D8B7-9546-41C4-AD23-D0EB1DBE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698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E6BA-B19C-4729-8A06-9572A25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3" y="1578506"/>
            <a:ext cx="11247120" cy="2852737"/>
          </a:xfrm>
        </p:spPr>
        <p:txBody>
          <a:bodyPr/>
          <a:lstStyle/>
          <a:p>
            <a:r>
              <a:rPr lang="en-US" altLang="ko-KR" dirty="0" err="1"/>
              <a:t>SimpleConv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12724-40C7-4D3E-97FA-D932BD5CB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 Model for only SUM Aggregation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2BF7E-F823-406A-AC34-7A4857FE1E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77D3FC-3D16-4C7D-8402-529FA4292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29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9AEFA-8817-463D-B247-A57260BB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SimpleConv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D531BF1-36AA-45DE-B41F-260A9199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377"/>
          <a:stretch/>
        </p:blipFill>
        <p:spPr>
          <a:xfrm>
            <a:off x="472439" y="1570482"/>
            <a:ext cx="5335693" cy="4078147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0E516-590A-4DFC-95BA-767C42D9BD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0D8B7-9546-41C4-AD23-D0EB1DBE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4B832FD1-B814-4C06-AD1F-A0EA4FB38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5"/>
          <a:stretch/>
        </p:blipFill>
        <p:spPr>
          <a:xfrm>
            <a:off x="6149220" y="1857273"/>
            <a:ext cx="5570340" cy="35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0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FD7E1-D6D9-4764-9652-263436D8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Contribute to DGL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6CCD5-33C0-4238-B3B2-82CD2CD8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MultiSamplingDataLoader</a:t>
            </a:r>
            <a:endParaRPr lang="en-US" altLang="ko-KR" dirty="0"/>
          </a:p>
          <a:p>
            <a:pPr lvl="1"/>
            <a:r>
              <a:rPr lang="en-US" altLang="ko-KR" dirty="0" err="1"/>
              <a:t>MHAug</a:t>
            </a:r>
            <a:endParaRPr lang="en-US" altLang="ko-KR" dirty="0"/>
          </a:p>
          <a:p>
            <a:pPr lvl="1"/>
            <a:r>
              <a:rPr lang="en-US" altLang="ko-KR" dirty="0" err="1"/>
              <a:t>GAug</a:t>
            </a:r>
            <a:r>
              <a:rPr lang="en-US" altLang="ko-KR" dirty="0"/>
              <a:t>-O, </a:t>
            </a:r>
            <a:r>
              <a:rPr lang="en-US" altLang="ko-KR" dirty="0" err="1"/>
              <a:t>GAug</a:t>
            </a:r>
            <a:r>
              <a:rPr lang="en-US" altLang="ko-KR" dirty="0"/>
              <a:t>-M</a:t>
            </a:r>
          </a:p>
          <a:p>
            <a:pPr lvl="1"/>
            <a:r>
              <a:rPr lang="en-US" altLang="ko-KR" dirty="0"/>
              <a:t>Other Augmentation Techniques…</a:t>
            </a:r>
          </a:p>
          <a:p>
            <a:r>
              <a:rPr lang="en-US" altLang="ko-KR" dirty="0" err="1"/>
              <a:t>SimpleConv</a:t>
            </a:r>
            <a:endParaRPr lang="en-US" altLang="ko-KR" dirty="0"/>
          </a:p>
          <a:p>
            <a:pPr lvl="1"/>
            <a:r>
              <a:rPr lang="en-US" altLang="ko-KR" dirty="0" err="1"/>
              <a:t>MHAug</a:t>
            </a:r>
            <a:endParaRPr lang="en-US" altLang="ko-KR" dirty="0"/>
          </a:p>
          <a:p>
            <a:pPr lvl="1"/>
            <a:r>
              <a:rPr lang="en-US" altLang="ko-KR" dirty="0" err="1"/>
              <a:t>torch_geometric</a:t>
            </a:r>
            <a:r>
              <a:rPr lang="ko-KR" altLang="en-US" dirty="0"/>
              <a:t>에는 이미 있는 기능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6496C-A605-4700-B086-6CE9D31263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6CB21-2D04-4CEC-B945-602C9DB60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F07C4-C103-459D-B3FB-EFAA38D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52" y="941831"/>
            <a:ext cx="4948348" cy="52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Kyung </a:t>
            </a:r>
            <a:r>
              <a:rPr lang="en-US" altLang="ko-KR" dirty="0" err="1"/>
              <a:t>Hee</a:t>
            </a:r>
            <a:r>
              <a:rPr lang="en-US" altLang="ko-KR" dirty="0"/>
              <a:t> University Data &amp; Knowledge Engineering homepage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96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E792B-6693-4857-8F26-00855AE2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9F567-BA39-42EE-95DB-E93450AA4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Distributed Data Augmentation Technique for Graph Neural Network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22EFD-6F2F-40C3-9C78-7AA350C09E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80B39-DEE1-4429-B2A1-48896888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602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연구실 홈페이지 제작 진행상황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Kyung </a:t>
            </a:r>
            <a:r>
              <a:rPr lang="en-US" altLang="ko-KR" dirty="0" err="1"/>
              <a:t>Hee</a:t>
            </a:r>
            <a:r>
              <a:rPr lang="en-US" altLang="ko-KR" dirty="0"/>
              <a:t> University Data &amp; Knowledge Engineering homepage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54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9711D-FD26-4E25-A639-8CC63878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연구실 홈페이지 제작 진행상황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FCDA145-2A29-4C2B-B662-F2FB3E2C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097" y="1117599"/>
            <a:ext cx="9337806" cy="506465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6383-8DA5-4E10-A821-1A3949626F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C63CF-2658-44F3-8825-B55EF4425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05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FA8FF-C252-4D10-BD28-013A5F63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62748B8-6E35-4DBA-B8F4-9FE13A838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17DC75EB-638B-4009-9112-FD4FB9BE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0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0CC48B-2163-485F-A79A-4B81F949C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기존 흐름도에 잘못된 부분에 존재하여 수정</a:t>
            </a:r>
            <a:endParaRPr lang="en-US" altLang="ko-KR" dirty="0"/>
          </a:p>
          <a:p>
            <a:r>
              <a:rPr lang="ko-KR" altLang="en-US" dirty="0"/>
              <a:t>모델 학습 및 파라미터 수정 단계 후에 다시 원본 그래프로 향해야 하지만</a:t>
            </a:r>
            <a:r>
              <a:rPr lang="en-US" altLang="ko-KR" dirty="0"/>
              <a:t> </a:t>
            </a:r>
            <a:r>
              <a:rPr lang="ko-KR" altLang="en-US" dirty="0"/>
              <a:t>기존에는 배치 추론 단계로 향했음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D39B84-C840-471D-9FDC-5C6072A7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B6BCB-ED9D-41A5-B58F-87E0428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6DA2B-AF8A-4599-AF59-D3DFB67A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2263990-973A-4D47-8246-B0CC1FCFC5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6569" y="335135"/>
            <a:ext cx="3172229" cy="5950222"/>
          </a:xfrm>
        </p:spPr>
      </p:pic>
    </p:spTree>
    <p:extLst>
      <p:ext uri="{BB962C8B-B14F-4D97-AF65-F5344CB8AC3E}">
        <p14:creationId xmlns:p14="http://schemas.microsoft.com/office/powerpoint/2010/main" val="132109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FF9843-FFC3-4936-8369-5444CD8169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목적 분포 및 제안 분포에 대한 수식 추가</a:t>
            </a:r>
            <a:endParaRPr lang="en-US" altLang="ko-KR" dirty="0"/>
          </a:p>
          <a:p>
            <a:r>
              <a:rPr lang="ko-KR" altLang="en-US" dirty="0"/>
              <a:t>수식에 대한 자세한 설명은 생략하였음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8BE1C74-2D41-495B-A55B-3A8ACB625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0954" y="941388"/>
            <a:ext cx="4789217" cy="5343525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C75052F-5708-45E8-8A02-D9016F1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120D5-E61F-47DD-872E-1434D837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779FE-94E8-49B8-BD1A-A51C39158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692434-861B-4C70-8DC2-4B911C69595E}"/>
              </a:ext>
            </a:extLst>
          </p:cNvPr>
          <p:cNvSpPr/>
          <p:nvPr/>
        </p:nvSpPr>
        <p:spPr>
          <a:xfrm>
            <a:off x="6550953" y="4509514"/>
            <a:ext cx="4789217" cy="17749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4A1449F-841F-4317-9AC1-BE13A161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1" y="3574781"/>
            <a:ext cx="3974337" cy="2768908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0CC48B-2163-485F-A79A-4B81F949C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테스트 정확도 비교 부분 </a:t>
            </a:r>
            <a:r>
              <a:rPr lang="en-US" altLang="ko-KR" dirty="0" err="1"/>
              <a:t>MHAug</a:t>
            </a:r>
            <a:r>
              <a:rPr lang="ko-KR" altLang="en-US" dirty="0"/>
              <a:t> 정확도 추가</a:t>
            </a:r>
            <a:endParaRPr lang="en-US" altLang="ko-KR" dirty="0"/>
          </a:p>
          <a:p>
            <a:r>
              <a:rPr lang="ko-KR" altLang="en-US" dirty="0"/>
              <a:t>학습 수행 시간 개선</a:t>
            </a:r>
            <a:endParaRPr lang="en-US" altLang="ko-KR" dirty="0"/>
          </a:p>
          <a:p>
            <a:pPr lvl="1"/>
            <a:r>
              <a:rPr lang="en-US" altLang="ko-KR" dirty="0"/>
              <a:t>MH-Aug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en-US" altLang="ko-KR" dirty="0"/>
              <a:t>epoch </a:t>
            </a:r>
            <a:r>
              <a:rPr lang="ko-KR" altLang="en-US" dirty="0"/>
              <a:t>횟수를 </a:t>
            </a:r>
            <a:r>
              <a:rPr lang="en-US" altLang="ko-KR" dirty="0"/>
              <a:t>2000</a:t>
            </a:r>
            <a:r>
              <a:rPr lang="ko-KR" altLang="en-US" dirty="0"/>
              <a:t>으로 설정하였으나</a:t>
            </a:r>
            <a:r>
              <a:rPr lang="en-US" altLang="ko-KR" dirty="0"/>
              <a:t>, </a:t>
            </a:r>
            <a:r>
              <a:rPr lang="ko-KR" altLang="en-US" dirty="0"/>
              <a:t>학습에 진척이 없을 경우</a:t>
            </a:r>
            <a:r>
              <a:rPr lang="en-US" altLang="ko-KR" dirty="0"/>
              <a:t>, early-stopping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ko-KR" altLang="en-US" dirty="0"/>
              <a:t>평균적으로 몇 번 정도 </a:t>
            </a:r>
            <a:r>
              <a:rPr lang="en-US" altLang="ko-KR" dirty="0"/>
              <a:t>epoch</a:t>
            </a:r>
            <a:r>
              <a:rPr lang="ko-KR" altLang="en-US" dirty="0"/>
              <a:t>이 수행되는지 확인하여 제안 기법과 동일하게 설정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11B9C6E-F11F-4534-84AF-31F4653FC0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446" y="1030221"/>
            <a:ext cx="4749831" cy="5178492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3D39B84-C840-471D-9FDC-5C6072A7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B6BCB-ED9D-41A5-B58F-87E0428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6DA2B-AF8A-4599-AF59-D3DFB67A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F8833E-C0C2-482E-9EDC-67BE0A5B2239}"/>
              </a:ext>
            </a:extLst>
          </p:cNvPr>
          <p:cNvSpPr/>
          <p:nvPr/>
        </p:nvSpPr>
        <p:spPr>
          <a:xfrm>
            <a:off x="1380066" y="4077707"/>
            <a:ext cx="3776134" cy="1725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3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186785-871B-4825-A728-51416A8981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Sampled </a:t>
            </a:r>
            <a:r>
              <a:rPr lang="en-US" altLang="ko-KR" dirty="0" err="1"/>
              <a:t>subgrpah</a:t>
            </a:r>
            <a:r>
              <a:rPr lang="ko-KR" altLang="en-US" dirty="0"/>
              <a:t>에서 </a:t>
            </a:r>
            <a:r>
              <a:rPr lang="en-US" altLang="ko-KR" dirty="0"/>
              <a:t>Sampled Message Flow Graph</a:t>
            </a:r>
            <a:r>
              <a:rPr lang="ko-KR" altLang="en-US" dirty="0"/>
              <a:t>로 변경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0DEB32B-ED4D-4E3D-84B0-7DE825171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338100"/>
            <a:ext cx="5546725" cy="455010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1D1E749-3300-4A08-AD1A-A2E92CF6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1369D-5BFC-46F8-93F3-A8BADCE2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ED039-3907-4779-888A-8A99A1694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7405F7-CC5A-4B41-96E8-B23B6E8C8509}"/>
              </a:ext>
            </a:extLst>
          </p:cNvPr>
          <p:cNvSpPr/>
          <p:nvPr/>
        </p:nvSpPr>
        <p:spPr>
          <a:xfrm>
            <a:off x="6172199" y="4441780"/>
            <a:ext cx="5546725" cy="5874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5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E792B-6693-4857-8F26-00855AE2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발표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9F567-BA39-42EE-95DB-E93450AA4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Distributed Data Augmentation Technique for Graph Neural Network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22EFD-6F2F-40C3-9C78-7AA350C09E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80B39-DEE1-4429-B2A1-48896888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48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2F254C-141A-40E6-AD1D-CA39258740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AA33F-2DA2-4F29-936C-E55507B9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24B17-C542-4195-990A-65886A893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21" y="59269"/>
            <a:ext cx="4511346" cy="67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40004</TotalTime>
  <Words>620</Words>
  <Application>Microsoft Office PowerPoint</Application>
  <PresentationFormat>와이드스크린</PresentationFormat>
  <Paragraphs>202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함초롬돋움</vt:lpstr>
      <vt:lpstr>Arial</vt:lpstr>
      <vt:lpstr>Cambria Math</vt:lpstr>
      <vt:lpstr>Office 테마</vt:lpstr>
      <vt:lpstr>진행 상황, 다음 연구 주제</vt:lpstr>
      <vt:lpstr>Table of Contents</vt:lpstr>
      <vt:lpstr>논문 수정 사항</vt:lpstr>
      <vt:lpstr>논문 수정 사항</vt:lpstr>
      <vt:lpstr>논문 수정 사항</vt:lpstr>
      <vt:lpstr>논문 수정 사항</vt:lpstr>
      <vt:lpstr>논문 수정 사항</vt:lpstr>
      <vt:lpstr>논문 발표 자료</vt:lpstr>
      <vt:lpstr>PowerPoint 프레젠테이션</vt:lpstr>
      <vt:lpstr>다음 연구 주제</vt:lpstr>
      <vt:lpstr>Importance Sampling Method using Message Passing Value</vt:lpstr>
      <vt:lpstr>Message Passing Value</vt:lpstr>
      <vt:lpstr>Comparison with Message Passing Value and Degree</vt:lpstr>
      <vt:lpstr>GraphSAINT Importance Sampling</vt:lpstr>
      <vt:lpstr>제안 기법</vt:lpstr>
      <vt:lpstr>Metropolis-Hastings Fan-out Generation</vt:lpstr>
      <vt:lpstr>Metropolis-Hastings Fan-out Generation</vt:lpstr>
      <vt:lpstr>Metropolis-Hastings MPV Sampling</vt:lpstr>
      <vt:lpstr>Metropolis-Hastings Sampling</vt:lpstr>
      <vt:lpstr>Cypher Graph Query Language Study</vt:lpstr>
      <vt:lpstr>방중 추가 공부 계획</vt:lpstr>
      <vt:lpstr>DGL Contribution</vt:lpstr>
      <vt:lpstr>Contribute to DGL</vt:lpstr>
      <vt:lpstr>MultiSamplingDataLoader</vt:lpstr>
      <vt:lpstr>MultiSamplingDataLoader</vt:lpstr>
      <vt:lpstr>SimpleConv</vt:lpstr>
      <vt:lpstr>SimpleConv</vt:lpstr>
      <vt:lpstr>Contribute to DGL</vt:lpstr>
      <vt:lpstr>기타</vt:lpstr>
      <vt:lpstr>연구실 홈페이지 제작 진행상황</vt:lpstr>
      <vt:lpstr>연구실 홈페이지 제작 진행상황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신주영</dc:creator>
  <cp:lastModifiedBy>신주영</cp:lastModifiedBy>
  <cp:revision>1790</cp:revision>
  <dcterms:created xsi:type="dcterms:W3CDTF">2023-06-27T13:49:44Z</dcterms:created>
  <dcterms:modified xsi:type="dcterms:W3CDTF">2023-12-24T07:16:39Z</dcterms:modified>
</cp:coreProperties>
</file>