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439" r:id="rId2"/>
    <p:sldId id="403" r:id="rId3"/>
    <p:sldId id="413" r:id="rId4"/>
    <p:sldId id="420" r:id="rId5"/>
    <p:sldId id="418" r:id="rId6"/>
    <p:sldId id="428" r:id="rId7"/>
    <p:sldId id="429" r:id="rId8"/>
    <p:sldId id="430" r:id="rId9"/>
    <p:sldId id="432" r:id="rId10"/>
    <p:sldId id="431" r:id="rId11"/>
    <p:sldId id="433" r:id="rId12"/>
    <p:sldId id="434" r:id="rId13"/>
    <p:sldId id="435" r:id="rId14"/>
    <p:sldId id="436" r:id="rId15"/>
    <p:sldId id="437" r:id="rId16"/>
    <p:sldId id="427" r:id="rId17"/>
    <p:sldId id="426" r:id="rId18"/>
    <p:sldId id="440" r:id="rId19"/>
    <p:sldId id="441" r:id="rId20"/>
    <p:sldId id="442" r:id="rId21"/>
    <p:sldId id="443" r:id="rId22"/>
    <p:sldId id="444" r:id="rId23"/>
    <p:sldId id="445" r:id="rId24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4E1"/>
    <a:srgbClr val="A09484"/>
    <a:srgbClr val="EDABA9"/>
    <a:srgbClr val="D9C475"/>
    <a:srgbClr val="EDE3BD"/>
    <a:srgbClr val="F1BBBA"/>
    <a:srgbClr val="E27774"/>
    <a:srgbClr val="F8ECC9"/>
    <a:srgbClr val="E2DFDA"/>
    <a:srgbClr val="D7D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7917C-FCD0-4A99-9719-495D75DA7F1C}" v="3" dt="2021-10-04T04:20:49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3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0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9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0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4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9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3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A8B20-230B-449E-A874-506EFC34ACF9}" type="datetimeFigureOut">
              <a:rPr lang="ko-KR" altLang="en-US" smtClean="0"/>
              <a:pPr/>
              <a:t>2021-10-04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3A0C-8593-4F33-8064-84CD54B0CF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48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2745562" y="1749832"/>
            <a:ext cx="6700873" cy="2554545"/>
          </a:xfrm>
          <a:prstGeom prst="rect">
            <a:avLst/>
          </a:prstGeom>
          <a:solidFill>
            <a:srgbClr val="FBF4E1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제</a:t>
            </a:r>
            <a:r>
              <a:rPr lang="en-US" altLang="ko-KR" sz="8000" b="1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3</a:t>
            </a:r>
            <a:r>
              <a:rPr lang="ko-KR" altLang="en-US" sz="8000" b="1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장</a:t>
            </a:r>
            <a:endParaRPr lang="en-US" altLang="ko-KR" sz="8000" b="1" dirty="0">
              <a:solidFill>
                <a:schemeClr val="tx1">
                  <a:lumMod val="75000"/>
                  <a:lumOff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/>
            <a:r>
              <a:rPr lang="ko-KR" altLang="en-US" sz="8000" b="1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데이터 시각화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BDE6A-2D54-4601-B5D0-EEA096717A87}"/>
              </a:ext>
            </a:extLst>
          </p:cNvPr>
          <p:cNvSpPr txBox="1"/>
          <p:nvPr/>
        </p:nvSpPr>
        <p:spPr>
          <a:xfrm>
            <a:off x="4791444" y="4714130"/>
            <a:ext cx="2609112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A0948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Sook-tat </a:t>
            </a:r>
            <a:r>
              <a:rPr lang="ko-KR" altLang="en-US" dirty="0">
                <a:solidFill>
                  <a:srgbClr val="A0948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고나경 박지은</a:t>
            </a:r>
            <a:endParaRPr lang="en-US" altLang="ko-KR" dirty="0">
              <a:solidFill>
                <a:srgbClr val="A09484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rgbClr val="A0948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i="0" dirty="0">
              <a:solidFill>
                <a:srgbClr val="A09484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C8CA20-B24A-4248-8EA3-A64B400CAC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9A18D83-1018-4F49-A9E8-19BA72B74DA0}"/>
              </a:ext>
            </a:extLst>
          </p:cNvPr>
          <p:cNvCxnSpPr>
            <a:cxnSpLocks/>
          </p:cNvCxnSpPr>
          <p:nvPr/>
        </p:nvCxnSpPr>
        <p:spPr>
          <a:xfrm>
            <a:off x="2959100" y="4509253"/>
            <a:ext cx="6273800" cy="0"/>
          </a:xfrm>
          <a:prstGeom prst="line">
            <a:avLst/>
          </a:prstGeom>
          <a:ln>
            <a:solidFill>
              <a:srgbClr val="A09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7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E3E52-3A31-4540-960E-E9BCAC3B858A}"/>
              </a:ext>
            </a:extLst>
          </p:cNvPr>
          <p:cNvSpPr txBox="1"/>
          <p:nvPr/>
        </p:nvSpPr>
        <p:spPr>
          <a:xfrm>
            <a:off x="342624" y="225245"/>
            <a:ext cx="4488729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그림 </a:t>
            </a:r>
            <a:r>
              <a:rPr lang="en-US" altLang="ko-KR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3.2-</a:t>
            </a:r>
            <a:r>
              <a:rPr lang="ko-KR" altLang="en-US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히스토그램</a:t>
            </a:r>
            <a:endParaRPr lang="ko-KR" altLang="en-US" sz="4000" b="1" dirty="0">
              <a:solidFill>
                <a:srgbClr val="EDABA9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CEEDD-1974-48D6-9BC1-567EED043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3" y="1281664"/>
            <a:ext cx="4237096" cy="38656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38CF43-A4DC-43FD-A552-5FD1957B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1664"/>
            <a:ext cx="4941849" cy="3865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DC7D1E-7586-4CF3-8EFE-E7988BE8A736}"/>
              </a:ext>
            </a:extLst>
          </p:cNvPr>
          <p:cNvSpPr txBox="1"/>
          <p:nvPr/>
        </p:nvSpPr>
        <p:spPr>
          <a:xfrm>
            <a:off x="3897353" y="5234274"/>
            <a:ext cx="3714478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편향된 분포 </a:t>
            </a:r>
            <a:r>
              <a:rPr lang="en-US" altLang="ko-KR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-&gt; log(MEDV)</a:t>
            </a:r>
            <a:r>
              <a:rPr lang="ko-KR" altLang="en-US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로 변환하여 선형회귀 예측 값 개선</a:t>
            </a:r>
            <a:endParaRPr lang="en-US" altLang="ko-KR" sz="1100" i="0" dirty="0">
              <a:solidFill>
                <a:srgbClr val="A09484"/>
              </a:solidFill>
              <a:effectLst/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01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E3E52-3A31-4540-960E-E9BCAC3B858A}"/>
              </a:ext>
            </a:extLst>
          </p:cNvPr>
          <p:cNvSpPr txBox="1"/>
          <p:nvPr/>
        </p:nvSpPr>
        <p:spPr>
          <a:xfrm>
            <a:off x="342624" y="225245"/>
            <a:ext cx="4027064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그림 </a:t>
            </a:r>
            <a:r>
              <a:rPr lang="en-US" altLang="ko-KR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3.2-</a:t>
            </a:r>
            <a:r>
              <a:rPr lang="ko-KR" altLang="en-US" sz="4000" b="1" dirty="0" err="1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박스플롯</a:t>
            </a:r>
            <a:endParaRPr lang="ko-KR" altLang="en-US" sz="4000" b="1" dirty="0">
              <a:solidFill>
                <a:srgbClr val="EDABA9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B9D490-BA76-413D-8F0E-512349B4E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69" y="1622425"/>
            <a:ext cx="3828582" cy="36212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B94BDB-94D8-4A50-B117-266336913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819" y="1622425"/>
            <a:ext cx="6546850" cy="36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6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E3E52-3A31-4540-960E-E9BCAC3B858A}"/>
              </a:ext>
            </a:extLst>
          </p:cNvPr>
          <p:cNvSpPr txBox="1"/>
          <p:nvPr/>
        </p:nvSpPr>
        <p:spPr>
          <a:xfrm>
            <a:off x="342624" y="225245"/>
            <a:ext cx="510428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그림 </a:t>
            </a:r>
            <a:r>
              <a:rPr lang="en-US" altLang="ko-KR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3.3-</a:t>
            </a:r>
            <a:r>
              <a:rPr lang="ko-KR" altLang="en-US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병렬 </a:t>
            </a:r>
            <a:r>
              <a:rPr lang="ko-KR" altLang="en-US" sz="4000" b="1" dirty="0" err="1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박스플롯</a:t>
            </a:r>
            <a:endParaRPr lang="ko-KR" altLang="en-US" sz="4000" b="1" dirty="0">
              <a:solidFill>
                <a:srgbClr val="EDABA9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60E628-0EA2-41EC-9681-CD768BDD9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15" y="1158376"/>
            <a:ext cx="5119354" cy="5057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F6A5CE-A3FD-4ECA-9592-27322C3C7485}"/>
              </a:ext>
            </a:extLst>
          </p:cNvPr>
          <p:cNvSpPr txBox="1"/>
          <p:nvPr/>
        </p:nvSpPr>
        <p:spPr>
          <a:xfrm>
            <a:off x="6228680" y="3280581"/>
            <a:ext cx="3098925" cy="6001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분류과제에서 수치형 변수의 잠재성 평가에 용이</a:t>
            </a:r>
            <a:endParaRPr lang="en-US" altLang="ko-KR" sz="1100" i="0" dirty="0">
              <a:solidFill>
                <a:srgbClr val="A09484"/>
              </a:solidFill>
              <a:effectLst/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X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축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: 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범주형 결과값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y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축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: 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수치형 예측변수</a:t>
            </a:r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A1FF0-C63F-4D1D-835F-662435C78B5A}"/>
              </a:ext>
            </a:extLst>
          </p:cNvPr>
          <p:cNvSpPr txBox="1"/>
          <p:nvPr/>
        </p:nvSpPr>
        <p:spPr>
          <a:xfrm>
            <a:off x="6096000" y="2880471"/>
            <a:ext cx="218521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병렬 </a:t>
            </a:r>
            <a:r>
              <a:rPr lang="ko-KR" altLang="en-US" sz="2000" b="1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박스플롯</a:t>
            </a:r>
            <a:r>
              <a:rPr lang="ko-KR" altLang="en-US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장점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2F7DC-3164-41C8-8ABA-1921E43ADB60}"/>
              </a:ext>
            </a:extLst>
          </p:cNvPr>
          <p:cNvSpPr txBox="1"/>
          <p:nvPr/>
        </p:nvSpPr>
        <p:spPr>
          <a:xfrm>
            <a:off x="6096000" y="1441891"/>
            <a:ext cx="5033301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1. </a:t>
            </a:r>
            <a:r>
              <a:rPr lang="en-US" altLang="ko-KR" sz="2000" b="1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fig,axes</a:t>
            </a:r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=</a:t>
            </a:r>
            <a:r>
              <a:rPr lang="en-US" altLang="ko-KR" sz="2000" b="1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plt.subplots</a:t>
            </a:r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</a:t>
            </a:r>
            <a:r>
              <a:rPr lang="en-US" altLang="ko-KR" sz="2000" b="1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nrows</a:t>
            </a:r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=1, </a:t>
            </a:r>
            <a:r>
              <a:rPr lang="en-US" altLang="ko-KR" sz="2000" b="1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ncols</a:t>
            </a:r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=4)</a:t>
            </a:r>
            <a:endParaRPr lang="ko-KR" altLang="en-US" sz="2000" b="1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589236-DE99-40B2-ABD0-CA17D5DD2F08}"/>
              </a:ext>
            </a:extLst>
          </p:cNvPr>
          <p:cNvSpPr txBox="1"/>
          <p:nvPr/>
        </p:nvSpPr>
        <p:spPr>
          <a:xfrm>
            <a:off x="6229564" y="1831727"/>
            <a:ext cx="3284874" cy="6001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4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개의 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ax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들을 가지는 하나의 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figure 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생성</a:t>
            </a:r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nrows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: 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세로로 그래프를 </a:t>
            </a:r>
            <a:r>
              <a:rPr lang="en-US" altLang="ko-KR" sz="1100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nrows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개만큼 그려서 나열</a:t>
            </a:r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i="0" dirty="0" err="1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ncols</a:t>
            </a:r>
            <a:r>
              <a:rPr lang="en-US" altLang="ko-KR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=</a:t>
            </a:r>
            <a:r>
              <a:rPr lang="ko-KR" altLang="en-US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가로로 </a:t>
            </a:r>
            <a:r>
              <a:rPr lang="en-US" altLang="ko-KR" sz="1100" i="0" dirty="0" err="1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ncols</a:t>
            </a:r>
            <a:r>
              <a:rPr lang="ko-KR" altLang="en-US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개만큼 그려서 나열</a:t>
            </a:r>
            <a:endParaRPr lang="en-US" altLang="ko-KR" sz="1100" i="0" dirty="0">
              <a:solidFill>
                <a:srgbClr val="A09484"/>
              </a:solidFill>
              <a:effectLst/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472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E3E52-3A31-4540-960E-E9BCAC3B858A}"/>
              </a:ext>
            </a:extLst>
          </p:cNvPr>
          <p:cNvSpPr txBox="1"/>
          <p:nvPr/>
        </p:nvSpPr>
        <p:spPr>
          <a:xfrm>
            <a:off x="342624" y="225245"/>
            <a:ext cx="356540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그림 </a:t>
            </a:r>
            <a:r>
              <a:rPr lang="en-US" altLang="ko-KR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3.4-</a:t>
            </a:r>
            <a:r>
              <a:rPr lang="ko-KR" altLang="en-US" sz="4000" b="1" dirty="0" err="1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히트맵</a:t>
            </a:r>
            <a:endParaRPr lang="ko-KR" altLang="en-US" sz="4000" b="1" dirty="0">
              <a:solidFill>
                <a:srgbClr val="EDABA9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4F66CB-8385-43D2-B0DC-FFFF8F36E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14" y="1302249"/>
            <a:ext cx="6126820" cy="46833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583759-A6A3-42AE-B40A-019E2527CF13}"/>
              </a:ext>
            </a:extLst>
          </p:cNvPr>
          <p:cNvSpPr txBox="1"/>
          <p:nvPr/>
        </p:nvSpPr>
        <p:spPr>
          <a:xfrm>
            <a:off x="7111053" y="1466312"/>
            <a:ext cx="1917961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1. </a:t>
            </a:r>
            <a:r>
              <a:rPr lang="en-US" altLang="ko-KR" sz="2000" b="1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sns.heatmap</a:t>
            </a:r>
            <a:endParaRPr lang="ko-KR" altLang="en-US" sz="2000" b="1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F90211-B1A1-4720-A840-0E2E5C73F5FC}"/>
              </a:ext>
            </a:extLst>
          </p:cNvPr>
          <p:cNvSpPr txBox="1"/>
          <p:nvPr/>
        </p:nvSpPr>
        <p:spPr>
          <a:xfrm>
            <a:off x="7244617" y="1856148"/>
            <a:ext cx="103265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히트맵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생성</a:t>
            </a:r>
            <a:endParaRPr lang="en-US" altLang="ko-KR" sz="1100" i="0" dirty="0">
              <a:solidFill>
                <a:srgbClr val="A09484"/>
              </a:solidFill>
              <a:effectLst/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02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E3E52-3A31-4540-960E-E9BCAC3B858A}"/>
              </a:ext>
            </a:extLst>
          </p:cNvPr>
          <p:cNvSpPr txBox="1"/>
          <p:nvPr/>
        </p:nvSpPr>
        <p:spPr>
          <a:xfrm>
            <a:off x="342624" y="225245"/>
            <a:ext cx="356540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그림 </a:t>
            </a:r>
            <a:r>
              <a:rPr lang="en-US" altLang="ko-KR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3.4-</a:t>
            </a:r>
            <a:r>
              <a:rPr lang="ko-KR" altLang="en-US" sz="4000" b="1" dirty="0" err="1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히트맵</a:t>
            </a:r>
            <a:endParaRPr lang="ko-KR" altLang="en-US" sz="4000" b="1" dirty="0">
              <a:solidFill>
                <a:srgbClr val="EDABA9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FB412D-ABF9-4FC3-9B86-EFAC033C5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4" y="1476587"/>
            <a:ext cx="7962285" cy="42050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F7BE5C-B00C-446B-9D02-F27F0F2A52DC}"/>
              </a:ext>
            </a:extLst>
          </p:cNvPr>
          <p:cNvSpPr txBox="1"/>
          <p:nvPr/>
        </p:nvSpPr>
        <p:spPr>
          <a:xfrm>
            <a:off x="9022046" y="1661521"/>
            <a:ext cx="1024961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1. </a:t>
            </a:r>
            <a:r>
              <a:rPr lang="en-US" altLang="ko-KR" sz="2000" b="1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vmin</a:t>
            </a:r>
            <a:endParaRPr lang="ko-KR" altLang="en-US" sz="2000" b="1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3E2C1-E692-46D3-A8C8-C2D1368BF917}"/>
              </a:ext>
            </a:extLst>
          </p:cNvPr>
          <p:cNvSpPr txBox="1"/>
          <p:nvPr/>
        </p:nvSpPr>
        <p:spPr>
          <a:xfrm>
            <a:off x="9155610" y="2051357"/>
            <a:ext cx="737702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최솟값</a:t>
            </a:r>
            <a:endParaRPr lang="en-US" altLang="ko-KR" sz="1100" i="0" dirty="0">
              <a:solidFill>
                <a:srgbClr val="A09484"/>
              </a:solidFill>
              <a:effectLst/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1B88E-5964-4BD4-B24E-2C3A4C7F03BC}"/>
              </a:ext>
            </a:extLst>
          </p:cNvPr>
          <p:cNvSpPr txBox="1"/>
          <p:nvPr/>
        </p:nvSpPr>
        <p:spPr>
          <a:xfrm>
            <a:off x="9022046" y="2375385"/>
            <a:ext cx="1104790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2. </a:t>
            </a:r>
            <a:r>
              <a:rPr lang="en-US" altLang="ko-KR" sz="2000" b="1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vmax</a:t>
            </a:r>
            <a:endParaRPr lang="ko-KR" altLang="en-US" sz="2000" b="1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A032CE-A45F-4A84-8AB3-E9413BA4E7EB}"/>
              </a:ext>
            </a:extLst>
          </p:cNvPr>
          <p:cNvSpPr txBox="1"/>
          <p:nvPr/>
        </p:nvSpPr>
        <p:spPr>
          <a:xfrm>
            <a:off x="9155610" y="2765221"/>
            <a:ext cx="737702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최댓값</a:t>
            </a:r>
            <a:endParaRPr lang="en-US" altLang="ko-KR" sz="1100" i="0" dirty="0">
              <a:solidFill>
                <a:srgbClr val="A09484"/>
              </a:solidFill>
              <a:effectLst/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93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E3E52-3A31-4540-960E-E9BCAC3B858A}"/>
              </a:ext>
            </a:extLst>
          </p:cNvPr>
          <p:cNvSpPr txBox="1"/>
          <p:nvPr/>
        </p:nvSpPr>
        <p:spPr>
          <a:xfrm>
            <a:off x="342624" y="225245"/>
            <a:ext cx="356540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그림 </a:t>
            </a:r>
            <a:r>
              <a:rPr lang="en-US" altLang="ko-KR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3.4-</a:t>
            </a:r>
            <a:r>
              <a:rPr lang="ko-KR" altLang="en-US" sz="4000" b="1" dirty="0" err="1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히트맵</a:t>
            </a:r>
            <a:endParaRPr lang="ko-KR" altLang="en-US" sz="4000" b="1" dirty="0">
              <a:solidFill>
                <a:srgbClr val="EDABA9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D695B0-43B3-4AA7-98F3-52BB9C921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4" y="1158376"/>
            <a:ext cx="5676477" cy="5070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131593-E9A0-4990-9529-ECD2B089F32D}"/>
              </a:ext>
            </a:extLst>
          </p:cNvPr>
          <p:cNvSpPr txBox="1"/>
          <p:nvPr/>
        </p:nvSpPr>
        <p:spPr>
          <a:xfrm>
            <a:off x="6578885" y="1287779"/>
            <a:ext cx="296760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1. </a:t>
            </a:r>
            <a:r>
              <a:rPr lang="en-US" altLang="ko-KR" sz="2000" b="1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annot</a:t>
            </a:r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=True,</a:t>
            </a:r>
            <a:r>
              <a:rPr lang="ko-KR" altLang="en-US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en-US" altLang="ko-KR" sz="2000" b="1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fmt</a:t>
            </a:r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=“.1f”</a:t>
            </a:r>
            <a:endParaRPr lang="ko-KR" altLang="en-US" sz="2000" b="1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460EB-107D-4E62-AB9F-8CDF0EB190B6}"/>
              </a:ext>
            </a:extLst>
          </p:cNvPr>
          <p:cNvSpPr txBox="1"/>
          <p:nvPr/>
        </p:nvSpPr>
        <p:spPr>
          <a:xfrm>
            <a:off x="6712449" y="1677615"/>
            <a:ext cx="1790875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각 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cell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의 값 표기 유무</a:t>
            </a:r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그 값의 데이터 타입 설정</a:t>
            </a:r>
            <a:endParaRPr lang="en-US" altLang="ko-KR" sz="1100" i="0" dirty="0">
              <a:solidFill>
                <a:srgbClr val="A09484"/>
              </a:solidFill>
              <a:effectLst/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38492-9FDC-4DB4-94EB-00A5B81A5DCE}"/>
              </a:ext>
            </a:extLst>
          </p:cNvPr>
          <p:cNvSpPr txBox="1"/>
          <p:nvPr/>
        </p:nvSpPr>
        <p:spPr>
          <a:xfrm>
            <a:off x="6578885" y="2298283"/>
            <a:ext cx="151047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2. center=0</a:t>
            </a:r>
            <a:endParaRPr lang="ko-KR" altLang="en-US" sz="2000" b="1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BDEA8-73E7-4B7D-8987-BFAC2712F81D}"/>
              </a:ext>
            </a:extLst>
          </p:cNvPr>
          <p:cNvSpPr txBox="1"/>
          <p:nvPr/>
        </p:nvSpPr>
        <p:spPr>
          <a:xfrm>
            <a:off x="6712449" y="2688119"/>
            <a:ext cx="103265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중앙값 설정</a:t>
            </a:r>
            <a:endParaRPr lang="en-US" altLang="ko-KR" sz="1100" i="0" dirty="0">
              <a:solidFill>
                <a:srgbClr val="A09484"/>
              </a:solidFill>
              <a:effectLst/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716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E3E52-3A31-4540-960E-E9BCAC3B858A}"/>
              </a:ext>
            </a:extLst>
          </p:cNvPr>
          <p:cNvSpPr txBox="1"/>
          <p:nvPr/>
        </p:nvSpPr>
        <p:spPr>
          <a:xfrm>
            <a:off x="342624" y="225245"/>
            <a:ext cx="510428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그림 </a:t>
            </a:r>
            <a:r>
              <a:rPr lang="en-US" altLang="ko-KR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3.5-</a:t>
            </a:r>
            <a:r>
              <a:rPr lang="ko-KR" altLang="en-US" sz="4000" b="1" dirty="0" err="1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결측치</a:t>
            </a:r>
            <a:r>
              <a:rPr lang="ko-KR" altLang="en-US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4000" b="1" dirty="0" err="1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히트맵</a:t>
            </a:r>
            <a:endParaRPr lang="ko-KR" altLang="en-US" sz="4000" b="1" dirty="0">
              <a:solidFill>
                <a:srgbClr val="EDABA9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46294-A182-49BF-98DC-3AE1AD291E86}"/>
              </a:ext>
            </a:extLst>
          </p:cNvPr>
          <p:cNvSpPr txBox="1"/>
          <p:nvPr/>
        </p:nvSpPr>
        <p:spPr>
          <a:xfrm>
            <a:off x="479715" y="4283710"/>
            <a:ext cx="245990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1. </a:t>
            </a:r>
            <a:r>
              <a:rPr lang="en-US" altLang="ko-KR" sz="2000" b="1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pd.to_datetime</a:t>
            </a:r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()</a:t>
            </a:r>
            <a:endParaRPr lang="ko-KR" altLang="en-US" sz="2000" b="1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672204-D7A3-4A2B-B381-8D955E2D2012}"/>
              </a:ext>
            </a:extLst>
          </p:cNvPr>
          <p:cNvSpPr txBox="1"/>
          <p:nvPr/>
        </p:nvSpPr>
        <p:spPr>
          <a:xfrm>
            <a:off x="613279" y="4673546"/>
            <a:ext cx="2645276" cy="6001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데이터 타입 변환 중 날짜에 관한 함수</a:t>
            </a:r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데이터 타입을 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DATETIME 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형식으로 변환</a:t>
            </a:r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en-US" altLang="ko-KR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3E47B4-BBBC-4550-A768-230823973151}"/>
              </a:ext>
            </a:extLst>
          </p:cNvPr>
          <p:cNvSpPr txBox="1"/>
          <p:nvPr/>
        </p:nvSpPr>
        <p:spPr>
          <a:xfrm>
            <a:off x="479715" y="5273710"/>
            <a:ext cx="1687065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2. </a:t>
            </a:r>
            <a:r>
              <a:rPr lang="en-US" altLang="ko-KR" sz="2000" b="1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pd.Series</a:t>
            </a:r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()</a:t>
            </a:r>
            <a:endParaRPr lang="ko-KR" altLang="en-US" sz="2000" b="1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16B91D-B64E-4D56-8FD4-4356539D8C71}"/>
              </a:ext>
            </a:extLst>
          </p:cNvPr>
          <p:cNvSpPr txBox="1"/>
          <p:nvPr/>
        </p:nvSpPr>
        <p:spPr>
          <a:xfrm>
            <a:off x="613279" y="5663546"/>
            <a:ext cx="3810659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어떤 데이터 타입이든 보유할 수 있는 </a:t>
            </a:r>
            <a:r>
              <a:rPr lang="ko-KR" altLang="en-US" sz="1100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레이블링된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차원 배열</a:t>
            </a:r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데이터 프레임에서의 하나의 열 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= 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시리즈</a:t>
            </a:r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기본형태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: </a:t>
            </a:r>
            <a:r>
              <a:rPr lang="en-US" altLang="ko-KR" sz="1100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pd.Series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</a:t>
            </a:r>
            <a:r>
              <a:rPr lang="en-US" altLang="ko-KR" sz="1100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data,index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=index)</a:t>
            </a:r>
          </a:p>
          <a:p>
            <a:pPr marL="171450" indent="-171450">
              <a:buFontTx/>
              <a:buChar char="-"/>
            </a:pPr>
            <a:endParaRPr lang="en-US" altLang="ko-KR" sz="1100" i="0" dirty="0">
              <a:solidFill>
                <a:srgbClr val="A09484"/>
              </a:solidFill>
              <a:effectLst/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E25CB2-39F6-49D7-B936-BD6C907F6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4" y="1040623"/>
            <a:ext cx="5398883" cy="31260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7E8E57-DFFA-419A-B246-259FF9EE5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410" y="1040623"/>
            <a:ext cx="5726875" cy="39779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215238-8724-4422-8C02-A52C1C967E8F}"/>
              </a:ext>
            </a:extLst>
          </p:cNvPr>
          <p:cNvSpPr txBox="1"/>
          <p:nvPr/>
        </p:nvSpPr>
        <p:spPr>
          <a:xfrm>
            <a:off x="6027697" y="5117185"/>
            <a:ext cx="3429144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-   </a:t>
            </a:r>
            <a:r>
              <a:rPr lang="ko-KR" altLang="en-US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데이터 </a:t>
            </a:r>
            <a:r>
              <a:rPr lang="ko-KR" altLang="en-US" sz="1100" i="0" dirty="0" err="1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결측의</a:t>
            </a:r>
            <a:r>
              <a:rPr lang="ko-KR" altLang="en-US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en-US" altLang="ko-KR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“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결측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” 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정도와 양을 </a:t>
            </a:r>
            <a:r>
              <a:rPr lang="ko-KR" altLang="en-US" sz="1100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시각화하는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데 도움</a:t>
            </a:r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“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결측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＂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의 패턴 쉽게 부각</a:t>
            </a:r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결측 정도가 심하지 않아도 판단에 용이</a:t>
            </a:r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434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564878" y="485210"/>
            <a:ext cx="6307671" cy="4770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3.5 </a:t>
            </a:r>
            <a:r>
              <a:rPr lang="ko-KR" altLang="en-US" sz="2500" b="1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특화된 시각화</a:t>
            </a:r>
            <a:endParaRPr lang="en-US" altLang="ko-KR" sz="2500" b="1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EEBF9D-2D1A-44A7-97E8-4BD381B433E0}"/>
              </a:ext>
            </a:extLst>
          </p:cNvPr>
          <p:cNvSpPr txBox="1"/>
          <p:nvPr/>
        </p:nvSpPr>
        <p:spPr>
          <a:xfrm>
            <a:off x="944202" y="1059512"/>
            <a:ext cx="1018088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01</a:t>
            </a:r>
            <a:endParaRPr lang="ko-KR" altLang="en-US" sz="4800" dirty="0">
              <a:solidFill>
                <a:srgbClr val="EDABA9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DA5E2-03EF-45CE-A04D-B9766CA38FD8}"/>
              </a:ext>
            </a:extLst>
          </p:cNvPr>
          <p:cNvSpPr txBox="1"/>
          <p:nvPr/>
        </p:nvSpPr>
        <p:spPr>
          <a:xfrm>
            <a:off x="1790381" y="1278197"/>
            <a:ext cx="446543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네트워크 데이터의 시각화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6F1E7C-E207-400E-9195-D39731FA9307}"/>
              </a:ext>
            </a:extLst>
          </p:cNvPr>
          <p:cNvSpPr txBox="1"/>
          <p:nvPr/>
        </p:nvSpPr>
        <p:spPr>
          <a:xfrm>
            <a:off x="4776515" y="1794185"/>
            <a:ext cx="7137845" cy="44012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네트워크 분석 기술은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소셜네트워크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데이터와 제품 네트워크 데이터의 폭발적 증가로 인해 발전하고 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소셜네트워크의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예로는 이베이의 판매자와 구매자 네트워크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페이스북에서의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사용자 네트워크가 있고 제품 네트워크의 예는 아마존 제품들 간의 네트워크가 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네트워크 다이아그램은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액터와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액터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간의 관계로 이루어진다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 “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노드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＂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는 행위자이고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원으로 표시되며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“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연결선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＂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은 노드들 간의 관계이며 노드를 연결하는 선으로 표시한다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네트워크 그래프는 연관성 규칙을 탐색하는 데 유용하다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또한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데이터마이닝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알고리즘으로 규칙들이 만들어지면 네트워크 그래프는 서로 다른 규칙들을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시각화하여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그중에서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흥미로운 규칙을  발견하는 데 도움을 줄 수 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3B0356-5E0D-4700-9DF5-D0ABA701B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40" y="1890509"/>
            <a:ext cx="4417518" cy="442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3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564878" y="485210"/>
            <a:ext cx="6307671" cy="4770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3.5 </a:t>
            </a:r>
            <a:r>
              <a:rPr lang="ko-KR" altLang="en-US" sz="2500" b="1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특화된 시각화</a:t>
            </a:r>
            <a:endParaRPr lang="en-US" altLang="ko-KR" sz="2500" b="1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1B9105-15E9-40EE-85B3-575FEE2BCF00}"/>
              </a:ext>
            </a:extLst>
          </p:cNvPr>
          <p:cNvSpPr txBox="1"/>
          <p:nvPr/>
        </p:nvSpPr>
        <p:spPr>
          <a:xfrm>
            <a:off x="802941" y="904231"/>
            <a:ext cx="1090363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02</a:t>
            </a:r>
            <a:endParaRPr lang="ko-KR" altLang="en-US" sz="4800" dirty="0">
              <a:solidFill>
                <a:srgbClr val="EDABA9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F31D3-E475-40C5-9DEB-1640FF555D67}"/>
              </a:ext>
            </a:extLst>
          </p:cNvPr>
          <p:cNvSpPr txBox="1"/>
          <p:nvPr/>
        </p:nvSpPr>
        <p:spPr>
          <a:xfrm>
            <a:off x="1630561" y="1119674"/>
            <a:ext cx="446543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계층 데이터의 시각화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트리맵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602C13-F954-49A9-AD87-A47AC6542830}"/>
              </a:ext>
            </a:extLst>
          </p:cNvPr>
          <p:cNvSpPr txBox="1"/>
          <p:nvPr/>
        </p:nvSpPr>
        <p:spPr>
          <a:xfrm>
            <a:off x="5408329" y="1801351"/>
            <a:ext cx="6671619" cy="50167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트리맵은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계층적 구조 혹은 트리구조를 가진 대규모 데이터세트의 탐색을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시각화하는데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유용합니다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이것은 데이터가 가진 계층적 속성을 유지하면서 그 데이터의 다양한 차원들을 탐색할 수 있게 해준다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트리맵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계층구조의 하위레벨은 직사각형 안에 들어 있는 부속 직사각형으로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시각화된다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범주형 변수는 색조를 사용하여 나타내고 수치형 변수는 직사각형의 크기와 색상의 강도를 통해 표시한다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그림에서 직사각형의 크기는 평균 낙찰가를 나타내고 색상의 강도는 부정적인 피드백을 받은 판매자의 비율을 나타냅니다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1C6C45-B10A-47F2-8CDA-07F4474EB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3" y="1735228"/>
            <a:ext cx="4599160" cy="470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2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564878" y="485210"/>
            <a:ext cx="6307671" cy="4770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3.5 </a:t>
            </a:r>
            <a:r>
              <a:rPr lang="ko-KR" altLang="en-US" sz="2500" b="1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특화된 시각화</a:t>
            </a:r>
            <a:endParaRPr lang="en-US" altLang="ko-KR" sz="2500" b="1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04A993-78B4-448C-938D-323178942E36}"/>
              </a:ext>
            </a:extLst>
          </p:cNvPr>
          <p:cNvSpPr txBox="1"/>
          <p:nvPr/>
        </p:nvSpPr>
        <p:spPr>
          <a:xfrm>
            <a:off x="815797" y="891758"/>
            <a:ext cx="1090363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03</a:t>
            </a:r>
            <a:endParaRPr lang="ko-KR" altLang="en-US" sz="4800" dirty="0">
              <a:solidFill>
                <a:srgbClr val="EDABA9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DA5E2-03EF-45CE-A04D-B9766CA38FD8}"/>
              </a:ext>
            </a:extLst>
          </p:cNvPr>
          <p:cNvSpPr txBox="1"/>
          <p:nvPr/>
        </p:nvSpPr>
        <p:spPr>
          <a:xfrm>
            <a:off x="1763220" y="1107201"/>
            <a:ext cx="446543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공간정보 데이터의 시각화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지도차트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709433-B9E0-49D0-AEFD-D60D83FFB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75" y="1783533"/>
            <a:ext cx="4068740" cy="46806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8BC6DB-7206-4209-BECA-ED1267CC38F8}"/>
              </a:ext>
            </a:extLst>
          </p:cNvPr>
          <p:cNvSpPr txBox="1"/>
          <p:nvPr/>
        </p:nvSpPr>
        <p:spPr>
          <a:xfrm>
            <a:off x="4639829" y="1783533"/>
            <a:ext cx="6939553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맵차트는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지도를 그 배경으로 사용하고 범주형 변수 또는 수치형 변수를 표시하기 위해 색상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색조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그리고 다른 속성들을 사용한다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43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402687" y="409265"/>
            <a:ext cx="630767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데이터 시각화</a:t>
            </a:r>
            <a:endParaRPr lang="en-US" altLang="ko-KR" sz="2400" b="1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400" b="1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4E4803-629B-471D-8129-CA0EA7A35527}"/>
              </a:ext>
            </a:extLst>
          </p:cNvPr>
          <p:cNvSpPr txBox="1"/>
          <p:nvPr/>
        </p:nvSpPr>
        <p:spPr>
          <a:xfrm>
            <a:off x="951338" y="2622773"/>
            <a:ext cx="880829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막대차트</a:t>
            </a:r>
            <a:endParaRPr lang="en-US" altLang="ko-KR" sz="1200" b="1" dirty="0">
              <a:solidFill>
                <a:srgbClr val="A09484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8AD2CA-FDAA-4D52-913D-436A5F71A490}"/>
              </a:ext>
            </a:extLst>
          </p:cNvPr>
          <p:cNvSpPr txBox="1"/>
          <p:nvPr/>
        </p:nvSpPr>
        <p:spPr>
          <a:xfrm>
            <a:off x="3027207" y="2622770"/>
            <a:ext cx="93955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선 그래프</a:t>
            </a:r>
            <a:endParaRPr lang="en-US" altLang="ko-KR" sz="1200" b="1" dirty="0">
              <a:solidFill>
                <a:srgbClr val="A09484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6AB435-B6D5-46C0-A887-AED9C1F54605}"/>
              </a:ext>
            </a:extLst>
          </p:cNvPr>
          <p:cNvSpPr txBox="1"/>
          <p:nvPr/>
        </p:nvSpPr>
        <p:spPr>
          <a:xfrm>
            <a:off x="5209105" y="2622770"/>
            <a:ext cx="71388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산점도</a:t>
            </a:r>
            <a:endParaRPr lang="en-US" altLang="ko-KR" sz="1200" b="1" dirty="0">
              <a:solidFill>
                <a:srgbClr val="A09484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AD715C-1E8D-494E-8472-AF6690E992C9}"/>
              </a:ext>
            </a:extLst>
          </p:cNvPr>
          <p:cNvSpPr txBox="1"/>
          <p:nvPr/>
        </p:nvSpPr>
        <p:spPr>
          <a:xfrm>
            <a:off x="7883277" y="2622769"/>
            <a:ext cx="1005265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히스토그램</a:t>
            </a:r>
            <a:endParaRPr lang="en-US" altLang="ko-KR" sz="1200" b="1" dirty="0">
              <a:solidFill>
                <a:srgbClr val="A09484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D2B6-5531-415A-BEE3-262E3BF5F903}"/>
              </a:ext>
            </a:extLst>
          </p:cNvPr>
          <p:cNvSpPr txBox="1"/>
          <p:nvPr/>
        </p:nvSpPr>
        <p:spPr>
          <a:xfrm>
            <a:off x="10017869" y="2622774"/>
            <a:ext cx="1005265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박스 플롯</a:t>
            </a:r>
            <a:endParaRPr lang="en-US" altLang="ko-KR" sz="1200" b="1" dirty="0">
              <a:solidFill>
                <a:srgbClr val="A09484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F76B6B-AC58-4992-A6BB-76A382C57B88}"/>
              </a:ext>
            </a:extLst>
          </p:cNvPr>
          <p:cNvSpPr txBox="1"/>
          <p:nvPr/>
        </p:nvSpPr>
        <p:spPr>
          <a:xfrm>
            <a:off x="2846567" y="3098716"/>
            <a:ext cx="164422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&lt;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기본 차트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1EA3E7-285B-47B8-B334-F4E2CBFE95D8}"/>
              </a:ext>
            </a:extLst>
          </p:cNvPr>
          <p:cNvSpPr txBox="1"/>
          <p:nvPr/>
        </p:nvSpPr>
        <p:spPr>
          <a:xfrm>
            <a:off x="9052724" y="3143491"/>
            <a:ext cx="164422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&lt;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분포도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2D644B-D8A2-4CB7-936C-6442A33EC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64" y="959639"/>
            <a:ext cx="1863177" cy="1621850"/>
          </a:xfrm>
          <a:prstGeom prst="rect">
            <a:avLst/>
          </a:prstGeom>
        </p:spPr>
      </p:pic>
      <p:pic>
        <p:nvPicPr>
          <p:cNvPr id="7" name="그림 6" descr="텍스트, 안테나이(가) 표시된 사진&#10;&#10;자동 생성된 설명">
            <a:extLst>
              <a:ext uri="{FF2B5EF4-FFF2-40B4-BE49-F238E27FC236}">
                <a16:creationId xmlns:a16="http://schemas.microsoft.com/office/drawing/2014/main" id="{1474FCC0-54D4-411A-9F69-7FEFB15EE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80" y="1061729"/>
            <a:ext cx="1942517" cy="14580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667CB2-031B-495B-AFE8-BB1CBE3617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35" y="1055248"/>
            <a:ext cx="1942517" cy="13927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4026DC-8915-4B64-B600-C7D432ADC9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490" y="1094360"/>
            <a:ext cx="1942517" cy="13927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25D91A-3DDC-480D-8C1E-E342BA37D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33" y="1109671"/>
            <a:ext cx="2049430" cy="140639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92EE69E-52C7-4E5D-A9B0-B01EEB432EE9}"/>
              </a:ext>
            </a:extLst>
          </p:cNvPr>
          <p:cNvSpPr txBox="1"/>
          <p:nvPr/>
        </p:nvSpPr>
        <p:spPr>
          <a:xfrm>
            <a:off x="603153" y="3791717"/>
            <a:ext cx="11206409" cy="7848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시각화는 틀린 수치들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15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결측치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중복 행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중복 열 등을 찾아 줌으로써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데이터 정제를 도와준다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시각화 기술들은 어떤 변수들을 분석에 포함할지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어떤 변수가 불필요한지를 결정하는 데 도움을 준다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또한 구간의 크기가 적당한지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수치형 변수들의 구간화가 필요한지 여부를 결정하는데 도움을 준다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그리고 데이터 축소 과정의 하나로 카테고리들을 합치는 데에도 역할을 한다  </a:t>
            </a: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20D2C6-ACF9-4DA3-9075-0BF1FEB339E3}"/>
              </a:ext>
            </a:extLst>
          </p:cNvPr>
          <p:cNvSpPr txBox="1"/>
          <p:nvPr/>
        </p:nvSpPr>
        <p:spPr>
          <a:xfrm>
            <a:off x="675018" y="4957482"/>
            <a:ext cx="1075498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탐색은 본격적인 분석 여부에 상관없이 반드시 수행되어야 할 선행 분석 단계이다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그래픽 탐색은 자유형 탐색을 지원하는데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이를 통해 데이터 구조 이해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정리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아웃라이어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발견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기본패턴 발견을 도출하고 </a:t>
            </a:r>
            <a:r>
              <a:rPr lang="ko-KR" altLang="en-US" sz="1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데이터마이닝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분석 작업을 수행할 때는 자유형 탐색과 특정한 목적을 지닌 탐색이 함께 사용되어야 한다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50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564878" y="485210"/>
            <a:ext cx="6307671" cy="4770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3.6 </a:t>
            </a:r>
            <a:r>
              <a:rPr lang="ko-KR" altLang="en-US" sz="2500" b="1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요약</a:t>
            </a:r>
            <a:r>
              <a:rPr lang="en-US" altLang="ko-KR" sz="2500" b="1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</a:t>
            </a:r>
            <a:r>
              <a:rPr lang="ko-KR" altLang="en-US" sz="2500" b="1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주요 시각화 및 작업</a:t>
            </a:r>
            <a:endParaRPr lang="en-US" altLang="ko-KR" sz="2500" b="1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EEBF9D-2D1A-44A7-97E8-4BD381B433E0}"/>
              </a:ext>
            </a:extLst>
          </p:cNvPr>
          <p:cNvSpPr txBox="1"/>
          <p:nvPr/>
        </p:nvSpPr>
        <p:spPr>
          <a:xfrm>
            <a:off x="564878" y="1074286"/>
            <a:ext cx="101808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E2777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예측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DA5E2-03EF-45CE-A04D-B9766CA38FD8}"/>
              </a:ext>
            </a:extLst>
          </p:cNvPr>
          <p:cNvSpPr txBox="1"/>
          <p:nvPr/>
        </p:nvSpPr>
        <p:spPr>
          <a:xfrm>
            <a:off x="449094" y="1709529"/>
            <a:ext cx="10478439" cy="44012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·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박스 플롯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막대차트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산점도의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y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축에 결과변수를 배치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·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병렬 박스 플롯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막대차트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그리고 멀티패널을 사용하여 결과변수와 범주형 예측변수 간의 관계를 탐색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·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산점도를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사용하여 결과변수와 수치형 예측변수 간의 관계를 탐색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·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분포도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박스 플롯이나 히스토그램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사용하여 결과변수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그리고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/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또는 수치형 예측 변수들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변환 필요성을 결정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·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상호작용 조건의 필요성을 결정 찾기 위해 색상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/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패널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/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크기를 추가하여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산점도를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분석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·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여러 가지 집계 수준과 확대축소 사용하여 다른 행동양식을 보이는 데이터 영역을 찾고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글로벌 로컬 패턴의 수준을 평가</a:t>
            </a:r>
          </a:p>
        </p:txBody>
      </p:sp>
    </p:spTree>
    <p:extLst>
      <p:ext uri="{BB962C8B-B14F-4D97-AF65-F5344CB8AC3E}">
        <p14:creationId xmlns:p14="http://schemas.microsoft.com/office/powerpoint/2010/main" val="2053505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EEBF9D-2D1A-44A7-97E8-4BD381B433E0}"/>
              </a:ext>
            </a:extLst>
          </p:cNvPr>
          <p:cNvSpPr txBox="1"/>
          <p:nvPr/>
        </p:nvSpPr>
        <p:spPr>
          <a:xfrm>
            <a:off x="404388" y="182950"/>
            <a:ext cx="101808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E2777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DA5E2-03EF-45CE-A04D-B9766CA38FD8}"/>
              </a:ext>
            </a:extLst>
          </p:cNvPr>
          <p:cNvSpPr txBox="1"/>
          <p:nvPr/>
        </p:nvSpPr>
        <p:spPr>
          <a:xfrm>
            <a:off x="304800" y="706170"/>
            <a:ext cx="10369236" cy="590016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· y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축에 있는 결과변수를 막대 차트를 사용하여 범주형 예측변수와 결과변수의 관계를 탐색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·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컬러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코드화된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산점도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색상은 결과변수를 표시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통해 결과변수와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쌍별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수치형 예측변수 간의 관계를 연구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·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병렬 박스 플롯을 통해 결과변수와 수치형 예측변수 간의 관계를 연구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결과변수에 관한 수치형 변수의 박스 플롯 시각화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다른 수치형 예측변수도 동일한 시각화작업 수행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가장 분리된 박스가 유용한 예측변수임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·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평행좌표 차트에서 결과변수를 표시하기 위해 색상을 사용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·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분포도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박스 플롯이나 히스토그램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사용하여 결과변수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그리고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또는 수치형 예측변수들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변환 필요성을 결정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·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상호작용 조건의 필요성을 찾기 위해 색상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패널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크기를 추가하여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산점도를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분석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·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여러 가지 집계 수준과 확대축소를 사용하여 다른 행동양식을 보이는 데이터 영역을 찾고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글로벌 패턴과 로컬 패턴의 수준을 평가</a:t>
            </a:r>
          </a:p>
        </p:txBody>
      </p:sp>
    </p:spTree>
    <p:extLst>
      <p:ext uri="{BB962C8B-B14F-4D97-AF65-F5344CB8AC3E}">
        <p14:creationId xmlns:p14="http://schemas.microsoft.com/office/powerpoint/2010/main" val="4043724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EEBF9D-2D1A-44A7-97E8-4BD381B433E0}"/>
              </a:ext>
            </a:extLst>
          </p:cNvPr>
          <p:cNvSpPr txBox="1"/>
          <p:nvPr/>
        </p:nvSpPr>
        <p:spPr>
          <a:xfrm>
            <a:off x="287098" y="270212"/>
            <a:ext cx="2591904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E2777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시계열 예측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DA5E2-03EF-45CE-A04D-B9766CA38FD8}"/>
              </a:ext>
            </a:extLst>
          </p:cNvPr>
          <p:cNvSpPr txBox="1"/>
          <p:nvPr/>
        </p:nvSpPr>
        <p:spPr>
          <a:xfrm>
            <a:off x="350472" y="1063644"/>
            <a:ext cx="10478439" cy="31700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·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패턴의 종류를 결정하기 위해 다양한 시간으로 집계한 선 그래프들을 생성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·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확대축소와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패닝을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사용해서 여러 가지 단기 시계열을 찾고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서로 다른 행동양식을 보이는 데이터 영역을 결정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·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글로벌 패턴과 로컬 패턴을 찾기 위해 다양한 집계 수준을 사용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·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시계열 데이터의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결측지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식별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·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적절한 모델을 선택하기 위해 여러 유형의 추세선을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겹쳐보기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474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EEBF9D-2D1A-44A7-97E8-4BD381B433E0}"/>
              </a:ext>
            </a:extLst>
          </p:cNvPr>
          <p:cNvSpPr txBox="1"/>
          <p:nvPr/>
        </p:nvSpPr>
        <p:spPr>
          <a:xfrm>
            <a:off x="287098" y="270212"/>
            <a:ext cx="2591904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E2777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비지도학습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DA5E2-03EF-45CE-A04D-B9766CA38FD8}"/>
              </a:ext>
            </a:extLst>
          </p:cNvPr>
          <p:cNvSpPr txBox="1"/>
          <p:nvPr/>
        </p:nvSpPr>
        <p:spPr>
          <a:xfrm>
            <a:off x="350472" y="1063644"/>
            <a:ext cx="10478439" cy="224676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·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관측의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쌍별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관계와 군집을 식별하기 위해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산점도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매트릭스를 생성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·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상관관계표를 검토하기 위해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히트맵을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사용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·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다른 행동양식을 보이는 데이터의 영역을 찾기 위해 여러 집계수준과 확대축소를 사용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·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데이터 군집을 찾기 위해 평행좌표 차트를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057D81-745B-4258-B1FD-0D3C1ACFE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32" y="3429000"/>
            <a:ext cx="3416555" cy="25193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B09BF5-5AF6-4765-ABA2-D842B61B2D8B}"/>
              </a:ext>
            </a:extLst>
          </p:cNvPr>
          <p:cNvSpPr txBox="1"/>
          <p:nvPr/>
        </p:nvSpPr>
        <p:spPr>
          <a:xfrm>
            <a:off x="8794454" y="6030477"/>
            <a:ext cx="25919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평행좌표 차트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ACA97D-6E12-43BA-89BD-DD9491B6A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52" y="3429000"/>
            <a:ext cx="3614946" cy="25193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136435-CD13-4BD6-8CC2-A064BFECC23F}"/>
              </a:ext>
            </a:extLst>
          </p:cNvPr>
          <p:cNvSpPr txBox="1"/>
          <p:nvPr/>
        </p:nvSpPr>
        <p:spPr>
          <a:xfrm>
            <a:off x="4933965" y="6033081"/>
            <a:ext cx="2107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레시피코리아 Medium" panose="02020603020101020101" pitchFamily="18" charset="-127"/>
              </a:rPr>
              <a:t>      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레시피코리아 Medium" panose="02020603020101020101" pitchFamily="18" charset="-127"/>
              </a:rPr>
              <a:t>히트맵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a typeface="레시피코리아 Mediu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16C88E-5606-4F98-A3A0-3401FDE46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440" y="3429000"/>
            <a:ext cx="3614946" cy="25193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AABABE-9701-49A9-A9CC-B1F359A3A80B}"/>
              </a:ext>
            </a:extLst>
          </p:cNvPr>
          <p:cNvSpPr txBox="1"/>
          <p:nvPr/>
        </p:nvSpPr>
        <p:spPr>
          <a:xfrm>
            <a:off x="1135105" y="6202358"/>
            <a:ext cx="25919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산점도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매트릭스</a:t>
            </a:r>
          </a:p>
        </p:txBody>
      </p:sp>
    </p:spTree>
    <p:extLst>
      <p:ext uri="{BB962C8B-B14F-4D97-AF65-F5344CB8AC3E}">
        <p14:creationId xmlns:p14="http://schemas.microsoft.com/office/powerpoint/2010/main" val="384751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CF9885-3EB1-4137-A122-F76809C6A8E8}"/>
              </a:ext>
            </a:extLst>
          </p:cNvPr>
          <p:cNvGrpSpPr/>
          <p:nvPr/>
        </p:nvGrpSpPr>
        <p:grpSpPr>
          <a:xfrm>
            <a:off x="3349659" y="2487504"/>
            <a:ext cx="5511917" cy="1882991"/>
            <a:chOff x="2301820" y="2497976"/>
            <a:chExt cx="5511917" cy="188299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EEBF9D-2D1A-44A7-97E8-4BD381B433E0}"/>
                </a:ext>
              </a:extLst>
            </p:cNvPr>
            <p:cNvSpPr txBox="1"/>
            <p:nvPr/>
          </p:nvSpPr>
          <p:spPr>
            <a:xfrm>
              <a:off x="2301820" y="2497976"/>
              <a:ext cx="1810111" cy="18620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1500" dirty="0">
                  <a:solidFill>
                    <a:srgbClr val="EDABA9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03</a:t>
              </a:r>
              <a:endParaRPr lang="ko-KR" altLang="en-US" sz="11500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D04401-A116-4C64-B57B-9D52B0581DEC}"/>
                </a:ext>
              </a:extLst>
            </p:cNvPr>
            <p:cNvSpPr txBox="1"/>
            <p:nvPr/>
          </p:nvSpPr>
          <p:spPr>
            <a:xfrm>
              <a:off x="4406670" y="2648607"/>
              <a:ext cx="1984839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solidFill>
                    <a:srgbClr val="A09484"/>
                  </a:solidFill>
                  <a:latin typeface="12롯데마트행복Medium" panose="02020603020101020101" pitchFamily="18" charset="-127"/>
                  <a:ea typeface="12롯데마트행복Medium" panose="02020603020101020101" pitchFamily="18" charset="-127"/>
                </a:rPr>
                <a:t>기본 차트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43CA2D-B067-4EF0-A870-A0C884C259ED}"/>
                </a:ext>
              </a:extLst>
            </p:cNvPr>
            <p:cNvSpPr txBox="1"/>
            <p:nvPr/>
          </p:nvSpPr>
          <p:spPr>
            <a:xfrm>
              <a:off x="4437492" y="3180638"/>
              <a:ext cx="3376245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A09484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막대차트</a:t>
              </a:r>
              <a:r>
                <a:rPr lang="en-US" altLang="ko-KR" dirty="0">
                  <a:solidFill>
                    <a:srgbClr val="A09484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srgbClr val="A09484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선 그래프</a:t>
              </a:r>
              <a:r>
                <a:rPr lang="en-US" altLang="ko-KR" dirty="0">
                  <a:solidFill>
                    <a:srgbClr val="A09484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, </a:t>
              </a:r>
              <a:r>
                <a:rPr lang="ko-KR" altLang="en-US" dirty="0" err="1">
                  <a:solidFill>
                    <a:srgbClr val="A09484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산점도</a:t>
              </a:r>
              <a:endParaRPr lang="en-US" altLang="ko-KR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endParaRPr>
            </a:p>
            <a:p>
              <a:r>
                <a:rPr lang="ko-KR" altLang="en-US" dirty="0">
                  <a:solidFill>
                    <a:srgbClr val="A09484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분포도</a:t>
              </a:r>
              <a:r>
                <a:rPr lang="en-US" altLang="ko-KR" dirty="0">
                  <a:solidFill>
                    <a:srgbClr val="A09484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: </a:t>
              </a:r>
              <a:r>
                <a:rPr lang="ko-KR" altLang="en-US" dirty="0" err="1">
                  <a:solidFill>
                    <a:srgbClr val="A09484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박스플롯과</a:t>
              </a:r>
              <a:r>
                <a:rPr lang="ko-KR" altLang="en-US" dirty="0">
                  <a:solidFill>
                    <a:srgbClr val="A09484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 히스토그램</a:t>
              </a:r>
              <a:endParaRPr lang="en-US" altLang="ko-KR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endParaRPr>
            </a:p>
            <a:p>
              <a:r>
                <a:rPr lang="ko-KR" altLang="en-US" dirty="0" err="1">
                  <a:solidFill>
                    <a:srgbClr val="A09484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히트맵</a:t>
              </a:r>
              <a:r>
                <a:rPr lang="en-US" altLang="ko-KR" dirty="0">
                  <a:solidFill>
                    <a:srgbClr val="A09484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: </a:t>
              </a:r>
              <a:r>
                <a:rPr lang="ko-KR" altLang="en-US" dirty="0">
                  <a:solidFill>
                    <a:srgbClr val="A09484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상관관계와 </a:t>
              </a:r>
              <a:r>
                <a:rPr lang="ko-KR" altLang="en-US" dirty="0" err="1">
                  <a:solidFill>
                    <a:srgbClr val="A09484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결측치</a:t>
              </a:r>
              <a:r>
                <a:rPr lang="ko-KR" altLang="en-US" dirty="0">
                  <a:solidFill>
                    <a:srgbClr val="A09484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 시각화</a:t>
              </a:r>
              <a:endParaRPr lang="en-US" altLang="ko-KR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endParaRPr>
            </a:p>
            <a:p>
              <a:endParaRPr lang="en-US" altLang="ko-KR" dirty="0">
                <a:solidFill>
                  <a:srgbClr val="A0948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81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D3AA62-49BC-4C9C-85A1-58C1080B5D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0BA00-F8BB-47A5-80ED-C25947C93B68}"/>
              </a:ext>
            </a:extLst>
          </p:cNvPr>
          <p:cNvSpPr txBox="1"/>
          <p:nvPr/>
        </p:nvSpPr>
        <p:spPr>
          <a:xfrm>
            <a:off x="1585797" y="1828014"/>
            <a:ext cx="3095719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기본</a:t>
            </a:r>
            <a:r>
              <a:rPr lang="ko-KR" altLang="en-US" sz="5400" b="1" dirty="0">
                <a:solidFill>
                  <a:srgbClr val="EDABA9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 차트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2DEE6-DA2D-4A99-B138-E13EB33DB0AF}"/>
              </a:ext>
            </a:extLst>
          </p:cNvPr>
          <p:cNvSpPr txBox="1"/>
          <p:nvPr/>
        </p:nvSpPr>
        <p:spPr>
          <a:xfrm>
            <a:off x="1594126" y="2751344"/>
            <a:ext cx="45713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쉽게 만들 수 있다는 장점</a:t>
            </a:r>
            <a:endParaRPr lang="en-US" altLang="ko-KR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데이터 탐색과 표현에 있어서 현업에서</a:t>
            </a:r>
            <a:r>
              <a:rPr lang="en-US" altLang="ko-KR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ko-KR" altLang="en-US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가장 많이 사용</a:t>
            </a:r>
            <a:endParaRPr lang="en-US" altLang="ko-KR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데이터 분석 초기 단계에서 데이터 구조 등을 파악하는 데 유용</a:t>
            </a:r>
            <a:endParaRPr lang="en-US" altLang="ko-KR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비지도학습에서 선호</a:t>
            </a:r>
            <a:endParaRPr lang="en-US" altLang="ko-KR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데이터의 관계를 표현</a:t>
            </a:r>
            <a:endParaRPr lang="en-US" altLang="ko-KR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BAD1573-104C-4B99-8F44-58B52F540970}"/>
              </a:ext>
            </a:extLst>
          </p:cNvPr>
          <p:cNvSpPr/>
          <p:nvPr/>
        </p:nvSpPr>
        <p:spPr>
          <a:xfrm>
            <a:off x="6369974" y="1464477"/>
            <a:ext cx="1138033" cy="1138033"/>
          </a:xfrm>
          <a:prstGeom prst="ellipse">
            <a:avLst/>
          </a:prstGeom>
          <a:solidFill>
            <a:srgbClr val="A0948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7B9BE-2685-42B0-BAF4-62A6B5779190}"/>
              </a:ext>
            </a:extLst>
          </p:cNvPr>
          <p:cNvSpPr txBox="1"/>
          <p:nvPr/>
        </p:nvSpPr>
        <p:spPr>
          <a:xfrm>
            <a:off x="7671740" y="1638390"/>
            <a:ext cx="110799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막대차트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29611-683B-4EC6-B9AF-B8FBDFD892C0}"/>
              </a:ext>
            </a:extLst>
          </p:cNvPr>
          <p:cNvSpPr txBox="1"/>
          <p:nvPr/>
        </p:nvSpPr>
        <p:spPr>
          <a:xfrm>
            <a:off x="7671740" y="2038500"/>
            <a:ext cx="2719014" cy="6001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단일 통계치를 그룹별로 비교하는 데 유용</a:t>
            </a:r>
            <a:endParaRPr lang="en-US" altLang="ko-KR" sz="1100" i="0" dirty="0">
              <a:solidFill>
                <a:srgbClr val="A09484"/>
              </a:solidFill>
              <a:effectLst/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막대의 높이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= 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변수의 값</a:t>
            </a:r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서로 다른 막대 </a:t>
            </a:r>
            <a:r>
              <a:rPr lang="en-US" altLang="ko-KR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= </a:t>
            </a:r>
            <a:r>
              <a:rPr lang="ko-KR" altLang="en-US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다른 그룹</a:t>
            </a:r>
            <a:endParaRPr lang="en-US" altLang="ko-KR" sz="1100" i="0" dirty="0">
              <a:solidFill>
                <a:srgbClr val="A09484"/>
              </a:solidFill>
              <a:effectLst/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15FC855-CDBE-4F3F-BFBD-614E2DD0566E}"/>
              </a:ext>
            </a:extLst>
          </p:cNvPr>
          <p:cNvSpPr/>
          <p:nvPr/>
        </p:nvSpPr>
        <p:spPr>
          <a:xfrm>
            <a:off x="6369974" y="2828707"/>
            <a:ext cx="1138033" cy="1138033"/>
          </a:xfrm>
          <a:prstGeom prst="ellipse">
            <a:avLst/>
          </a:prstGeom>
          <a:solidFill>
            <a:srgbClr val="A0948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301117-F7EF-478F-8559-3C4C48A8CA86}"/>
              </a:ext>
            </a:extLst>
          </p:cNvPr>
          <p:cNvSpPr txBox="1"/>
          <p:nvPr/>
        </p:nvSpPr>
        <p:spPr>
          <a:xfrm>
            <a:off x="7671740" y="3002620"/>
            <a:ext cx="1184940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선 그래프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BDA5C2-001D-4B08-BEFF-1B5E0E39869A}"/>
              </a:ext>
            </a:extLst>
          </p:cNvPr>
          <p:cNvSpPr txBox="1"/>
          <p:nvPr/>
        </p:nvSpPr>
        <p:spPr>
          <a:xfrm>
            <a:off x="7671740" y="3402730"/>
            <a:ext cx="3013967" cy="6001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주로 시계열을 보여주는 데 사용</a:t>
            </a:r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차트의 시간 프레임 크기는 예측과제의 규모와 </a:t>
            </a:r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   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데이터 속성에 따라 변화</a:t>
            </a:r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9E5732B-0D87-49F9-BF0F-3C8718958956}"/>
              </a:ext>
            </a:extLst>
          </p:cNvPr>
          <p:cNvSpPr/>
          <p:nvPr/>
        </p:nvSpPr>
        <p:spPr>
          <a:xfrm>
            <a:off x="6369974" y="4192937"/>
            <a:ext cx="1138033" cy="1138033"/>
          </a:xfrm>
          <a:prstGeom prst="ellipse">
            <a:avLst/>
          </a:prstGeom>
          <a:solidFill>
            <a:srgbClr val="A0948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9792D6-B45C-4EE3-A828-FBDAE0778164}"/>
              </a:ext>
            </a:extLst>
          </p:cNvPr>
          <p:cNvSpPr txBox="1"/>
          <p:nvPr/>
        </p:nvSpPr>
        <p:spPr>
          <a:xfrm>
            <a:off x="7671740" y="4366850"/>
            <a:ext cx="87716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산점도</a:t>
            </a:r>
            <a:endParaRPr lang="ko-KR" altLang="en-US" sz="2000" b="1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64C89C-D02B-4139-BB39-AE93125E57CB}"/>
              </a:ext>
            </a:extLst>
          </p:cNvPr>
          <p:cNvSpPr txBox="1"/>
          <p:nvPr/>
        </p:nvSpPr>
        <p:spPr>
          <a:xfrm>
            <a:off x="7671740" y="4766960"/>
            <a:ext cx="1598515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- </a:t>
            </a:r>
            <a:r>
              <a:rPr lang="ko-KR" altLang="en-US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결과변수가 </a:t>
            </a:r>
            <a:r>
              <a:rPr lang="en-US" altLang="ko-KR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y</a:t>
            </a:r>
            <a:r>
              <a:rPr lang="ko-KR" altLang="en-US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축에 할당</a:t>
            </a:r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pic>
        <p:nvPicPr>
          <p:cNvPr id="5" name="그래픽 4" descr="가로 막대형 차트">
            <a:extLst>
              <a:ext uri="{FF2B5EF4-FFF2-40B4-BE49-F238E27FC236}">
                <a16:creationId xmlns:a16="http://schemas.microsoft.com/office/drawing/2014/main" id="{CAC8E5A9-31BF-4F6D-AF07-EA11DDFB8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5921" y="1640424"/>
            <a:ext cx="786137" cy="786137"/>
          </a:xfrm>
          <a:prstGeom prst="rect">
            <a:avLst/>
          </a:prstGeom>
        </p:spPr>
      </p:pic>
      <p:pic>
        <p:nvPicPr>
          <p:cNvPr id="7" name="그래픽 6" descr="하향 추세">
            <a:extLst>
              <a:ext uri="{FF2B5EF4-FFF2-40B4-BE49-F238E27FC236}">
                <a16:creationId xmlns:a16="http://schemas.microsoft.com/office/drawing/2014/main" id="{2AFA15FA-F78A-429D-B3E9-C379ACF0A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0898" y="3002620"/>
            <a:ext cx="764400" cy="764400"/>
          </a:xfrm>
          <a:prstGeom prst="rect">
            <a:avLst/>
          </a:prstGeom>
        </p:spPr>
      </p:pic>
      <p:pic>
        <p:nvPicPr>
          <p:cNvPr id="13" name="그래픽 12" descr="가로 막대형 차트 RTL">
            <a:extLst>
              <a:ext uri="{FF2B5EF4-FFF2-40B4-BE49-F238E27FC236}">
                <a16:creationId xmlns:a16="http://schemas.microsoft.com/office/drawing/2014/main" id="{38BA2C32-2533-49CC-B887-E577B686D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0053" y="4433016"/>
            <a:ext cx="657874" cy="65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5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E3E52-3A31-4540-960E-E9BCAC3B858A}"/>
              </a:ext>
            </a:extLst>
          </p:cNvPr>
          <p:cNvSpPr txBox="1"/>
          <p:nvPr/>
        </p:nvSpPr>
        <p:spPr>
          <a:xfrm>
            <a:off x="342624" y="225245"/>
            <a:ext cx="510428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그림 </a:t>
            </a:r>
            <a:r>
              <a:rPr lang="en-US" altLang="ko-KR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3.1-</a:t>
            </a:r>
            <a:r>
              <a:rPr lang="ko-KR" altLang="en-US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시계열 그래프</a:t>
            </a:r>
            <a:endParaRPr lang="ko-KR" altLang="en-US" sz="4000" b="1" dirty="0">
              <a:solidFill>
                <a:srgbClr val="EDABA9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8FAF17-0575-47F0-939F-0D341EF2A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7" y="1000419"/>
            <a:ext cx="6744522" cy="49256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7846294-A182-49BF-98DC-3AE1AD291E86}"/>
              </a:ext>
            </a:extLst>
          </p:cNvPr>
          <p:cNvSpPr txBox="1"/>
          <p:nvPr/>
        </p:nvSpPr>
        <p:spPr>
          <a:xfrm>
            <a:off x="7397647" y="941977"/>
            <a:ext cx="245990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1. </a:t>
            </a:r>
            <a:r>
              <a:rPr lang="en-US" altLang="ko-KR" sz="2000" b="1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pd.to_datetime</a:t>
            </a:r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()</a:t>
            </a:r>
            <a:endParaRPr lang="ko-KR" altLang="en-US" sz="2000" b="1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672204-D7A3-4A2B-B381-8D955E2D2012}"/>
              </a:ext>
            </a:extLst>
          </p:cNvPr>
          <p:cNvSpPr txBox="1"/>
          <p:nvPr/>
        </p:nvSpPr>
        <p:spPr>
          <a:xfrm>
            <a:off x="7531211" y="1331813"/>
            <a:ext cx="2645276" cy="6001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데이터 타입 변환 중 날짜에 관한 함수</a:t>
            </a:r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데이터 타입을 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DATETIME 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형식으로 변환</a:t>
            </a:r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en-US" altLang="ko-KR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3E47B4-BBBC-4550-A768-230823973151}"/>
              </a:ext>
            </a:extLst>
          </p:cNvPr>
          <p:cNvSpPr txBox="1"/>
          <p:nvPr/>
        </p:nvSpPr>
        <p:spPr>
          <a:xfrm>
            <a:off x="7397647" y="1931977"/>
            <a:ext cx="1687065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2. </a:t>
            </a:r>
            <a:r>
              <a:rPr lang="en-US" altLang="ko-KR" sz="2000" b="1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pd.Series</a:t>
            </a:r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()</a:t>
            </a:r>
            <a:endParaRPr lang="ko-KR" altLang="en-US" sz="2000" b="1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16B91D-B64E-4D56-8FD4-4356539D8C71}"/>
              </a:ext>
            </a:extLst>
          </p:cNvPr>
          <p:cNvSpPr txBox="1"/>
          <p:nvPr/>
        </p:nvSpPr>
        <p:spPr>
          <a:xfrm>
            <a:off x="7531211" y="2321813"/>
            <a:ext cx="3810659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어떤 데이터 타입이든 보유할 수 있는 </a:t>
            </a:r>
            <a:r>
              <a:rPr lang="ko-KR" altLang="en-US" sz="1100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레이블링된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차원 배열</a:t>
            </a:r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데이터 프레임에서의 하나의 열 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= 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시리즈</a:t>
            </a:r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기본형태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: </a:t>
            </a:r>
            <a:r>
              <a:rPr lang="en-US" altLang="ko-KR" sz="1100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pd.Series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</a:t>
            </a:r>
            <a:r>
              <a:rPr lang="en-US" altLang="ko-KR" sz="1100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data,index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=index)</a:t>
            </a:r>
          </a:p>
          <a:p>
            <a:pPr marL="171450" indent="-171450">
              <a:buFontTx/>
              <a:buChar char="-"/>
            </a:pPr>
            <a:endParaRPr lang="en-US" altLang="ko-KR" sz="1100" i="0" dirty="0">
              <a:solidFill>
                <a:srgbClr val="A09484"/>
              </a:solidFill>
              <a:effectLst/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5E0728F-B437-41BF-9FEB-8F2B669C6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49" y="3091254"/>
            <a:ext cx="3721501" cy="331219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C9CC13D-908E-4C97-9B94-6A91509E3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23" y="3808693"/>
            <a:ext cx="2225470" cy="257570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3B85D0-C401-4B68-8BAF-EF4F88D6E9E3}"/>
              </a:ext>
            </a:extLst>
          </p:cNvPr>
          <p:cNvSpPr/>
          <p:nvPr/>
        </p:nvSpPr>
        <p:spPr>
          <a:xfrm>
            <a:off x="5064323" y="3783330"/>
            <a:ext cx="2214942" cy="258807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3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E3E52-3A31-4540-960E-E9BCAC3B858A}"/>
              </a:ext>
            </a:extLst>
          </p:cNvPr>
          <p:cNvSpPr txBox="1"/>
          <p:nvPr/>
        </p:nvSpPr>
        <p:spPr>
          <a:xfrm>
            <a:off x="342624" y="225245"/>
            <a:ext cx="356540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그림 </a:t>
            </a:r>
            <a:r>
              <a:rPr lang="en-US" altLang="ko-KR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3.1-</a:t>
            </a:r>
            <a:r>
              <a:rPr lang="ko-KR" altLang="en-US" sz="4000" b="1" dirty="0" err="1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산점도</a:t>
            </a:r>
            <a:endParaRPr lang="ko-KR" altLang="en-US" sz="4000" b="1" dirty="0">
              <a:solidFill>
                <a:srgbClr val="EDABA9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46294-A182-49BF-98DC-3AE1AD291E86}"/>
              </a:ext>
            </a:extLst>
          </p:cNvPr>
          <p:cNvSpPr txBox="1"/>
          <p:nvPr/>
        </p:nvSpPr>
        <p:spPr>
          <a:xfrm>
            <a:off x="766968" y="4644946"/>
            <a:ext cx="209531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1. </a:t>
            </a:r>
            <a:r>
              <a:rPr lang="en-US" altLang="ko-KR" sz="2000" b="1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df.plot.scatter</a:t>
            </a:r>
            <a:endParaRPr lang="ko-KR" altLang="en-US" sz="2000" b="1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672204-D7A3-4A2B-B381-8D955E2D2012}"/>
              </a:ext>
            </a:extLst>
          </p:cNvPr>
          <p:cNvSpPr txBox="1"/>
          <p:nvPr/>
        </p:nvSpPr>
        <p:spPr>
          <a:xfrm>
            <a:off x="900532" y="5034782"/>
            <a:ext cx="1495922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산점도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그리는 함수</a:t>
            </a:r>
            <a:r>
              <a:rPr lang="en-US" altLang="ko-KR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3E47B4-BBBC-4550-A768-230823973151}"/>
              </a:ext>
            </a:extLst>
          </p:cNvPr>
          <p:cNvSpPr txBox="1"/>
          <p:nvPr/>
        </p:nvSpPr>
        <p:spPr>
          <a:xfrm>
            <a:off x="6096000" y="4644946"/>
            <a:ext cx="2795830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1. </a:t>
            </a:r>
            <a:r>
              <a:rPr lang="en-US" altLang="ko-KR" sz="2000" b="1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fig,ax</a:t>
            </a:r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=</a:t>
            </a:r>
            <a:r>
              <a:rPr lang="en-US" altLang="ko-KR" sz="2000" b="1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plt.subplots</a:t>
            </a:r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()</a:t>
            </a:r>
            <a:endParaRPr lang="ko-KR" altLang="en-US" sz="2000" b="1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16B91D-B64E-4D56-8FD4-4356539D8C71}"/>
              </a:ext>
            </a:extLst>
          </p:cNvPr>
          <p:cNvSpPr txBox="1"/>
          <p:nvPr/>
        </p:nvSpPr>
        <p:spPr>
          <a:xfrm>
            <a:off x="6229564" y="5034782"/>
            <a:ext cx="2747868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하나의 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ax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만을 가지는 하나의 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figure 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생성</a:t>
            </a:r>
            <a:endParaRPr lang="en-US" altLang="ko-KR" sz="1100" i="0" dirty="0">
              <a:solidFill>
                <a:srgbClr val="A09484"/>
              </a:solidFill>
              <a:effectLst/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E78D86-91FB-489D-BF6A-FBDF1AD39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68" y="1158376"/>
            <a:ext cx="4481771" cy="3390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FCA0F7-8978-42C7-B5EF-ED2E70D58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66" y="1158376"/>
            <a:ext cx="4991100" cy="3390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F9FF44-18A5-4D57-ABBC-BE14AB26BADE}"/>
              </a:ext>
            </a:extLst>
          </p:cNvPr>
          <p:cNvSpPr txBox="1"/>
          <p:nvPr/>
        </p:nvSpPr>
        <p:spPr>
          <a:xfrm>
            <a:off x="6096000" y="5434892"/>
            <a:ext cx="3329245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2. </a:t>
            </a:r>
            <a:r>
              <a:rPr lang="en-US" altLang="ko-KR" sz="2000" b="1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ax.scatter</a:t>
            </a:r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(</a:t>
            </a:r>
            <a:r>
              <a:rPr lang="en-US" altLang="ko-KR" sz="2000" b="1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df.x</a:t>
            </a:r>
            <a:r>
              <a:rPr lang="ko-KR" altLang="en-US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축</a:t>
            </a:r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en-US" altLang="ko-KR" sz="2000" b="1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df.y</a:t>
            </a:r>
            <a:r>
              <a:rPr lang="ko-KR" altLang="en-US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축</a:t>
            </a:r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)</a:t>
            </a:r>
            <a:endParaRPr lang="ko-KR" altLang="en-US" sz="2000" b="1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0379C5-6CAE-4148-9069-B1D93D8C64B7}"/>
              </a:ext>
            </a:extLst>
          </p:cNvPr>
          <p:cNvSpPr txBox="1"/>
          <p:nvPr/>
        </p:nvSpPr>
        <p:spPr>
          <a:xfrm>
            <a:off x="6229564" y="5824728"/>
            <a:ext cx="1701107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i="0" dirty="0" err="1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df.plot.scatter</a:t>
            </a:r>
            <a:r>
              <a:rPr lang="ko-KR" altLang="en-US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과 유사</a:t>
            </a:r>
            <a:endParaRPr lang="en-US" altLang="ko-KR" sz="1100" i="0" dirty="0">
              <a:solidFill>
                <a:srgbClr val="A09484"/>
              </a:solidFill>
              <a:effectLst/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51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E3E52-3A31-4540-960E-E9BCAC3B858A}"/>
              </a:ext>
            </a:extLst>
          </p:cNvPr>
          <p:cNvSpPr txBox="1"/>
          <p:nvPr/>
        </p:nvSpPr>
        <p:spPr>
          <a:xfrm>
            <a:off x="342624" y="225245"/>
            <a:ext cx="4027064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그림 </a:t>
            </a:r>
            <a:r>
              <a:rPr lang="en-US" altLang="ko-KR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3.1-</a:t>
            </a:r>
            <a:r>
              <a:rPr lang="ko-KR" altLang="en-US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막대차트</a:t>
            </a:r>
            <a:endParaRPr lang="ko-KR" altLang="en-US" sz="4000" b="1" dirty="0">
              <a:solidFill>
                <a:srgbClr val="EDABA9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B79F03-06BD-4D3E-893A-DEB18DA6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46" y="1630988"/>
            <a:ext cx="5735130" cy="30447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34BBF9-D720-43B5-BD12-4810BB16B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81" y="1630987"/>
            <a:ext cx="5013168" cy="30411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8E268D-E737-4FDA-B047-79540E8589EE}"/>
              </a:ext>
            </a:extLst>
          </p:cNvPr>
          <p:cNvSpPr txBox="1"/>
          <p:nvPr/>
        </p:nvSpPr>
        <p:spPr>
          <a:xfrm>
            <a:off x="604646" y="4900988"/>
            <a:ext cx="169155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1. </a:t>
            </a:r>
            <a:r>
              <a:rPr lang="en-US" altLang="ko-KR" sz="2000" b="1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df.groupby</a:t>
            </a:r>
            <a:endParaRPr lang="ko-KR" altLang="en-US" sz="2000" b="1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15A9F4-1DFE-4ACC-B4F6-E83E10B79690}"/>
              </a:ext>
            </a:extLst>
          </p:cNvPr>
          <p:cNvSpPr txBox="1"/>
          <p:nvPr/>
        </p:nvSpPr>
        <p:spPr>
          <a:xfrm>
            <a:off x="738210" y="5290824"/>
            <a:ext cx="2577950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데이터 분할</a:t>
            </a:r>
            <a:r>
              <a:rPr lang="en-US" altLang="ko-KR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ko-KR" altLang="en-US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연산</a:t>
            </a:r>
            <a:r>
              <a:rPr lang="en-US" altLang="ko-KR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 </a:t>
            </a:r>
            <a:r>
              <a:rPr lang="ko-KR" altLang="en-US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병합 등의 작업 수행</a:t>
            </a:r>
            <a:endParaRPr lang="en-US" altLang="ko-KR" sz="1100" i="0" dirty="0">
              <a:solidFill>
                <a:srgbClr val="A09484"/>
              </a:solidFill>
              <a:effectLst/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81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E3E52-3A31-4540-960E-E9BCAC3B858A}"/>
              </a:ext>
            </a:extLst>
          </p:cNvPr>
          <p:cNvSpPr txBox="1"/>
          <p:nvPr/>
        </p:nvSpPr>
        <p:spPr>
          <a:xfrm>
            <a:off x="342624" y="225245"/>
            <a:ext cx="4027064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그림 </a:t>
            </a:r>
            <a:r>
              <a:rPr lang="en-US" altLang="ko-KR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3.1-</a:t>
            </a:r>
            <a:r>
              <a:rPr lang="ko-KR" altLang="en-US" sz="40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막대차트</a:t>
            </a:r>
            <a:endParaRPr lang="ko-KR" altLang="en-US" sz="4000" b="1" dirty="0">
              <a:solidFill>
                <a:srgbClr val="EDABA9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190511-4181-4AA7-AF34-0C954E467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6" y="1303481"/>
            <a:ext cx="4824339" cy="46339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2011CB-0ADF-4722-86A4-844E42197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67" y="1302214"/>
            <a:ext cx="5164697" cy="46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4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D3AA62-49BC-4C9C-85A1-58C1080B5D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0BA00-F8BB-47A5-80ED-C25947C93B68}"/>
              </a:ext>
            </a:extLst>
          </p:cNvPr>
          <p:cNvSpPr txBox="1"/>
          <p:nvPr/>
        </p:nvSpPr>
        <p:spPr>
          <a:xfrm>
            <a:off x="1585797" y="1828014"/>
            <a:ext cx="2055371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rgbClr val="EDABA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분포도</a:t>
            </a:r>
            <a:endParaRPr lang="ko-KR" altLang="en-US" sz="5400" b="1" dirty="0">
              <a:solidFill>
                <a:srgbClr val="EDABA9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2DEE6-DA2D-4A99-B138-E13EB33DB0AF}"/>
              </a:ext>
            </a:extLst>
          </p:cNvPr>
          <p:cNvSpPr txBox="1"/>
          <p:nvPr/>
        </p:nvSpPr>
        <p:spPr>
          <a:xfrm>
            <a:off x="1594126" y="2751344"/>
            <a:ext cx="45713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수치형 변수의 전반적인 분포를 표시</a:t>
            </a:r>
            <a:endParaRPr lang="en-US" altLang="ko-KR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용도가 큰 요약 통계</a:t>
            </a:r>
            <a:endParaRPr lang="en-US" altLang="ko-KR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데이터마이닝</a:t>
            </a:r>
            <a:r>
              <a:rPr lang="ko-KR" altLang="en-US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방법과 변수 변환을 결정하기 위한 지도학습에 유용</a:t>
            </a:r>
            <a:endParaRPr lang="en-US" altLang="ko-KR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예측과제에 유용</a:t>
            </a:r>
            <a:endParaRPr lang="en-US" altLang="ko-KR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endParaRPr lang="en-US" altLang="ko-KR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BAD1573-104C-4B99-8F44-58B52F540970}"/>
              </a:ext>
            </a:extLst>
          </p:cNvPr>
          <p:cNvSpPr/>
          <p:nvPr/>
        </p:nvSpPr>
        <p:spPr>
          <a:xfrm>
            <a:off x="6267232" y="1828014"/>
            <a:ext cx="1138033" cy="1138033"/>
          </a:xfrm>
          <a:prstGeom prst="ellipse">
            <a:avLst/>
          </a:prstGeom>
          <a:solidFill>
            <a:srgbClr val="A0948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7B9BE-2685-42B0-BAF4-62A6B5779190}"/>
              </a:ext>
            </a:extLst>
          </p:cNvPr>
          <p:cNvSpPr txBox="1"/>
          <p:nvPr/>
        </p:nvSpPr>
        <p:spPr>
          <a:xfrm>
            <a:off x="7568998" y="2001927"/>
            <a:ext cx="110799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박스플롯</a:t>
            </a:r>
            <a:endParaRPr lang="ko-KR" altLang="en-US" sz="2000" b="1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29611-683B-4EC6-B9AF-B8FBDFD892C0}"/>
              </a:ext>
            </a:extLst>
          </p:cNvPr>
          <p:cNvSpPr txBox="1"/>
          <p:nvPr/>
        </p:nvSpPr>
        <p:spPr>
          <a:xfrm>
            <a:off x="7568998" y="2402037"/>
            <a:ext cx="423705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나란히 </a:t>
            </a:r>
            <a:r>
              <a:rPr lang="ko-KR" altLang="en-US" sz="1100" dirty="0" err="1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박스플롯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생성하여 하위그룹 간 비교</a:t>
            </a:r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여러 개의 </a:t>
            </a:r>
            <a:r>
              <a:rPr lang="ko-KR" altLang="en-US" sz="1100" i="0" dirty="0" err="1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박스플롯을</a:t>
            </a:r>
            <a:r>
              <a:rPr lang="ko-KR" altLang="en-US" sz="1100" i="0" dirty="0">
                <a:solidFill>
                  <a:srgbClr val="A09484"/>
                </a:solidFill>
                <a:effectLst/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시간별로 생성하여 시간변화에 따른 분포 관찰</a:t>
            </a:r>
            <a:endParaRPr lang="en-US" altLang="ko-KR" sz="1100" i="0" dirty="0">
              <a:solidFill>
                <a:srgbClr val="A09484"/>
              </a:solidFill>
              <a:effectLst/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수치형 변수와 범주형 변수 사이의 관계를 표시함으로써 </a:t>
            </a:r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    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비지도 학습 지원</a:t>
            </a:r>
            <a:endParaRPr lang="en-US" altLang="ko-KR" sz="1100" i="0" dirty="0">
              <a:solidFill>
                <a:srgbClr val="A09484"/>
              </a:solidFill>
              <a:effectLst/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15FC855-CDBE-4F3F-BFBD-614E2DD0566E}"/>
              </a:ext>
            </a:extLst>
          </p:cNvPr>
          <p:cNvSpPr/>
          <p:nvPr/>
        </p:nvSpPr>
        <p:spPr>
          <a:xfrm>
            <a:off x="6267232" y="3192244"/>
            <a:ext cx="1138033" cy="1138033"/>
          </a:xfrm>
          <a:prstGeom prst="ellipse">
            <a:avLst/>
          </a:prstGeom>
          <a:solidFill>
            <a:srgbClr val="A0948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301117-F7EF-478F-8559-3C4C48A8CA86}"/>
              </a:ext>
            </a:extLst>
          </p:cNvPr>
          <p:cNvSpPr txBox="1"/>
          <p:nvPr/>
        </p:nvSpPr>
        <p:spPr>
          <a:xfrm>
            <a:off x="7568998" y="3366157"/>
            <a:ext cx="133882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히스토그램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BDA5C2-001D-4B08-BEFF-1B5E0E39869A}"/>
              </a:ext>
            </a:extLst>
          </p:cNvPr>
          <p:cNvSpPr txBox="1"/>
          <p:nvPr/>
        </p:nvSpPr>
        <p:spPr>
          <a:xfrm>
            <a:off x="7568998" y="3766267"/>
            <a:ext cx="1996059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모든 </a:t>
            </a:r>
            <a:r>
              <a:rPr lang="en-US" altLang="ko-KR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x</a:t>
            </a:r>
            <a:r>
              <a:rPr lang="ko-KR" altLang="en-US" sz="1100" dirty="0">
                <a:solidFill>
                  <a:srgbClr val="A09484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값의 출현 빈도를 표현</a:t>
            </a:r>
            <a:endParaRPr lang="en-US" altLang="ko-KR" sz="1100" dirty="0">
              <a:solidFill>
                <a:srgbClr val="A09484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pic>
        <p:nvPicPr>
          <p:cNvPr id="5" name="그래픽 4" descr="가로 막대형 차트">
            <a:extLst>
              <a:ext uri="{FF2B5EF4-FFF2-40B4-BE49-F238E27FC236}">
                <a16:creationId xmlns:a16="http://schemas.microsoft.com/office/drawing/2014/main" id="{CAC8E5A9-31BF-4F6D-AF07-EA11DDFB8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3179" y="2003961"/>
            <a:ext cx="786137" cy="786137"/>
          </a:xfrm>
          <a:prstGeom prst="rect">
            <a:avLst/>
          </a:prstGeom>
        </p:spPr>
      </p:pic>
      <p:pic>
        <p:nvPicPr>
          <p:cNvPr id="7" name="그래픽 6" descr="하향 추세">
            <a:extLst>
              <a:ext uri="{FF2B5EF4-FFF2-40B4-BE49-F238E27FC236}">
                <a16:creationId xmlns:a16="http://schemas.microsoft.com/office/drawing/2014/main" id="{2AFA15FA-F78A-429D-B3E9-C379ACF0A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8156" y="3366157"/>
            <a:ext cx="764400" cy="7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3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2748</TotalTime>
  <Words>1154</Words>
  <Application>Microsoft Office PowerPoint</Application>
  <PresentationFormat>와이드스크린</PresentationFormat>
  <Paragraphs>174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레시피코리아 Medium</vt:lpstr>
      <vt:lpstr>Calibri Light</vt:lpstr>
      <vt:lpstr>12롯데마트행복Light</vt:lpstr>
      <vt:lpstr>Calibri</vt:lpstr>
      <vt:lpstr>나눔스퀘어 Light</vt:lpstr>
      <vt:lpstr>12롯데마트행복Medium</vt:lpstr>
      <vt:lpstr>12롯데마트드림Bold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고 나경</cp:lastModifiedBy>
  <cp:revision>308</cp:revision>
  <dcterms:created xsi:type="dcterms:W3CDTF">2017-12-08T06:13:01Z</dcterms:created>
  <dcterms:modified xsi:type="dcterms:W3CDTF">2021-10-04T04:24:29Z</dcterms:modified>
</cp:coreProperties>
</file>