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9" r:id="rId2"/>
    <p:sldId id="278" r:id="rId3"/>
    <p:sldId id="280" r:id="rId4"/>
    <p:sldId id="281" r:id="rId5"/>
    <p:sldId id="283" r:id="rId6"/>
    <p:sldId id="282" r:id="rId7"/>
  </p:sldIdLst>
  <p:sldSz cx="12192000" cy="6858000"/>
  <p:notesSz cx="6858000" cy="9144000"/>
  <p:embeddedFontLst>
    <p:embeddedFont>
      <p:font typeface="Microsoft GothicNeo Light" panose="020B03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DBF"/>
    <a:srgbClr val="04253A"/>
    <a:srgbClr val="4C837A"/>
    <a:srgbClr val="E6E6E6"/>
    <a:srgbClr val="012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9CAF0-8574-4C2D-BE9C-DF031EB14B8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6F181-7745-4A15-A813-7496E6D12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4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3EBA-53E3-274D-BAA0-86A833DB883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937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3EBA-53E3-274D-BAA0-86A833DB883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772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3EBA-53E3-274D-BAA0-86A833DB883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82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3EBA-53E3-274D-BAA0-86A833DB883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582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3EBA-53E3-274D-BAA0-86A833DB883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66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3EBA-53E3-274D-BAA0-86A833DB883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257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E143A-B00C-4C42-9873-457D06271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5CBEF4-EA2C-4EFA-AFC2-EFF6C143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938EB-9D0C-4EF7-BF24-8F42A36E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5D15F-43A3-461C-9F9A-3DAECEBB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AEF17-AE55-407A-9A9C-64F79CEC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7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51A68-3BB3-48A5-AB85-EC1DF95A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0007C-1E0A-48B1-93D4-37091461D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00DB2-AD09-4EBA-8C37-79037A1C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509DE-A057-458B-BB49-ECFABCB3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0F694-F47F-4D85-8927-79DDCE2F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9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1D205-1CEC-46D0-BEDE-59428A6E4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E22D8-4272-4F2F-92CD-EB2EC97D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965D8-C825-46EB-A596-CADD1A31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6D9DC-5ABC-454E-83AF-25708C5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81BEE-8732-4B7E-910B-B3B9C600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5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64BDF-21EA-41B8-88FF-6A632065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7ECB2-DF4C-476A-8AC7-BE0991AB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EC10B-83C7-4CE1-8314-D6CA4E7B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8622D-12F6-470D-9FFC-B1DAC4EB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8F087-AA62-47EE-825C-762F8FBD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A563-86A2-4001-AED9-CE97CD8C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01B8B-4019-459B-B651-966D4C93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B1A3-584B-4951-B7B0-D6CBA009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34771-9C32-40E0-A821-529687FA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D476A-0B71-49BB-82D5-4C4958B2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1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C9614-AF7D-430A-8722-797C8DCF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026D8-3A2F-4ABC-93EC-B6D93A70D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8A748-F14C-4C69-805A-69997BA0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EDDD36-C33D-40DA-9E19-15C635F7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6609B-10EB-4849-9098-5CE6593C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AA7FE-DF1B-44E4-92F6-0DB1A6DE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5D7A3-8F57-44E7-A94F-D5080ACB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FE927-5E00-4DB1-B89E-5A4E8372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A1080-53B1-4CB0-AE97-681C0A85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1B25A-A3FB-4400-8A59-36C5B5541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B8E61-2857-40EC-87DF-0D92FDDD4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91948F-6E6C-4DE2-8F9A-29F3ED14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0B931B-A753-48E8-AF38-41AF0EE1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33463F-BF55-4AC9-9660-E77360AD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0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4824A-ABB9-4712-9D2D-89DB0A15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E5706-3820-4B1E-AE51-C8881483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C77934-FA02-4125-96F2-37A56680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FF4FC-D456-4144-B4FF-7E5197F2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FA2FA0-9692-4F87-9003-4FC6F474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F9418B-66C6-48E7-9AA3-12DE8587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487BC-0BD7-47FB-A86A-C33A136E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4179-F2E9-4E08-9DF5-0F43D722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513DC-F343-429A-97C0-AEC767E8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D0A89-4A17-4855-90FA-A2D7F553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7DFEE-26D3-4E00-A675-88AF9001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EDF85-5F9F-4635-969D-9A2ED1CB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EB58C-08E2-4164-BED2-FE262AE2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23999-7D42-436B-A9A1-F46DCBC4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3E7ED-C63E-447F-AD00-E04484EE8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7037F-7E26-4000-B4E5-1008BEE80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6DC45-E746-4561-AE02-3BB0CCB0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BC028-90CC-4B2D-A487-91E4B0FF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D0FC6-4A6E-4964-90DE-EE387D31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B893C-6E9E-4617-9071-450E99C4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D64A4-F4E5-4DC1-AB6C-B32BB525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6B002-DF75-48A6-BB65-15D41F6D9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43E0-B0D1-48A3-9CA5-E65A42EADBB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F807B-05CC-421C-BED6-47411923F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C4580-DE32-4431-9AC4-64AE1269A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74B0-2263-412B-BF8A-2611208B8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B9974C-AA5F-E943-876F-50213A89ACFA}"/>
              </a:ext>
            </a:extLst>
          </p:cNvPr>
          <p:cNvSpPr/>
          <p:nvPr/>
        </p:nvSpPr>
        <p:spPr>
          <a:xfrm>
            <a:off x="0" y="0"/>
            <a:ext cx="228599" cy="6858000"/>
          </a:xfrm>
          <a:prstGeom prst="rect">
            <a:avLst/>
          </a:prstGeom>
          <a:solidFill>
            <a:srgbClr val="4C8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5BC9402-987B-264E-8CB3-E613ED3C7E41}"/>
              </a:ext>
            </a:extLst>
          </p:cNvPr>
          <p:cNvCxnSpPr>
            <a:cxnSpLocks/>
          </p:cNvCxnSpPr>
          <p:nvPr/>
        </p:nvCxnSpPr>
        <p:spPr>
          <a:xfrm>
            <a:off x="228599" y="1074945"/>
            <a:ext cx="11633201" cy="0"/>
          </a:xfrm>
          <a:prstGeom prst="line">
            <a:avLst/>
          </a:prstGeom>
          <a:ln>
            <a:solidFill>
              <a:srgbClr val="E1D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37BE37-C420-E042-AF35-A2E333AC549D}"/>
              </a:ext>
            </a:extLst>
          </p:cNvPr>
          <p:cNvSpPr txBox="1"/>
          <p:nvPr/>
        </p:nvSpPr>
        <p:spPr>
          <a:xfrm>
            <a:off x="398462" y="137363"/>
            <a:ext cx="3975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실험 설계</a:t>
            </a:r>
            <a:endParaRPr lang="en-US" altLang="ko-KR" dirty="0">
              <a:solidFill>
                <a:srgbClr val="E1DDBF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/>
            <a:r>
              <a:rPr lang="en-US" altLang="ko-KR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3)</a:t>
            </a:r>
            <a:r>
              <a:rPr lang="ko-KR" altLang="en-US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시계열 클러스터링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21829-0584-4E36-B647-08204CCA2F0E}"/>
              </a:ext>
            </a:extLst>
          </p:cNvPr>
          <p:cNvSpPr txBox="1"/>
          <p:nvPr/>
        </p:nvSpPr>
        <p:spPr>
          <a:xfrm>
            <a:off x="548791" y="1501971"/>
            <a:ext cx="8900009" cy="15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EDA: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유입량과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지역의 수위 데이터 간 관계성 파악 가능</a:t>
            </a:r>
            <a:endParaRPr lang="en-US" altLang="ko-KR" sz="1600" dirty="0">
              <a:solidFill>
                <a:srgbClr val="4C837A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&gt;&gt;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수위 데이터를 </a:t>
            </a:r>
            <a:r>
              <a:rPr lang="ko-KR" altLang="en-US" sz="1600" dirty="0" err="1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클러스터링한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결과를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input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데이터에 포함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&gt;&gt;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원활한 예측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?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지역 수위 데이터를 각 홍수사상번호별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25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개의 묶음으로 만들고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클러스터 진행</a:t>
            </a:r>
            <a:endParaRPr lang="en-US" altLang="ko-KR" sz="1600" dirty="0">
              <a:solidFill>
                <a:srgbClr val="4C837A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&gt;&gt;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클러스터 개수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K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값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3~9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중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최적 값 찾기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+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결과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one-hot encoding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으로 반영</a:t>
            </a:r>
          </a:p>
        </p:txBody>
      </p:sp>
      <p:pic>
        <p:nvPicPr>
          <p:cNvPr id="2050" name="Picture 2" descr="KDX 소비트렌드 시각화 대상 후기 Part 2 - TooTouch">
            <a:extLst>
              <a:ext uri="{FF2B5EF4-FFF2-40B4-BE49-F238E27FC236}">
                <a16:creationId xmlns:a16="http://schemas.microsoft.com/office/drawing/2014/main" id="{80820554-DAF6-4CE0-95FA-A397323A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16" y="3220452"/>
            <a:ext cx="5156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5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B9974C-AA5F-E943-876F-50213A89ACFA}"/>
              </a:ext>
            </a:extLst>
          </p:cNvPr>
          <p:cNvSpPr/>
          <p:nvPr/>
        </p:nvSpPr>
        <p:spPr>
          <a:xfrm>
            <a:off x="0" y="0"/>
            <a:ext cx="228599" cy="6858000"/>
          </a:xfrm>
          <a:prstGeom prst="rect">
            <a:avLst/>
          </a:prstGeom>
          <a:solidFill>
            <a:srgbClr val="4C8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5BC9402-987B-264E-8CB3-E613ED3C7E41}"/>
              </a:ext>
            </a:extLst>
          </p:cNvPr>
          <p:cNvCxnSpPr>
            <a:cxnSpLocks/>
          </p:cNvCxnSpPr>
          <p:nvPr/>
        </p:nvCxnSpPr>
        <p:spPr>
          <a:xfrm>
            <a:off x="228599" y="1074945"/>
            <a:ext cx="11633201" cy="0"/>
          </a:xfrm>
          <a:prstGeom prst="line">
            <a:avLst/>
          </a:prstGeom>
          <a:ln>
            <a:solidFill>
              <a:srgbClr val="E1D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37BE37-C420-E042-AF35-A2E333AC549D}"/>
              </a:ext>
            </a:extLst>
          </p:cNvPr>
          <p:cNvSpPr txBox="1"/>
          <p:nvPr/>
        </p:nvSpPr>
        <p:spPr>
          <a:xfrm>
            <a:off x="398462" y="137363"/>
            <a:ext cx="3975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실험 설계</a:t>
            </a:r>
            <a:endParaRPr lang="en-US" altLang="ko-KR" dirty="0">
              <a:solidFill>
                <a:srgbClr val="E1DDBF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/>
            <a:r>
              <a:rPr lang="en-US" altLang="ko-KR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3)</a:t>
            </a:r>
            <a:r>
              <a:rPr lang="ko-KR" altLang="en-US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시계열 클러스터링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21829-0584-4E36-B647-08204CCA2F0E}"/>
              </a:ext>
            </a:extLst>
          </p:cNvPr>
          <p:cNvSpPr txBox="1"/>
          <p:nvPr/>
        </p:nvSpPr>
        <p:spPr>
          <a:xfrm>
            <a:off x="548791" y="1543350"/>
            <a:ext cx="8900009" cy="15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Clustering: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lang="en-US" altLang="ko-KR" sz="1600" dirty="0" err="1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tslearn.clustering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모듈 이용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+ metric: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“soft DTW”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기존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metric – Euclidean Distance Matching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이 아닌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Dynamic Time Warping Matching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이용</a:t>
            </a:r>
            <a:endParaRPr lang="en-US" altLang="ko-KR" sz="1600" dirty="0">
              <a:solidFill>
                <a:srgbClr val="4C837A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&gt;&gt;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각 홍수사상번호별 제공되는 시계열 데이터의 개수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/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길이가 다르더라도 패턴에 따른 유사성 측정</a:t>
            </a:r>
            <a:endParaRPr lang="en-US" altLang="ko-KR" sz="1600" dirty="0">
              <a:solidFill>
                <a:srgbClr val="4C837A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&gt;&gt;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실제로 데이터 길이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30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여개에서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260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여개까지 큰 폭으로 차이가 있어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Euclidean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적용 불가</a:t>
            </a:r>
            <a:endParaRPr lang="ko-KR" altLang="en-US" sz="1600" dirty="0">
              <a:solidFill>
                <a:srgbClr val="E1DDBF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</p:txBody>
      </p:sp>
      <p:pic>
        <p:nvPicPr>
          <p:cNvPr id="1026" name="Picture 2" descr="시계열 데이터로 지난 1학기 온라인 학습환경을 분석해보자! – 고려대학교 디지털정보처">
            <a:extLst>
              <a:ext uri="{FF2B5EF4-FFF2-40B4-BE49-F238E27FC236}">
                <a16:creationId xmlns:a16="http://schemas.microsoft.com/office/drawing/2014/main" id="{5DFFD6BB-58F5-465D-81A0-4DE98DBA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40" y="3586161"/>
            <a:ext cx="7647960" cy="281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B9974C-AA5F-E943-876F-50213A89ACFA}"/>
              </a:ext>
            </a:extLst>
          </p:cNvPr>
          <p:cNvSpPr/>
          <p:nvPr/>
        </p:nvSpPr>
        <p:spPr>
          <a:xfrm>
            <a:off x="0" y="0"/>
            <a:ext cx="228599" cy="6858000"/>
          </a:xfrm>
          <a:prstGeom prst="rect">
            <a:avLst/>
          </a:prstGeom>
          <a:solidFill>
            <a:srgbClr val="4C8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5BC9402-987B-264E-8CB3-E613ED3C7E41}"/>
              </a:ext>
            </a:extLst>
          </p:cNvPr>
          <p:cNvCxnSpPr>
            <a:cxnSpLocks/>
          </p:cNvCxnSpPr>
          <p:nvPr/>
        </p:nvCxnSpPr>
        <p:spPr>
          <a:xfrm>
            <a:off x="228599" y="1074945"/>
            <a:ext cx="11633201" cy="0"/>
          </a:xfrm>
          <a:prstGeom prst="line">
            <a:avLst/>
          </a:prstGeom>
          <a:ln>
            <a:solidFill>
              <a:srgbClr val="E1D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37BE37-C420-E042-AF35-A2E333AC549D}"/>
              </a:ext>
            </a:extLst>
          </p:cNvPr>
          <p:cNvSpPr txBox="1"/>
          <p:nvPr/>
        </p:nvSpPr>
        <p:spPr>
          <a:xfrm>
            <a:off x="398462" y="137363"/>
            <a:ext cx="3975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실험 설계</a:t>
            </a:r>
            <a:endParaRPr lang="en-US" altLang="ko-KR" dirty="0">
              <a:solidFill>
                <a:srgbClr val="E1DDBF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/>
            <a:r>
              <a:rPr lang="en-US" altLang="ko-KR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3)</a:t>
            </a:r>
            <a:r>
              <a:rPr lang="ko-KR" altLang="en-US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시계열 클러스터링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21829-0584-4E36-B647-08204CCA2F0E}"/>
              </a:ext>
            </a:extLst>
          </p:cNvPr>
          <p:cNvSpPr txBox="1"/>
          <p:nvPr/>
        </p:nvSpPr>
        <p:spPr>
          <a:xfrm>
            <a:off x="548791" y="1440575"/>
            <a:ext cx="8900009" cy="486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최적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K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값 선정 지표 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 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silhouette_score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이용</a:t>
            </a:r>
            <a:r>
              <a:rPr lang="en-US" altLang="ko-KR" sz="1600" b="0" dirty="0">
                <a:solidFill>
                  <a:srgbClr val="4C837A"/>
                </a:solidFill>
                <a:effectLst/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lang="en-US" altLang="ko-KR" sz="1600" b="0" dirty="0">
                <a:solidFill>
                  <a:srgbClr val="4C837A"/>
                </a:solidFill>
                <a:effectLst/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</a:t>
            </a:r>
            <a:r>
              <a:rPr lang="ko-KR" altLang="en-US" sz="1600" b="0" dirty="0">
                <a:solidFill>
                  <a:srgbClr val="4C837A"/>
                </a:solidFill>
                <a:effectLst/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에서 </a:t>
            </a:r>
            <a:r>
              <a:rPr lang="en-US" altLang="ko-KR" sz="1600" b="0" dirty="0">
                <a:solidFill>
                  <a:srgbClr val="4C837A"/>
                </a:solidFill>
                <a:effectLst/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-1</a:t>
            </a:r>
            <a:r>
              <a:rPr lang="ko-KR" altLang="en-US" sz="1600" b="0" dirty="0">
                <a:solidFill>
                  <a:srgbClr val="4C837A"/>
                </a:solidFill>
                <a:effectLst/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까지의 수치를 가진다</a:t>
            </a:r>
            <a:endParaRPr lang="en-US" altLang="ko-KR" sz="1600" b="0" dirty="0">
              <a:solidFill>
                <a:srgbClr val="4C837A"/>
              </a:solidFill>
              <a:effectLst/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600" b="0" dirty="0">
              <a:solidFill>
                <a:srgbClr val="4C837A"/>
              </a:solidFill>
              <a:effectLst/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+1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에 가까움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데이터가 클러스터 안에 잘 </a:t>
            </a:r>
            <a:r>
              <a:rPr lang="ko-KR" altLang="en-US" sz="1600" dirty="0" err="1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속해있고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다른 클러스터와는 멀리 떨어져 있다는 뜻</a:t>
            </a:r>
            <a:b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0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과 가까움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클러스터의 경계에 데이터가 위치해 있다는 뜻</a:t>
            </a:r>
            <a:b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-1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에 가까움</a:t>
            </a: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lang="ko-KR" altLang="en-US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샘플이 잘못된 클러스터에 할당되었다는 뜻</a:t>
            </a:r>
            <a:endParaRPr lang="en-US" altLang="ko-KR" sz="1600" dirty="0">
              <a:solidFill>
                <a:srgbClr val="4C837A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rgbClr val="4C837A"/>
              </a:solidFill>
              <a:effectLst/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4C837A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rgbClr val="4C837A"/>
              </a:solidFill>
              <a:effectLst/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4C837A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rgbClr val="4C837A"/>
              </a:solidFill>
              <a:effectLst/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C837A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                                     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-&gt; K = 3, 4, 5, 6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의 구간이 적절한 </a:t>
            </a:r>
            <a:endParaRPr lang="en-US" altLang="ko-KR" sz="1600" dirty="0">
              <a:solidFill>
                <a:srgbClr val="E1DDBF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                                                           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실루엣 점수를 가짐</a:t>
            </a:r>
            <a:endParaRPr lang="en-US" altLang="ko-KR" sz="1600" b="0" dirty="0">
              <a:solidFill>
                <a:srgbClr val="E1DDB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B7EE8-DCD6-446E-B91C-0050351F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83" y="3138458"/>
            <a:ext cx="5204326" cy="34268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F11EF5-446A-43DE-A061-19D10A1AEC37}"/>
              </a:ext>
            </a:extLst>
          </p:cNvPr>
          <p:cNvSpPr/>
          <p:nvPr/>
        </p:nvSpPr>
        <p:spPr>
          <a:xfrm>
            <a:off x="6898105" y="3208421"/>
            <a:ext cx="2550695" cy="257463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99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B9974C-AA5F-E943-876F-50213A89ACFA}"/>
              </a:ext>
            </a:extLst>
          </p:cNvPr>
          <p:cNvSpPr/>
          <p:nvPr/>
        </p:nvSpPr>
        <p:spPr>
          <a:xfrm>
            <a:off x="0" y="0"/>
            <a:ext cx="228599" cy="6858000"/>
          </a:xfrm>
          <a:prstGeom prst="rect">
            <a:avLst/>
          </a:prstGeom>
          <a:solidFill>
            <a:srgbClr val="4C8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5BC9402-987B-264E-8CB3-E613ED3C7E41}"/>
              </a:ext>
            </a:extLst>
          </p:cNvPr>
          <p:cNvCxnSpPr>
            <a:cxnSpLocks/>
          </p:cNvCxnSpPr>
          <p:nvPr/>
        </p:nvCxnSpPr>
        <p:spPr>
          <a:xfrm>
            <a:off x="228599" y="1074945"/>
            <a:ext cx="11633201" cy="0"/>
          </a:xfrm>
          <a:prstGeom prst="line">
            <a:avLst/>
          </a:prstGeom>
          <a:ln>
            <a:solidFill>
              <a:srgbClr val="E1D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37BE37-C420-E042-AF35-A2E333AC549D}"/>
              </a:ext>
            </a:extLst>
          </p:cNvPr>
          <p:cNvSpPr txBox="1"/>
          <p:nvPr/>
        </p:nvSpPr>
        <p:spPr>
          <a:xfrm>
            <a:off x="398462" y="137363"/>
            <a:ext cx="3975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실험 설계</a:t>
            </a:r>
            <a:endParaRPr lang="en-US" altLang="ko-KR" dirty="0">
              <a:solidFill>
                <a:srgbClr val="E1DDBF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/>
            <a:r>
              <a:rPr lang="en-US" altLang="ko-KR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3)</a:t>
            </a:r>
            <a:r>
              <a:rPr lang="ko-KR" altLang="en-US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시계열 클러스터링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21829-0584-4E36-B647-08204CCA2F0E}"/>
              </a:ext>
            </a:extLst>
          </p:cNvPr>
          <p:cNvSpPr txBox="1"/>
          <p:nvPr/>
        </p:nvSpPr>
        <p:spPr>
          <a:xfrm>
            <a:off x="548791" y="1440575"/>
            <a:ext cx="8900009" cy="43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K= 3, 4, 5, 6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 때의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cluster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결과</a:t>
            </a:r>
            <a:endParaRPr lang="en-US" altLang="ko-KR" sz="1600" b="0" dirty="0">
              <a:solidFill>
                <a:srgbClr val="E1DDBF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3EE470-1183-4953-94D1-8804D4B9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68" y="2613544"/>
            <a:ext cx="5140232" cy="3401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0EC26E-FDAC-41E6-9BFC-07F3A423F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41" y="2613543"/>
            <a:ext cx="5140231" cy="34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B9974C-AA5F-E943-876F-50213A89ACFA}"/>
              </a:ext>
            </a:extLst>
          </p:cNvPr>
          <p:cNvSpPr/>
          <p:nvPr/>
        </p:nvSpPr>
        <p:spPr>
          <a:xfrm>
            <a:off x="0" y="0"/>
            <a:ext cx="228599" cy="6858000"/>
          </a:xfrm>
          <a:prstGeom prst="rect">
            <a:avLst/>
          </a:prstGeom>
          <a:solidFill>
            <a:srgbClr val="4C8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5BC9402-987B-264E-8CB3-E613ED3C7E41}"/>
              </a:ext>
            </a:extLst>
          </p:cNvPr>
          <p:cNvCxnSpPr>
            <a:cxnSpLocks/>
          </p:cNvCxnSpPr>
          <p:nvPr/>
        </p:nvCxnSpPr>
        <p:spPr>
          <a:xfrm>
            <a:off x="228599" y="1074945"/>
            <a:ext cx="11633201" cy="0"/>
          </a:xfrm>
          <a:prstGeom prst="line">
            <a:avLst/>
          </a:prstGeom>
          <a:ln>
            <a:solidFill>
              <a:srgbClr val="E1D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37BE37-C420-E042-AF35-A2E333AC549D}"/>
              </a:ext>
            </a:extLst>
          </p:cNvPr>
          <p:cNvSpPr txBox="1"/>
          <p:nvPr/>
        </p:nvSpPr>
        <p:spPr>
          <a:xfrm>
            <a:off x="398462" y="137363"/>
            <a:ext cx="3975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실험 설계</a:t>
            </a:r>
            <a:endParaRPr lang="en-US" altLang="ko-KR" dirty="0">
              <a:solidFill>
                <a:srgbClr val="E1DDBF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/>
            <a:r>
              <a:rPr lang="en-US" altLang="ko-KR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3)</a:t>
            </a:r>
            <a:r>
              <a:rPr lang="ko-KR" altLang="en-US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시계열 클러스터링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21829-0584-4E36-B647-08204CCA2F0E}"/>
              </a:ext>
            </a:extLst>
          </p:cNvPr>
          <p:cNvSpPr txBox="1"/>
          <p:nvPr/>
        </p:nvSpPr>
        <p:spPr>
          <a:xfrm>
            <a:off x="548791" y="1440575"/>
            <a:ext cx="8900009" cy="43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K= 3, 4, 5, 6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 때의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cluster 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결과</a:t>
            </a:r>
            <a:endParaRPr lang="en-US" altLang="ko-KR" sz="1600" b="0" dirty="0">
              <a:solidFill>
                <a:srgbClr val="E1DDBF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D31545-30B0-4E89-890C-395A65E3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59" y="2667082"/>
            <a:ext cx="5164182" cy="34101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BF8C39-200A-4CF9-8323-0B9317E3B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997" y="2611083"/>
            <a:ext cx="5164182" cy="34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8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B9974C-AA5F-E943-876F-50213A89ACFA}"/>
              </a:ext>
            </a:extLst>
          </p:cNvPr>
          <p:cNvSpPr/>
          <p:nvPr/>
        </p:nvSpPr>
        <p:spPr>
          <a:xfrm>
            <a:off x="0" y="0"/>
            <a:ext cx="228599" cy="6858000"/>
          </a:xfrm>
          <a:prstGeom prst="rect">
            <a:avLst/>
          </a:prstGeom>
          <a:solidFill>
            <a:srgbClr val="4C8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5BC9402-987B-264E-8CB3-E613ED3C7E41}"/>
              </a:ext>
            </a:extLst>
          </p:cNvPr>
          <p:cNvCxnSpPr>
            <a:cxnSpLocks/>
          </p:cNvCxnSpPr>
          <p:nvPr/>
        </p:nvCxnSpPr>
        <p:spPr>
          <a:xfrm>
            <a:off x="228599" y="1074945"/>
            <a:ext cx="11633201" cy="0"/>
          </a:xfrm>
          <a:prstGeom prst="line">
            <a:avLst/>
          </a:prstGeom>
          <a:ln>
            <a:solidFill>
              <a:srgbClr val="E1D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37BE37-C420-E042-AF35-A2E333AC549D}"/>
              </a:ext>
            </a:extLst>
          </p:cNvPr>
          <p:cNvSpPr txBox="1"/>
          <p:nvPr/>
        </p:nvSpPr>
        <p:spPr>
          <a:xfrm>
            <a:off x="398462" y="137363"/>
            <a:ext cx="3975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실험 설계</a:t>
            </a:r>
            <a:endParaRPr lang="en-US" altLang="ko-KR" dirty="0">
              <a:solidFill>
                <a:srgbClr val="E1DDBF"/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algn="l"/>
            <a:r>
              <a:rPr lang="en-US" altLang="ko-KR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3)</a:t>
            </a:r>
            <a:r>
              <a:rPr lang="ko-KR" altLang="en-US" sz="2800" dirty="0">
                <a:solidFill>
                  <a:srgbClr val="E1DDBF"/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시계열 클러스터링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21829-0584-4E36-B647-08204CCA2F0E}"/>
              </a:ext>
            </a:extLst>
          </p:cNvPr>
          <p:cNvSpPr txBox="1"/>
          <p:nvPr/>
        </p:nvSpPr>
        <p:spPr>
          <a:xfrm>
            <a:off x="548791" y="1440575"/>
            <a:ext cx="8900009" cy="43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b="0" dirty="0">
                <a:solidFill>
                  <a:srgbClr val="E1DDBF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Label </a:t>
            </a:r>
            <a:r>
              <a:rPr lang="ko-KR" altLang="en-US" sz="1600" b="0" dirty="0">
                <a:solidFill>
                  <a:srgbClr val="E1DDBF"/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결과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input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data</a:t>
            </a:r>
            <a:r>
              <a:rPr lang="ko-KR" altLang="en-US" sz="1600" dirty="0">
                <a:solidFill>
                  <a:srgbClr val="E1DDBF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에 알맞게 더미화</a:t>
            </a:r>
            <a:endParaRPr lang="en-US" altLang="ko-KR" sz="1600" b="0" dirty="0">
              <a:solidFill>
                <a:srgbClr val="E1DDBF"/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EE4A188-3D6B-4E3F-AFBC-D49BD4A3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87" y="1440575"/>
            <a:ext cx="5880468" cy="52909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9CE814-F3C0-41E6-BA80-28CE6EB20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48" y="3243203"/>
            <a:ext cx="4646697" cy="169371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2FA1E9-F5AA-4585-8691-591893EA7AF7}"/>
              </a:ext>
            </a:extLst>
          </p:cNvPr>
          <p:cNvSpPr/>
          <p:nvPr/>
        </p:nvSpPr>
        <p:spPr>
          <a:xfrm>
            <a:off x="4908884" y="3753852"/>
            <a:ext cx="1251284" cy="818148"/>
          </a:xfrm>
          <a:prstGeom prst="rightArrow">
            <a:avLst/>
          </a:prstGeom>
          <a:solidFill>
            <a:srgbClr val="4C8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07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837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342900" indent="-342900" algn="l">
          <a:lnSpc>
            <a:spcPct val="130000"/>
          </a:lnSpc>
          <a:buFontTx/>
          <a:buChar char="-"/>
          <a:defRPr sz="1600" dirty="0">
            <a:solidFill>
              <a:srgbClr val="4C837A"/>
            </a:solidFill>
            <a:latin typeface="Microsoft GothicNeo Light" panose="020B0503020000020004" pitchFamily="34" charset="-127"/>
            <a:ea typeface="Microsoft GothicNeo Light" panose="020B0503020000020004" pitchFamily="34" charset="-127"/>
            <a:cs typeface="Microsoft GothicNeo Light" panose="020B0503020000020004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271</Words>
  <Application>Microsoft Office PowerPoint</Application>
  <PresentationFormat>와이드스크린</PresentationFormat>
  <Paragraphs>40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Courier New</vt:lpstr>
      <vt:lpstr>Arial</vt:lpstr>
      <vt:lpstr>Microsoft GothicNeo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다인</dc:creator>
  <cp:lastModifiedBy>권 다인</cp:lastModifiedBy>
  <cp:revision>10</cp:revision>
  <dcterms:created xsi:type="dcterms:W3CDTF">2021-08-19T02:55:30Z</dcterms:created>
  <dcterms:modified xsi:type="dcterms:W3CDTF">2021-08-28T03:05:11Z</dcterms:modified>
</cp:coreProperties>
</file>