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8" r:id="rId3"/>
    <p:sldId id="261" r:id="rId4"/>
    <p:sldId id="267" r:id="rId5"/>
    <p:sldId id="260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CCCC"/>
    <a:srgbClr val="600808"/>
    <a:srgbClr val="746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44196-3AFF-4EEA-B749-1BDE61653602}" type="datetimeFigureOut">
              <a:rPr lang="zh-TW" altLang="en-US" smtClean="0"/>
              <a:t>2014/11/5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636EF-15FC-46AC-9DBB-C58D3BB605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45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636EF-15FC-46AC-9DBB-C58D3BB6052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112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636EF-15FC-46AC-9DBB-C58D3BB6052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144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636EF-15FC-46AC-9DBB-C58D3BB6052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14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636EF-15FC-46AC-9DBB-C58D3BB6052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115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636EF-15FC-46AC-9DBB-C58D3BB6052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006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636EF-15FC-46AC-9DBB-C58D3BB6052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99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E1F7-518F-455E-8D2C-5F87CF4DA189}" type="datetimeFigureOut">
              <a:rPr lang="zh-TW" altLang="en-US" smtClean="0"/>
              <a:t>2014/11/5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5CA-493A-42D3-9C3E-8D6DCFA8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3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E1F7-518F-455E-8D2C-5F87CF4DA189}" type="datetimeFigureOut">
              <a:rPr lang="zh-TW" altLang="en-US" smtClean="0"/>
              <a:t>2014/11/5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5CA-493A-42D3-9C3E-8D6DCFA8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79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E1F7-518F-455E-8D2C-5F87CF4DA189}" type="datetimeFigureOut">
              <a:rPr lang="zh-TW" altLang="en-US" smtClean="0"/>
              <a:t>2014/11/5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5CA-493A-42D3-9C3E-8D6DCFA8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E1F7-518F-455E-8D2C-5F87CF4DA189}" type="datetimeFigureOut">
              <a:rPr lang="zh-TW" altLang="en-US" smtClean="0"/>
              <a:t>2014/11/5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5CA-493A-42D3-9C3E-8D6DCFA8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12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E1F7-518F-455E-8D2C-5F87CF4DA189}" type="datetimeFigureOut">
              <a:rPr lang="zh-TW" altLang="en-US" smtClean="0"/>
              <a:t>2014/11/5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5CA-493A-42D3-9C3E-8D6DCFA8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2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E1F7-518F-455E-8D2C-5F87CF4DA189}" type="datetimeFigureOut">
              <a:rPr lang="zh-TW" altLang="en-US" smtClean="0"/>
              <a:t>2014/11/5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5CA-493A-42D3-9C3E-8D6DCFA8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3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E1F7-518F-455E-8D2C-5F87CF4DA189}" type="datetimeFigureOut">
              <a:rPr lang="zh-TW" altLang="en-US" smtClean="0"/>
              <a:t>2014/11/5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5CA-493A-42D3-9C3E-8D6DCFA8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34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E1F7-518F-455E-8D2C-5F87CF4DA189}" type="datetimeFigureOut">
              <a:rPr lang="zh-TW" altLang="en-US" smtClean="0"/>
              <a:t>2014/11/5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5CA-493A-42D3-9C3E-8D6DCFA8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46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E1F7-518F-455E-8D2C-5F87CF4DA189}" type="datetimeFigureOut">
              <a:rPr lang="zh-TW" altLang="en-US" smtClean="0"/>
              <a:t>2014/11/5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5CA-493A-42D3-9C3E-8D6DCFA8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23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E1F7-518F-455E-8D2C-5F87CF4DA189}" type="datetimeFigureOut">
              <a:rPr lang="zh-TW" altLang="en-US" smtClean="0"/>
              <a:t>2014/11/5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5CA-493A-42D3-9C3E-8D6DCFA8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56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E1F7-518F-455E-8D2C-5F87CF4DA189}" type="datetimeFigureOut">
              <a:rPr lang="zh-TW" altLang="en-US" smtClean="0"/>
              <a:t>2014/11/5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5CA-493A-42D3-9C3E-8D6DCFA8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0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FE1F7-518F-455E-8D2C-5F87CF4DA189}" type="datetimeFigureOut">
              <a:rPr lang="zh-TW" altLang="en-US" smtClean="0"/>
              <a:t>2014/11/5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895CA-493A-42D3-9C3E-8D6DCFA8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71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4"/>
          <p:cNvSpPr>
            <a:spLocks noGrp="1"/>
          </p:cNvSpPr>
          <p:nvPr>
            <p:ph idx="1"/>
          </p:nvPr>
        </p:nvSpPr>
        <p:spPr>
          <a:xfrm>
            <a:off x="212436" y="295564"/>
            <a:ext cx="11822546" cy="63823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bg1"/>
                </a:solidFill>
              </a:rPr>
              <a:t>x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= P </a:t>
            </a:r>
            <a:r>
              <a:rPr lang="en-US" altLang="zh-TW" b="1" dirty="0" smtClean="0">
                <a:solidFill>
                  <a:schemeClr val="bg1"/>
                </a:solidFill>
              </a:rPr>
              <a:t>X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bg1"/>
                </a:solidFill>
              </a:rPr>
              <a:t>x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zh-TW" altLang="en-US" dirty="0" smtClean="0">
                <a:solidFill>
                  <a:schemeClr val="bg1"/>
                </a:solidFill>
              </a:rPr>
              <a:t>：影像座標點，</a:t>
            </a:r>
            <a:r>
              <a:rPr lang="en-US" altLang="zh-TW" dirty="0" smtClean="0">
                <a:solidFill>
                  <a:schemeClr val="bg1"/>
                </a:solidFill>
              </a:rPr>
              <a:t>3×1 / 3×n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TW" dirty="0" smtClean="0">
                <a:solidFill>
                  <a:schemeClr val="bg1"/>
                </a:solidFill>
              </a:rPr>
              <a:t>Homogeneous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bg1"/>
                </a:solidFill>
              </a:rPr>
              <a:t>P</a:t>
            </a:r>
            <a:r>
              <a:rPr lang="zh-TW" altLang="en-US" dirty="0" smtClean="0">
                <a:solidFill>
                  <a:schemeClr val="bg1"/>
                </a:solidFill>
              </a:rPr>
              <a:t>：投影矩陣，</a:t>
            </a:r>
            <a:r>
              <a:rPr lang="en-US" altLang="zh-TW" dirty="0" smtClean="0">
                <a:solidFill>
                  <a:schemeClr val="bg1"/>
                </a:solidFill>
              </a:rPr>
              <a:t>3×4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bg1"/>
                </a:solidFill>
              </a:rPr>
              <a:t>X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zh-TW" altLang="en-US" dirty="0" smtClean="0">
                <a:solidFill>
                  <a:schemeClr val="bg1"/>
                </a:solidFill>
              </a:rPr>
              <a:t>：世界座標點，</a:t>
            </a:r>
            <a:r>
              <a:rPr lang="en-US" altLang="zh-TW" dirty="0" smtClean="0">
                <a:solidFill>
                  <a:schemeClr val="bg1"/>
                </a:solidFill>
              </a:rPr>
              <a:t> 4×1 / 4×n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TW" dirty="0" smtClean="0">
                <a:solidFill>
                  <a:schemeClr val="bg1"/>
                </a:solidFill>
              </a:rPr>
              <a:t>Homogeneous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bg1"/>
                </a:solidFill>
              </a:rPr>
              <a:t>(Homogeneous) x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= 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11</a:t>
            </a:r>
            <a:r>
              <a:rPr lang="en-US" altLang="zh-TW" dirty="0" smtClean="0">
                <a:solidFill>
                  <a:schemeClr val="bg1"/>
                </a:solidFill>
              </a:rPr>
              <a:t>X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+ 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12</a:t>
            </a:r>
            <a:r>
              <a:rPr lang="en-US" altLang="zh-TW" dirty="0" smtClean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+ 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13</a:t>
            </a:r>
            <a:r>
              <a:rPr lang="en-US" altLang="zh-TW" dirty="0" smtClean="0">
                <a:solidFill>
                  <a:schemeClr val="bg1"/>
                </a:solidFill>
              </a:rPr>
              <a:t>Z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+ 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14</a:t>
            </a:r>
            <a:endParaRPr lang="zh-TW" altLang="en-US" baseline="-25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bg1"/>
                </a:solidFill>
              </a:rPr>
              <a:t>(Cartesian) x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= (p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11</a:t>
            </a:r>
            <a:r>
              <a:rPr lang="en-US" altLang="zh-TW" dirty="0" smtClean="0">
                <a:solidFill>
                  <a:schemeClr val="bg1"/>
                </a:solidFill>
              </a:rPr>
              <a:t>X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+ 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12</a:t>
            </a:r>
            <a:r>
              <a:rPr lang="en-US" altLang="zh-TW" dirty="0" smtClean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+ 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13</a:t>
            </a:r>
            <a:r>
              <a:rPr lang="en-US" altLang="zh-TW" dirty="0" smtClean="0">
                <a:solidFill>
                  <a:schemeClr val="bg1"/>
                </a:solidFill>
              </a:rPr>
              <a:t>Z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+ 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14</a:t>
            </a:r>
            <a:r>
              <a:rPr lang="en-US" altLang="zh-TW" dirty="0" smtClean="0">
                <a:solidFill>
                  <a:schemeClr val="bg1"/>
                </a:solidFill>
              </a:rPr>
              <a:t>) / (p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31</a:t>
            </a:r>
            <a:r>
              <a:rPr lang="en-US" altLang="zh-TW" dirty="0" smtClean="0">
                <a:solidFill>
                  <a:schemeClr val="bg1"/>
                </a:solidFill>
              </a:rPr>
              <a:t>X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+ 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32</a:t>
            </a:r>
            <a:r>
              <a:rPr lang="en-US" altLang="zh-TW" dirty="0" smtClean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+ 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33</a:t>
            </a:r>
            <a:r>
              <a:rPr lang="en-US" altLang="zh-TW" dirty="0" smtClean="0">
                <a:solidFill>
                  <a:schemeClr val="bg1"/>
                </a:solidFill>
              </a:rPr>
              <a:t>Z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+ 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34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/>
                </a:solidFill>
              </a:rPr>
              <a:t>移項： </a:t>
            </a:r>
            <a:r>
              <a:rPr lang="en-US" altLang="zh-TW" dirty="0" smtClean="0">
                <a:solidFill>
                  <a:schemeClr val="bg1"/>
                </a:solidFill>
              </a:rPr>
              <a:t>x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(p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31</a:t>
            </a:r>
            <a:r>
              <a:rPr lang="en-US" altLang="zh-TW" dirty="0" smtClean="0">
                <a:solidFill>
                  <a:schemeClr val="bg1"/>
                </a:solidFill>
              </a:rPr>
              <a:t>X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+ 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32</a:t>
            </a:r>
            <a:r>
              <a:rPr lang="en-US" altLang="zh-TW" dirty="0" smtClean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+ 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33</a:t>
            </a:r>
            <a:r>
              <a:rPr lang="en-US" altLang="zh-TW" dirty="0" smtClean="0">
                <a:solidFill>
                  <a:schemeClr val="bg1"/>
                </a:solidFill>
              </a:rPr>
              <a:t>Z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+ 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34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=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(p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11</a:t>
            </a:r>
            <a:r>
              <a:rPr lang="en-US" altLang="zh-TW" dirty="0" smtClean="0">
                <a:solidFill>
                  <a:schemeClr val="bg1"/>
                </a:solidFill>
              </a:rPr>
              <a:t>X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+ 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12</a:t>
            </a:r>
            <a:r>
              <a:rPr lang="en-US" altLang="zh-TW" dirty="0" smtClean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+ 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13</a:t>
            </a:r>
            <a:r>
              <a:rPr lang="en-US" altLang="zh-TW" dirty="0" smtClean="0">
                <a:solidFill>
                  <a:schemeClr val="bg1"/>
                </a:solidFill>
              </a:rPr>
              <a:t>Z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+ 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14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bg1"/>
                </a:solidFill>
              </a:rPr>
              <a:t>(p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11</a:t>
            </a:r>
            <a:r>
              <a:rPr lang="en-US" altLang="zh-TW" dirty="0" smtClean="0">
                <a:solidFill>
                  <a:schemeClr val="bg1"/>
                </a:solidFill>
              </a:rPr>
              <a:t>X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+ 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12</a:t>
            </a:r>
            <a:r>
              <a:rPr lang="en-US" altLang="zh-TW" dirty="0" smtClean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+ 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13</a:t>
            </a:r>
            <a:r>
              <a:rPr lang="en-US" altLang="zh-TW" dirty="0" smtClean="0">
                <a:solidFill>
                  <a:schemeClr val="bg1"/>
                </a:solidFill>
              </a:rPr>
              <a:t>Z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+ 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14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r>
              <a:rPr lang="en-US" altLang="zh-TW" dirty="0">
                <a:solidFill>
                  <a:schemeClr val="bg1"/>
                </a:solidFill>
              </a:rPr>
              <a:t>  </a:t>
            </a:r>
            <a:r>
              <a:rPr lang="en-US" altLang="zh-TW" dirty="0" smtClean="0">
                <a:solidFill>
                  <a:schemeClr val="bg1"/>
                </a:solidFill>
              </a:rPr>
              <a:t>- x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(p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31</a:t>
            </a:r>
            <a:r>
              <a:rPr lang="en-US" altLang="zh-TW" dirty="0" smtClean="0">
                <a:solidFill>
                  <a:schemeClr val="bg1"/>
                </a:solidFill>
              </a:rPr>
              <a:t>X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+ 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32</a:t>
            </a:r>
            <a:r>
              <a:rPr lang="en-US" altLang="zh-TW" dirty="0" smtClean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+ 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33</a:t>
            </a:r>
            <a:r>
              <a:rPr lang="en-US" altLang="zh-TW" dirty="0" smtClean="0">
                <a:solidFill>
                  <a:schemeClr val="bg1"/>
                </a:solidFill>
              </a:rPr>
              <a:t>Z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+ 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34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= 0</a:t>
            </a:r>
          </a:p>
        </p:txBody>
      </p:sp>
      <p:sp>
        <p:nvSpPr>
          <p:cNvPr id="4" name="橢圓 3"/>
          <p:cNvSpPr/>
          <p:nvPr/>
        </p:nvSpPr>
        <p:spPr>
          <a:xfrm>
            <a:off x="10752000" y="0"/>
            <a:ext cx="1440000" cy="144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latin typeface="AvenirNext LT Pro UltLight" panose="020B0303020202020204" pitchFamily="34" charset="0"/>
              </a:rPr>
              <a:t>1a</a:t>
            </a:r>
            <a:endParaRPr lang="zh-TW" altLang="en-US" sz="4400" dirty="0">
              <a:latin typeface="AvenirNext LT Pro UltLight" panose="020B03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5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4"/>
          <p:cNvSpPr txBox="1">
            <a:spLocks/>
          </p:cNvSpPr>
          <p:nvPr/>
        </p:nvSpPr>
        <p:spPr>
          <a:xfrm>
            <a:off x="212436" y="295565"/>
            <a:ext cx="11822546" cy="6455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TW" dirty="0" smtClean="0">
                <a:solidFill>
                  <a:schemeClr val="bg1"/>
                </a:solidFill>
              </a:rPr>
              <a:t>Alpha Blending</a:t>
            </a:r>
            <a:r>
              <a:rPr lang="zh-TW" altLang="en-US" dirty="0" smtClean="0">
                <a:solidFill>
                  <a:schemeClr val="bg1"/>
                </a:solidFill>
              </a:rPr>
              <a:t>以</a:t>
            </a:r>
            <a:r>
              <a:rPr lang="zh-TW" altLang="en-US" dirty="0">
                <a:solidFill>
                  <a:schemeClr val="bg1"/>
                </a:solidFill>
              </a:rPr>
              <a:t>增進影像</a:t>
            </a:r>
            <a:r>
              <a:rPr lang="zh-TW" altLang="en-US" dirty="0" smtClean="0">
                <a:solidFill>
                  <a:schemeClr val="bg1"/>
                </a:solidFill>
              </a:rPr>
              <a:t>品質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/>
                </a:solidFill>
              </a:rPr>
              <a:t>可以減少鋸齒邊緣的出現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10752000" y="0"/>
            <a:ext cx="1440000" cy="144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latin typeface="AvenirNext LT Pro UltLight" panose="020B0303020202020204" pitchFamily="34" charset="0"/>
              </a:rPr>
              <a:t>2b</a:t>
            </a:r>
            <a:endParaRPr lang="zh-TW" altLang="en-US" sz="4400" dirty="0">
              <a:latin typeface="AvenirNext LT Pro UltLight" panose="020B0303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858565" y="6047402"/>
            <a:ext cx="1539979" cy="612347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After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66" y="1167723"/>
            <a:ext cx="1120264" cy="549202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301" y="1167723"/>
            <a:ext cx="1120264" cy="549202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982987" y="6047401"/>
            <a:ext cx="1539979" cy="61234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Before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776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63302" y="5768189"/>
            <a:ext cx="3668009" cy="803564"/>
          </a:xfrm>
          <a:solidFill>
            <a:schemeClr val="tx1">
              <a:lumMod val="50000"/>
              <a:lumOff val="50000"/>
              <a:alpha val="20000"/>
            </a:schemeClr>
          </a:solidFill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is a 2n </a:t>
            </a:r>
            <a:r>
              <a:rPr lang="en-US" altLang="zh-TW" dirty="0" smtClean="0">
                <a:solidFill>
                  <a:schemeClr val="bg1"/>
                </a:solidFill>
              </a:rPr>
              <a:t>× 12 matrix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31285"/>
              </p:ext>
            </p:extLst>
          </p:nvPr>
        </p:nvGraphicFramePr>
        <p:xfrm>
          <a:off x="371253" y="2560320"/>
          <a:ext cx="8940792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066"/>
                <a:gridCol w="745066"/>
                <a:gridCol w="745066"/>
                <a:gridCol w="745066"/>
                <a:gridCol w="745066"/>
                <a:gridCol w="745066"/>
                <a:gridCol w="745066"/>
                <a:gridCol w="745066"/>
                <a:gridCol w="745066"/>
                <a:gridCol w="745066"/>
                <a:gridCol w="745066"/>
                <a:gridCol w="7450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-x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60080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-x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60080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-x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60080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-x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60080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-y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46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-y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46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-y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46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-y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463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-x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60080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-x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60080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-x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60080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-x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60080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-y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-y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-y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-y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 gridSpan="1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 gridSpan="12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sz="1800" baseline="-25000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altLang="zh-TW" sz="1800" baseline="-25000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zh-TW" altLang="en-US" sz="1800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zh-TW" altLang="en-US" sz="1800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zh-TW" sz="1800" dirty="0" err="1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sz="1800" baseline="-25000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TW" sz="1800" dirty="0" err="1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sz="1800" baseline="-25000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-x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-x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zh-TW" sz="1800" dirty="0" err="1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sz="1800" baseline="-25000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altLang="zh-TW" sz="1800" baseline="-25000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zh-TW" altLang="en-US" sz="1800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zh-TW" altLang="en-US" sz="1800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zh-TW" sz="1800" dirty="0" err="1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altLang="zh-TW" sz="1800" baseline="-25000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TW" sz="1800" dirty="0" err="1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sz="1800" baseline="-25000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zh-TW" sz="1800" dirty="0" err="1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altLang="zh-TW" sz="1800" baseline="-25000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TW" sz="1800" dirty="0" err="1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altLang="zh-TW" sz="1800" baseline="-25000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-y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zh-TW" sz="1800" dirty="0" err="1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altLang="zh-TW" sz="1800" baseline="-25000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內容版面配置區 4"/>
          <p:cNvSpPr txBox="1">
            <a:spLocks/>
          </p:cNvSpPr>
          <p:nvPr/>
        </p:nvSpPr>
        <p:spPr>
          <a:xfrm>
            <a:off x="212436" y="295565"/>
            <a:ext cx="11822546" cy="2264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/>
                </a:solidFill>
              </a:rPr>
              <a:t>誤差項</a:t>
            </a:r>
            <a:r>
              <a:rPr lang="en-US" altLang="zh-TW" dirty="0" smtClean="0">
                <a:solidFill>
                  <a:srgbClr val="FFCCCC"/>
                </a:solidFill>
              </a:rPr>
              <a:t>Ap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</a:rPr>
              <a:t>分為影像平面上，</a:t>
            </a:r>
            <a:r>
              <a:rPr lang="en-US" altLang="zh-TW" dirty="0" smtClean="0">
                <a:solidFill>
                  <a:schemeClr val="bg1"/>
                </a:solidFill>
              </a:rPr>
              <a:t>X</a:t>
            </a:r>
            <a:r>
              <a:rPr lang="zh-TW" altLang="en-US" dirty="0" smtClean="0">
                <a:solidFill>
                  <a:schemeClr val="bg1"/>
                </a:solidFill>
              </a:rPr>
              <a:t>方向和</a:t>
            </a:r>
            <a:r>
              <a:rPr lang="en-US" altLang="zh-TW" dirty="0" smtClean="0">
                <a:solidFill>
                  <a:schemeClr val="bg1"/>
                </a:solidFill>
              </a:rPr>
              <a:t>Y</a:t>
            </a:r>
            <a:r>
              <a:rPr lang="zh-TW" altLang="en-US" dirty="0" smtClean="0">
                <a:solidFill>
                  <a:schemeClr val="bg1"/>
                </a:solidFill>
              </a:rPr>
              <a:t>方向對應的</a:t>
            </a:r>
            <a:r>
              <a:rPr lang="en-US" altLang="zh-TW" dirty="0" smtClean="0">
                <a:solidFill>
                  <a:schemeClr val="bg1"/>
                </a:solidFill>
              </a:rPr>
              <a:t>):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>	(p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11</a:t>
            </a:r>
            <a:r>
              <a:rPr lang="en-US" altLang="zh-TW" dirty="0" smtClean="0">
                <a:solidFill>
                  <a:schemeClr val="bg1"/>
                </a:solidFill>
              </a:rPr>
              <a:t>X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+ 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12</a:t>
            </a:r>
            <a:r>
              <a:rPr lang="en-US" altLang="zh-TW" dirty="0" smtClean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+ 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13</a:t>
            </a:r>
            <a:r>
              <a:rPr lang="en-US" altLang="zh-TW" dirty="0" smtClean="0">
                <a:solidFill>
                  <a:schemeClr val="bg1"/>
                </a:solidFill>
              </a:rPr>
              <a:t>Z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+ 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14</a:t>
            </a:r>
            <a:r>
              <a:rPr lang="en-US" altLang="zh-TW" dirty="0" smtClean="0">
                <a:solidFill>
                  <a:schemeClr val="bg1"/>
                </a:solidFill>
              </a:rPr>
              <a:t>)  - x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(p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31</a:t>
            </a:r>
            <a:r>
              <a:rPr lang="en-US" altLang="zh-TW" dirty="0" smtClean="0">
                <a:solidFill>
                  <a:schemeClr val="bg1"/>
                </a:solidFill>
              </a:rPr>
              <a:t>X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+ 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32</a:t>
            </a:r>
            <a:r>
              <a:rPr lang="en-US" altLang="zh-TW" dirty="0" smtClean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+ 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33</a:t>
            </a:r>
            <a:r>
              <a:rPr lang="en-US" altLang="zh-TW" dirty="0" smtClean="0">
                <a:solidFill>
                  <a:schemeClr val="bg1"/>
                </a:solidFill>
              </a:rPr>
              <a:t>Z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+ 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34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smtClean="0">
                <a:solidFill>
                  <a:schemeClr val="bg1"/>
                </a:solidFill>
              </a:rPr>
              <a:t>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21</a:t>
            </a:r>
            <a:r>
              <a:rPr lang="en-US" altLang="zh-TW" dirty="0" smtClean="0">
                <a:solidFill>
                  <a:schemeClr val="bg1"/>
                </a:solidFill>
              </a:rPr>
              <a:t>X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+ </a:t>
            </a:r>
            <a:r>
              <a:rPr lang="en-US" altLang="zh-TW" dirty="0" smtClean="0">
                <a:solidFill>
                  <a:schemeClr val="bg1"/>
                </a:solidFill>
              </a:rPr>
              <a:t>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22</a:t>
            </a:r>
            <a:r>
              <a:rPr lang="en-US" altLang="zh-TW" dirty="0" smtClean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+ </a:t>
            </a:r>
            <a:r>
              <a:rPr lang="en-US" altLang="zh-TW" dirty="0" smtClean="0">
                <a:solidFill>
                  <a:schemeClr val="bg1"/>
                </a:solidFill>
              </a:rPr>
              <a:t>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23</a:t>
            </a:r>
            <a:r>
              <a:rPr lang="en-US" altLang="zh-TW" dirty="0" smtClean="0">
                <a:solidFill>
                  <a:schemeClr val="bg1"/>
                </a:solidFill>
              </a:rPr>
              <a:t>Z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+ </a:t>
            </a:r>
            <a:r>
              <a:rPr lang="en-US" altLang="zh-TW" dirty="0" smtClean="0">
                <a:solidFill>
                  <a:schemeClr val="bg1"/>
                </a:solidFill>
              </a:rPr>
              <a:t>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24</a:t>
            </a:r>
            <a:r>
              <a:rPr lang="en-US" altLang="zh-TW" dirty="0">
                <a:solidFill>
                  <a:schemeClr val="bg1"/>
                </a:solidFill>
              </a:rPr>
              <a:t>)  - </a:t>
            </a:r>
            <a:r>
              <a:rPr lang="en-US" altLang="zh-TW" dirty="0" smtClean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(p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31</a:t>
            </a:r>
            <a:r>
              <a:rPr lang="en-US" altLang="zh-TW" dirty="0" smtClean="0">
                <a:solidFill>
                  <a:schemeClr val="bg1"/>
                </a:solidFill>
              </a:rPr>
              <a:t>X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+ p</a:t>
            </a:r>
            <a:r>
              <a:rPr lang="en-US" altLang="zh-TW" baseline="-25000" dirty="0">
                <a:solidFill>
                  <a:schemeClr val="bg1"/>
                </a:solidFill>
              </a:rPr>
              <a:t>32</a:t>
            </a:r>
            <a:r>
              <a:rPr lang="en-US" altLang="zh-TW" dirty="0">
                <a:solidFill>
                  <a:schemeClr val="bg1"/>
                </a:solidFill>
              </a:rPr>
              <a:t>Y</a:t>
            </a:r>
            <a:r>
              <a:rPr lang="en-US" altLang="zh-TW" baseline="-25000" dirty="0">
                <a:solidFill>
                  <a:schemeClr val="bg1"/>
                </a:solidFill>
              </a:rPr>
              <a:t>i</a:t>
            </a:r>
            <a:r>
              <a:rPr lang="en-US" altLang="zh-TW" dirty="0">
                <a:solidFill>
                  <a:schemeClr val="bg1"/>
                </a:solidFill>
              </a:rPr>
              <a:t> + p</a:t>
            </a:r>
            <a:r>
              <a:rPr lang="en-US" altLang="zh-TW" baseline="-25000" dirty="0">
                <a:solidFill>
                  <a:schemeClr val="bg1"/>
                </a:solidFill>
              </a:rPr>
              <a:t>33</a:t>
            </a:r>
            <a:r>
              <a:rPr lang="en-US" altLang="zh-TW" dirty="0">
                <a:solidFill>
                  <a:schemeClr val="bg1"/>
                </a:solidFill>
              </a:rPr>
              <a:t>Z</a:t>
            </a:r>
            <a:r>
              <a:rPr lang="en-US" altLang="zh-TW" baseline="-25000" dirty="0">
                <a:solidFill>
                  <a:schemeClr val="bg1"/>
                </a:solidFill>
              </a:rPr>
              <a:t>i</a:t>
            </a:r>
            <a:r>
              <a:rPr lang="en-US" altLang="zh-TW" dirty="0">
                <a:solidFill>
                  <a:schemeClr val="bg1"/>
                </a:solidFill>
              </a:rPr>
              <a:t> + p</a:t>
            </a:r>
            <a:r>
              <a:rPr lang="en-US" altLang="zh-TW" baseline="-25000" dirty="0">
                <a:solidFill>
                  <a:schemeClr val="bg1"/>
                </a:solidFill>
              </a:rPr>
              <a:t>34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橢圓 7"/>
          <p:cNvSpPr/>
          <p:nvPr/>
        </p:nvSpPr>
        <p:spPr>
          <a:xfrm>
            <a:off x="10752000" y="0"/>
            <a:ext cx="1440000" cy="144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latin typeface="AvenirNext LT Pro UltLight" panose="020B0303020202020204" pitchFamily="34" charset="0"/>
              </a:rPr>
              <a:t>1a</a:t>
            </a:r>
            <a:endParaRPr lang="zh-TW" altLang="en-US" sz="4400" dirty="0">
              <a:latin typeface="AvenirNext LT Pro UltLight" panose="020B03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02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4"/>
          <p:cNvSpPr txBox="1">
            <a:spLocks/>
          </p:cNvSpPr>
          <p:nvPr/>
        </p:nvSpPr>
        <p:spPr>
          <a:xfrm>
            <a:off x="212436" y="295564"/>
            <a:ext cx="11822546" cy="6327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/>
                </a:solidFill>
              </a:rPr>
              <a:t>分解</a:t>
            </a:r>
            <a:r>
              <a:rPr lang="en-US" altLang="zh-TW" dirty="0" smtClean="0">
                <a:solidFill>
                  <a:schemeClr val="bg1"/>
                </a:solidFill>
              </a:rPr>
              <a:t>Projection Matrix</a:t>
            </a:r>
            <a:r>
              <a:rPr lang="zh-TW" altLang="en-US" dirty="0" smtClean="0">
                <a:solidFill>
                  <a:schemeClr val="bg1"/>
                </a:solidFill>
              </a:rPr>
              <a:t>為</a:t>
            </a:r>
            <a:r>
              <a:rPr lang="en-US" altLang="zh-TW" dirty="0" smtClean="0">
                <a:solidFill>
                  <a:schemeClr val="bg1"/>
                </a:solidFill>
              </a:rPr>
              <a:t>K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(3×3)</a:t>
            </a:r>
            <a:r>
              <a:rPr lang="en-US" altLang="zh-TW" dirty="0" smtClean="0">
                <a:solidFill>
                  <a:schemeClr val="bg1"/>
                </a:solidFill>
              </a:rPr>
              <a:t> [ R</a:t>
            </a:r>
            <a:r>
              <a:rPr lang="en-US" altLang="zh-TW" baseline="-25000" dirty="0">
                <a:solidFill>
                  <a:schemeClr val="bg1"/>
                </a:solidFill>
              </a:rPr>
              <a:t>(3×3)</a:t>
            </a:r>
            <a:r>
              <a:rPr lang="en-US" altLang="zh-TW" dirty="0" smtClean="0">
                <a:solidFill>
                  <a:schemeClr val="bg1"/>
                </a:solidFill>
              </a:rPr>
              <a:t> | t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(3×1)</a:t>
            </a:r>
            <a:r>
              <a:rPr lang="en-US" altLang="zh-TW" dirty="0" smtClean="0">
                <a:solidFill>
                  <a:schemeClr val="bg1"/>
                </a:solidFill>
              </a:rPr>
              <a:t> ]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/>
                </a:solidFill>
              </a:rPr>
              <a:t>其中，利用</a:t>
            </a:r>
            <a:r>
              <a:rPr lang="en-US" altLang="zh-TW" dirty="0" smtClean="0">
                <a:solidFill>
                  <a:schemeClr val="bg1"/>
                </a:solidFill>
              </a:rPr>
              <a:t>K</a:t>
            </a:r>
            <a:r>
              <a:rPr lang="zh-TW" altLang="en-US" dirty="0" smtClean="0">
                <a:solidFill>
                  <a:schemeClr val="bg1"/>
                </a:solidFill>
              </a:rPr>
              <a:t>為</a:t>
            </a:r>
            <a:r>
              <a:rPr lang="en-US" altLang="zh-TW" dirty="0" smtClean="0">
                <a:solidFill>
                  <a:schemeClr val="bg1"/>
                </a:solidFill>
              </a:rPr>
              <a:t>upper triangular</a:t>
            </a:r>
            <a:r>
              <a:rPr lang="zh-TW" altLang="en-US" dirty="0" smtClean="0">
                <a:solidFill>
                  <a:schemeClr val="bg1"/>
                </a:solidFill>
              </a:rPr>
              <a:t>，而</a:t>
            </a:r>
            <a:r>
              <a:rPr lang="en-US" altLang="zh-TW" dirty="0" smtClean="0">
                <a:solidFill>
                  <a:schemeClr val="bg1"/>
                </a:solidFill>
              </a:rPr>
              <a:t>R</a:t>
            </a:r>
            <a:r>
              <a:rPr lang="zh-TW" altLang="en-US" dirty="0" smtClean="0">
                <a:solidFill>
                  <a:schemeClr val="bg1"/>
                </a:solidFill>
              </a:rPr>
              <a:t>為</a:t>
            </a:r>
            <a:r>
              <a:rPr lang="en-US" altLang="zh-TW" dirty="0" smtClean="0">
                <a:solidFill>
                  <a:schemeClr val="bg1"/>
                </a:solidFill>
              </a:rPr>
              <a:t>orthonormal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zh-TW" altLang="en-US" dirty="0" smtClean="0">
                <a:solidFill>
                  <a:schemeClr val="bg1"/>
                </a:solidFill>
              </a:rPr>
              <a:t>可以先解出</a:t>
            </a:r>
            <a:r>
              <a:rPr lang="en-US" altLang="zh-TW" dirty="0" smtClean="0">
                <a:solidFill>
                  <a:schemeClr val="bg1"/>
                </a:solidFill>
              </a:rPr>
              <a:t>K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R</a:t>
            </a:r>
            <a:r>
              <a:rPr lang="zh-TW" altLang="en-US" dirty="0" smtClean="0">
                <a:solidFill>
                  <a:schemeClr val="bg1"/>
                </a:solidFill>
              </a:rPr>
              <a:t>，再透過</a:t>
            </a:r>
            <a:r>
              <a:rPr lang="en-US" altLang="zh-TW" dirty="0" smtClean="0">
                <a:solidFill>
                  <a:schemeClr val="bg1"/>
                </a:solidFill>
              </a:rPr>
              <a:t>K</a:t>
            </a:r>
            <a:r>
              <a:rPr lang="zh-TW" altLang="en-US" dirty="0" smtClean="0">
                <a:solidFill>
                  <a:schemeClr val="bg1"/>
                </a:solidFill>
              </a:rPr>
              <a:t>解出</a:t>
            </a:r>
            <a:r>
              <a:rPr lang="en-US" altLang="zh-TW" dirty="0" smtClean="0">
                <a:solidFill>
                  <a:schemeClr val="bg1"/>
                </a:solidFill>
              </a:rPr>
              <a:t>t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TW" dirty="0" smtClean="0">
                <a:solidFill>
                  <a:srgbClr val="CCFFCC"/>
                </a:solidFill>
              </a:rPr>
              <a:t>K</a:t>
            </a:r>
            <a:r>
              <a:rPr lang="zh-TW" altLang="en-US" dirty="0" smtClean="0">
                <a:solidFill>
                  <a:schemeClr val="bg1"/>
                </a:solidFill>
              </a:rPr>
              <a:t>對應</a:t>
            </a:r>
            <a:r>
              <a:rPr lang="en-US" altLang="zh-TW" dirty="0" smtClean="0">
                <a:solidFill>
                  <a:srgbClr val="CCFFCC"/>
                </a:solidFill>
              </a:rPr>
              <a:t>R</a:t>
            </a:r>
            <a:r>
              <a:rPr lang="en-US" altLang="zh-TW" dirty="0" smtClean="0">
                <a:solidFill>
                  <a:srgbClr val="FFCCCC"/>
                </a:solidFill>
              </a:rPr>
              <a:t>Q</a:t>
            </a:r>
            <a:r>
              <a:rPr lang="zh-TW" altLang="en-US" dirty="0" smtClean="0">
                <a:solidFill>
                  <a:schemeClr val="bg1"/>
                </a:solidFill>
              </a:rPr>
              <a:t>分解中的</a:t>
            </a:r>
            <a:r>
              <a:rPr lang="en-US" altLang="zh-TW" dirty="0" smtClean="0">
                <a:solidFill>
                  <a:srgbClr val="CCFFCC"/>
                </a:solidFill>
              </a:rPr>
              <a:t>R</a:t>
            </a:r>
            <a:r>
              <a:rPr lang="zh-TW" altLang="en-US" dirty="0" smtClean="0">
                <a:solidFill>
                  <a:schemeClr val="bg1"/>
                </a:solidFill>
              </a:rPr>
              <a:t>，而</a:t>
            </a:r>
            <a:r>
              <a:rPr lang="en-US" altLang="zh-TW" dirty="0" smtClean="0">
                <a:solidFill>
                  <a:srgbClr val="FFCCCC"/>
                </a:solidFill>
              </a:rPr>
              <a:t>R</a:t>
            </a:r>
            <a:r>
              <a:rPr lang="zh-TW" altLang="en-US" dirty="0" smtClean="0">
                <a:solidFill>
                  <a:schemeClr val="bg1"/>
                </a:solidFill>
              </a:rPr>
              <a:t>則對應</a:t>
            </a:r>
            <a:r>
              <a:rPr lang="en-US" altLang="zh-TW" dirty="0" smtClean="0">
                <a:solidFill>
                  <a:srgbClr val="FFCCCC"/>
                </a:solidFill>
              </a:rPr>
              <a:t>Q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TW" dirty="0" smtClean="0">
                <a:solidFill>
                  <a:schemeClr val="bg1"/>
                </a:solidFill>
              </a:rPr>
              <a:t>RQ(QR)</a:t>
            </a:r>
            <a:r>
              <a:rPr lang="zh-TW" altLang="en-US" dirty="0" smtClean="0">
                <a:solidFill>
                  <a:schemeClr val="bg1"/>
                </a:solidFill>
              </a:rPr>
              <a:t>分解，</a:t>
            </a:r>
            <a:r>
              <a:rPr lang="en-US" altLang="zh-TW" dirty="0" smtClean="0">
                <a:solidFill>
                  <a:schemeClr val="bg1"/>
                </a:solidFill>
              </a:rPr>
              <a:t>P1_stuff/</a:t>
            </a:r>
            <a:r>
              <a:rPr lang="en-US" altLang="zh-TW" dirty="0" err="1" smtClean="0">
                <a:solidFill>
                  <a:schemeClr val="bg1"/>
                </a:solidFill>
              </a:rPr>
              <a:t>QR_Decomp.m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TW" dirty="0" smtClean="0">
                <a:solidFill>
                  <a:schemeClr val="bg1"/>
                </a:solidFill>
              </a:rPr>
              <a:t>Gram-Schmidt</a:t>
            </a:r>
            <a:r>
              <a:rPr lang="zh-TW" altLang="en-US" dirty="0" smtClean="0">
                <a:solidFill>
                  <a:schemeClr val="bg1"/>
                </a:solidFill>
              </a:rPr>
              <a:t>分解法，</a:t>
            </a:r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zh-TW" altLang="en-US" dirty="0" smtClean="0">
                <a:solidFill>
                  <a:schemeClr val="bg1"/>
                </a:solidFill>
              </a:rPr>
              <a:t>而</a:t>
            </a:r>
            <a:r>
              <a:rPr lang="en-US" altLang="zh-TW" dirty="0" smtClean="0">
                <a:solidFill>
                  <a:schemeClr val="bg1"/>
                </a:solidFill>
              </a:rPr>
              <a:t>P1_stuff/</a:t>
            </a:r>
            <a:r>
              <a:rPr lang="en-US" altLang="zh-TW" dirty="0" err="1" smtClean="0">
                <a:solidFill>
                  <a:schemeClr val="bg1"/>
                </a:solidFill>
              </a:rPr>
              <a:t>RQ_Decomp.m</a:t>
            </a:r>
            <a:r>
              <a:rPr lang="zh-TW" altLang="en-US" dirty="0" smtClean="0">
                <a:solidFill>
                  <a:schemeClr val="bg1"/>
                </a:solidFill>
              </a:rPr>
              <a:t>是基於</a:t>
            </a:r>
            <a:r>
              <a:rPr lang="en-US" altLang="zh-TW" dirty="0" err="1" smtClean="0">
                <a:solidFill>
                  <a:schemeClr val="bg1"/>
                </a:solidFill>
              </a:rPr>
              <a:t>QR_Decomp.m</a:t>
            </a:r>
            <a:r>
              <a:rPr lang="zh-TW" altLang="en-US" dirty="0" smtClean="0">
                <a:solidFill>
                  <a:schemeClr val="bg1"/>
                </a:solidFill>
              </a:rPr>
              <a:t>所解出之</a:t>
            </a:r>
            <a:r>
              <a:rPr lang="en-US" altLang="zh-TW" dirty="0" smtClean="0">
                <a:solidFill>
                  <a:srgbClr val="CCFFCC"/>
                </a:solidFill>
              </a:rPr>
              <a:t>R</a:t>
            </a:r>
            <a:r>
              <a:rPr lang="en-US" altLang="zh-TW" dirty="0" smtClean="0">
                <a:solidFill>
                  <a:srgbClr val="FFCCCC"/>
                </a:solidFill>
              </a:rPr>
              <a:t>Q</a:t>
            </a:r>
            <a:r>
              <a:rPr lang="en-US" altLang="zh-TW" dirty="0" smtClean="0">
                <a:solidFill>
                  <a:schemeClr val="bg1"/>
                </a:solidFill>
              </a:rPr>
              <a:t>=A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zh-TW" altLang="en-US" dirty="0" smtClean="0">
                <a:solidFill>
                  <a:schemeClr val="bg1"/>
                </a:solidFill>
              </a:rPr>
              <a:t>對應</a:t>
            </a:r>
            <a:r>
              <a:rPr lang="en-US" altLang="zh-TW" dirty="0" smtClean="0">
                <a:solidFill>
                  <a:srgbClr val="CCFFCC"/>
                </a:solidFill>
              </a:rPr>
              <a:t>K</a:t>
            </a:r>
            <a:r>
              <a:rPr lang="en-US" altLang="zh-TW" dirty="0" smtClean="0">
                <a:solidFill>
                  <a:srgbClr val="FFCCCC"/>
                </a:solidFill>
              </a:rPr>
              <a:t>R</a:t>
            </a:r>
            <a:r>
              <a:rPr lang="en-US" altLang="zh-TW" dirty="0" smtClean="0">
                <a:solidFill>
                  <a:schemeClr val="bg1"/>
                </a:solidFill>
              </a:rPr>
              <a:t>=M</a:t>
            </a:r>
            <a:r>
              <a:rPr lang="zh-TW" altLang="en-US" dirty="0" smtClean="0">
                <a:solidFill>
                  <a:schemeClr val="bg1"/>
                </a:solidFill>
              </a:rPr>
              <a:t>。使用純量積調整</a:t>
            </a:r>
            <a:r>
              <a:rPr lang="en-US" altLang="zh-TW" dirty="0" smtClean="0">
                <a:solidFill>
                  <a:srgbClr val="CCFFCC"/>
                </a:solidFill>
              </a:rPr>
              <a:t>K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rgbClr val="FFCCCC"/>
                </a:solidFill>
              </a:rPr>
              <a:t>R</a:t>
            </a:r>
            <a:r>
              <a:rPr lang="zh-TW" altLang="en-US" dirty="0" smtClean="0">
                <a:solidFill>
                  <a:schemeClr val="bg1"/>
                </a:solidFill>
              </a:rPr>
              <a:t>，使得</a:t>
            </a:r>
            <a:r>
              <a:rPr lang="en-US" altLang="zh-TW" dirty="0" err="1" smtClean="0">
                <a:solidFill>
                  <a:srgbClr val="CCFFCC"/>
                </a:solidFill>
              </a:rPr>
              <a:t>K</a:t>
            </a:r>
            <a:r>
              <a:rPr lang="en-US" altLang="zh-TW" baseline="-25000" dirty="0" err="1" smtClean="0">
                <a:solidFill>
                  <a:srgbClr val="CCFFCC"/>
                </a:solidFill>
              </a:rPr>
              <a:t>3,3</a:t>
            </a:r>
            <a:r>
              <a:rPr lang="en-US" altLang="zh-TW" dirty="0" smtClean="0">
                <a:solidFill>
                  <a:schemeClr val="bg1"/>
                </a:solidFill>
              </a:rPr>
              <a:t>=1</a:t>
            </a:r>
            <a:r>
              <a:rPr lang="zh-TW" altLang="en-US" dirty="0" smtClean="0">
                <a:solidFill>
                  <a:schemeClr val="bg1"/>
                </a:solidFill>
              </a:rPr>
              <a:t>。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/>
                </a:solidFill>
              </a:rPr>
              <a:t>最後再根據</a:t>
            </a:r>
            <a:r>
              <a:rPr lang="en-US" altLang="zh-TW" dirty="0" smtClean="0">
                <a:solidFill>
                  <a:schemeClr val="bg1"/>
                </a:solidFill>
              </a:rPr>
              <a:t>K</a:t>
            </a:r>
            <a:r>
              <a:rPr lang="zh-TW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TW" dirty="0" err="1" smtClean="0">
                <a:solidFill>
                  <a:schemeClr val="bg1"/>
                </a:solidFill>
              </a:rPr>
              <a:t>Kt</a:t>
            </a:r>
            <a:r>
              <a:rPr lang="zh-TW" altLang="en-US" dirty="0" smtClean="0">
                <a:solidFill>
                  <a:schemeClr val="bg1"/>
                </a:solidFill>
              </a:rPr>
              <a:t>的關係，即</a:t>
            </a:r>
            <a:r>
              <a:rPr lang="en-US" altLang="zh-TW" dirty="0" smtClean="0">
                <a:solidFill>
                  <a:schemeClr val="bg1"/>
                </a:solidFill>
              </a:rPr>
              <a:t>t </a:t>
            </a:r>
            <a:r>
              <a:rPr lang="en-US" altLang="zh-TW" dirty="0">
                <a:solidFill>
                  <a:schemeClr val="bg1"/>
                </a:solidFill>
              </a:rPr>
              <a:t>= K \ </a:t>
            </a:r>
            <a:r>
              <a:rPr lang="en-US" altLang="zh-TW" dirty="0" err="1" smtClean="0">
                <a:solidFill>
                  <a:schemeClr val="bg1"/>
                </a:solidFill>
              </a:rPr>
              <a:t>Kt</a:t>
            </a:r>
            <a:r>
              <a:rPr lang="zh-TW" altLang="en-US" dirty="0" smtClean="0">
                <a:solidFill>
                  <a:schemeClr val="bg1"/>
                </a:solidFill>
              </a:rPr>
              <a:t>解出</a:t>
            </a:r>
            <a:r>
              <a:rPr lang="en-US" altLang="zh-TW" dirty="0" smtClean="0">
                <a:solidFill>
                  <a:schemeClr val="bg1"/>
                </a:solidFill>
              </a:rPr>
              <a:t>t</a:t>
            </a:r>
            <a:r>
              <a:rPr lang="zh-TW" altLang="en-US" dirty="0" smtClean="0">
                <a:solidFill>
                  <a:schemeClr val="bg1"/>
                </a:solidFill>
              </a:rPr>
              <a:t>。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bg1"/>
                </a:solidFill>
              </a:rPr>
              <a:t>Matlab</a:t>
            </a:r>
            <a:r>
              <a:rPr lang="zh-TW" altLang="en-US" dirty="0" smtClean="0">
                <a:solidFill>
                  <a:schemeClr val="bg1"/>
                </a:solidFill>
              </a:rPr>
              <a:t>鼓勵使用矩陣除法而不是先求反矩陣再相乘，他們說這樣可以有較小的誤差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，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此誤差來源可能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是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floating point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運算時的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runcation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error</a:t>
            </a:r>
          </a:p>
        </p:txBody>
      </p:sp>
      <p:sp>
        <p:nvSpPr>
          <p:cNvPr id="8" name="橢圓 7"/>
          <p:cNvSpPr/>
          <p:nvPr/>
        </p:nvSpPr>
        <p:spPr>
          <a:xfrm>
            <a:off x="10752000" y="0"/>
            <a:ext cx="1440000" cy="144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latin typeface="AvenirNext LT Pro UltLight" panose="020B0303020202020204" pitchFamily="34" charset="0"/>
              </a:rPr>
              <a:t>1b</a:t>
            </a:r>
            <a:endParaRPr lang="zh-TW" altLang="en-US" sz="4400" dirty="0">
              <a:latin typeface="AvenirNext LT Pro UltLight" panose="020B03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0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橢圓 7"/>
          <p:cNvSpPr/>
          <p:nvPr/>
        </p:nvSpPr>
        <p:spPr>
          <a:xfrm>
            <a:off x="10752000" y="0"/>
            <a:ext cx="1440000" cy="144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latin typeface="AvenirNext LT Pro UltLight" panose="020B0303020202020204" pitchFamily="34" charset="0"/>
              </a:rPr>
              <a:t>1b</a:t>
            </a:r>
            <a:endParaRPr lang="zh-TW" altLang="en-US" sz="4400" dirty="0">
              <a:latin typeface="AvenirNext LT Pro UltLight" panose="020B0303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74371"/>
              </p:ext>
            </p:extLst>
          </p:nvPr>
        </p:nvGraphicFramePr>
        <p:xfrm>
          <a:off x="531944" y="515716"/>
          <a:ext cx="10110764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7691"/>
                <a:gridCol w="2527691"/>
                <a:gridCol w="2527691"/>
                <a:gridCol w="2527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0.443608834160014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-0.019974437336475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0.243106918114603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0.020847564064082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0.003944936056198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0.446877511518878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0.307997579388433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0.027968140786298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-0.023234343373376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0.023234216539569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0.664939316782719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0.068504542784123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0" y="7200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</a:rPr>
              <a:t>P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0" y="2253144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</a:rPr>
              <a:t>K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-10420" y="3758856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</a:rPr>
              <a:t>R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312" y="5228212"/>
            <a:ext cx="314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</a:rPr>
              <a:t>t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383356"/>
              </p:ext>
            </p:extLst>
          </p:nvPr>
        </p:nvGraphicFramePr>
        <p:xfrm>
          <a:off x="531573" y="2012284"/>
          <a:ext cx="7583073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7691"/>
                <a:gridCol w="2527691"/>
                <a:gridCol w="2527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0.679700979213296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-0.019012074507017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0.340415482404809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0.655073327196395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0.485287148265281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610276"/>
              </p:ext>
            </p:extLst>
          </p:nvPr>
        </p:nvGraphicFramePr>
        <p:xfrm>
          <a:off x="537669" y="3527140"/>
          <a:ext cx="7583073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7691"/>
                <a:gridCol w="2527691"/>
                <a:gridCol w="2527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0.664939308847748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-0.022423565351371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0.024017864178132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0.023234443629113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0.664967152145422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-0.022423330049757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-0.023234343373377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0.023234216539569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0.664939316782718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693111"/>
              </p:ext>
            </p:extLst>
          </p:nvPr>
        </p:nvGraphicFramePr>
        <p:xfrm>
          <a:off x="543765" y="5030092"/>
          <a:ext cx="2527691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76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-0.003862836985486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0.008054416514267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04219"/>
              </p:ext>
            </p:extLst>
          </p:nvPr>
        </p:nvGraphicFramePr>
        <p:xfrm>
          <a:off x="9005013" y="2018380"/>
          <a:ext cx="2287827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609"/>
                <a:gridCol w="762609"/>
                <a:gridCol w="7626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800" dirty="0" smtClean="0">
                          <a:solidFill>
                            <a:schemeClr val="bg1"/>
                          </a:solidFill>
                        </a:rPr>
                        <a:t>α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sz="1800" baseline="-25000" dirty="0" err="1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800" dirty="0" smtClean="0">
                          <a:solidFill>
                            <a:schemeClr val="bg1"/>
                          </a:solidFill>
                        </a:rPr>
                        <a:t>α</a:t>
                      </a:r>
                      <a:r>
                        <a:rPr lang="en-US" altLang="zh-TW" sz="1800" baseline="-2500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altLang="zh-TW" sz="1800" baseline="-25000" dirty="0" err="1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內容版面配置區 4"/>
          <p:cNvSpPr txBox="1">
            <a:spLocks/>
          </p:cNvSpPr>
          <p:nvPr/>
        </p:nvSpPr>
        <p:spPr>
          <a:xfrm>
            <a:off x="7140745" y="5228212"/>
            <a:ext cx="4755692" cy="855884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bg1"/>
                </a:solidFill>
              </a:rPr>
              <a:t>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(3×4)</a:t>
            </a:r>
            <a:r>
              <a:rPr lang="en-US" altLang="zh-TW" dirty="0" smtClean="0">
                <a:solidFill>
                  <a:schemeClr val="bg1"/>
                </a:solidFill>
              </a:rPr>
              <a:t> = K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(3×3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)</a:t>
            </a:r>
            <a:r>
              <a:rPr lang="en-US" altLang="zh-TW" dirty="0" smtClean="0">
                <a:solidFill>
                  <a:schemeClr val="bg1"/>
                </a:solidFill>
              </a:rPr>
              <a:t> [ R</a:t>
            </a:r>
            <a:r>
              <a:rPr lang="en-US" altLang="zh-TW" baseline="-25000" dirty="0">
                <a:solidFill>
                  <a:schemeClr val="bg1"/>
                </a:solidFill>
              </a:rPr>
              <a:t>(3×3)</a:t>
            </a:r>
            <a:r>
              <a:rPr lang="en-US" altLang="zh-TW" dirty="0" smtClean="0">
                <a:solidFill>
                  <a:schemeClr val="bg1"/>
                </a:solidFill>
              </a:rPr>
              <a:t> | t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(3×1)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89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4"/>
          <p:cNvSpPr txBox="1">
            <a:spLocks/>
          </p:cNvSpPr>
          <p:nvPr/>
        </p:nvSpPr>
        <p:spPr>
          <a:xfrm>
            <a:off x="212436" y="295565"/>
            <a:ext cx="11822546" cy="6455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/>
                </a:solidFill>
              </a:rPr>
              <a:t>最小化</a:t>
            </a:r>
            <a:r>
              <a:rPr lang="zh-TW" altLang="en-US" dirty="0">
                <a:solidFill>
                  <a:schemeClr val="bg1"/>
                </a:solidFill>
              </a:rPr>
              <a:t>誤差</a:t>
            </a:r>
            <a:r>
              <a:rPr lang="en-US" altLang="zh-TW" dirty="0" smtClean="0">
                <a:solidFill>
                  <a:schemeClr val="bg1"/>
                </a:solidFill>
              </a:rPr>
              <a:t>Ap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(2n×1)</a:t>
            </a:r>
            <a:r>
              <a:rPr lang="zh-TW" altLang="en-US" dirty="0" smtClean="0">
                <a:solidFill>
                  <a:schemeClr val="bg1"/>
                </a:solidFill>
              </a:rPr>
              <a:t>各項的平方和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TW" dirty="0" smtClean="0">
                <a:solidFill>
                  <a:schemeClr val="bg1"/>
                </a:solidFill>
              </a:rPr>
              <a:t>1a</a:t>
            </a:r>
            <a:r>
              <a:rPr lang="zh-TW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TW" dirty="0" smtClean="0">
                <a:solidFill>
                  <a:schemeClr val="bg1"/>
                </a:solidFill>
              </a:rPr>
              <a:t>1b</a:t>
            </a:r>
            <a:r>
              <a:rPr lang="zh-TW" altLang="en-US" dirty="0" smtClean="0">
                <a:solidFill>
                  <a:schemeClr val="bg1"/>
                </a:solidFill>
              </a:rPr>
              <a:t>分解後重組的</a:t>
            </a:r>
            <a:r>
              <a:rPr lang="en-US" altLang="zh-TW" dirty="0" smtClean="0">
                <a:solidFill>
                  <a:schemeClr val="bg1"/>
                </a:solidFill>
              </a:rPr>
              <a:t>p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(3×4)</a:t>
            </a:r>
            <a:r>
              <a:rPr lang="zh-TW" altLang="en-US" dirty="0" smtClean="0">
                <a:solidFill>
                  <a:schemeClr val="bg1"/>
                </a:solidFill>
              </a:rPr>
              <a:t>皆為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solidFill>
                  <a:srgbClr val="CCFFCC"/>
                </a:solidFill>
              </a:rPr>
              <a:t>SSE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, </a:t>
            </a:r>
            <a:r>
              <a:rPr lang="en-US" altLang="zh-TW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MSE</a:t>
            </a:r>
            <a:r>
              <a:rPr lang="en-US" altLang="zh-TW" sz="2400" dirty="0" smtClean="0">
                <a:solidFill>
                  <a:schemeClr val="bg1"/>
                </a:solidFill>
              </a:rPr>
              <a:t>, </a:t>
            </a:r>
            <a:r>
              <a:rPr lang="en-US" altLang="zh-TW" sz="2400" dirty="0" smtClean="0">
                <a:solidFill>
                  <a:srgbClr val="FFCCCC"/>
                </a:solidFill>
              </a:rPr>
              <a:t>RMSE </a:t>
            </a:r>
            <a:r>
              <a:rPr lang="en-US" altLang="zh-TW" sz="2400" dirty="0" smtClean="0">
                <a:solidFill>
                  <a:schemeClr val="bg1"/>
                </a:solidFill>
              </a:rPr>
              <a:t>generated </a:t>
            </a:r>
            <a:r>
              <a:rPr lang="en-US" altLang="zh-TW" sz="2400" dirty="0">
                <a:solidFill>
                  <a:schemeClr val="bg1"/>
                </a:solidFill>
              </a:rPr>
              <a:t>by P1(a) : </a:t>
            </a:r>
            <a:r>
              <a:rPr lang="en-US" altLang="zh-TW" sz="2400" dirty="0" smtClean="0">
                <a:solidFill>
                  <a:srgbClr val="CCFFCC"/>
                </a:solidFill>
              </a:rPr>
              <a:t>2.4338</a:t>
            </a:r>
            <a:r>
              <a:rPr lang="en-US" altLang="zh-TW" sz="2400" dirty="0" smtClean="0">
                <a:solidFill>
                  <a:srgbClr val="CCFFCC"/>
                </a:solidFill>
              </a:rPr>
              <a:t>×10</a:t>
            </a:r>
            <a:r>
              <a:rPr lang="en-US" altLang="zh-TW" sz="2400" baseline="30000" dirty="0">
                <a:solidFill>
                  <a:srgbClr val="CCFFCC"/>
                </a:solidFill>
              </a:rPr>
              <a:t>-</a:t>
            </a:r>
            <a:r>
              <a:rPr lang="en-US" altLang="zh-TW" sz="2400" baseline="30000" dirty="0" smtClean="0">
                <a:solidFill>
                  <a:srgbClr val="CCFFCC"/>
                </a:solidFill>
              </a:rPr>
              <a:t>6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, </a:t>
            </a:r>
            <a:r>
              <a:rPr lang="en-US" altLang="zh-TW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1.2169×10</a:t>
            </a:r>
            <a:r>
              <a:rPr lang="en-US" altLang="zh-TW" sz="2400" baseline="30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-8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, </a:t>
            </a:r>
            <a:r>
              <a:rPr lang="en-US" altLang="zh-TW" sz="2400" dirty="0" smtClean="0">
                <a:solidFill>
                  <a:srgbClr val="FFCCCC"/>
                </a:solidFill>
              </a:rPr>
              <a:t>1.103121</a:t>
            </a:r>
            <a:r>
              <a:rPr lang="en-US" altLang="zh-TW" sz="2400" dirty="0" smtClean="0">
                <a:solidFill>
                  <a:srgbClr val="FFCCCC"/>
                </a:solidFill>
              </a:rPr>
              <a:t>×10</a:t>
            </a:r>
            <a:r>
              <a:rPr lang="en-US" altLang="zh-TW" sz="2400" baseline="30000" dirty="0" smtClean="0">
                <a:solidFill>
                  <a:srgbClr val="FFCCCC"/>
                </a:solidFill>
              </a:rPr>
              <a:t>-4</a:t>
            </a:r>
            <a:endParaRPr lang="en-US" altLang="zh-TW" sz="2400" dirty="0">
              <a:solidFill>
                <a:srgbClr val="FFCCC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CCFFCC"/>
                </a:solidFill>
              </a:rPr>
              <a:t>SSE</a:t>
            </a:r>
            <a:r>
              <a:rPr lang="en-US" altLang="zh-TW" sz="2400" dirty="0">
                <a:solidFill>
                  <a:schemeClr val="bg1"/>
                </a:solidFill>
              </a:rPr>
              <a:t> , </a:t>
            </a:r>
            <a:r>
              <a:rPr lang="en-US" altLang="zh-TW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MSE</a:t>
            </a:r>
            <a:r>
              <a:rPr lang="en-US" altLang="zh-TW" sz="2400" dirty="0" smtClean="0">
                <a:solidFill>
                  <a:schemeClr val="bg1"/>
                </a:solidFill>
              </a:rPr>
              <a:t>, </a:t>
            </a:r>
            <a:r>
              <a:rPr lang="en-US" altLang="zh-TW" sz="2400" dirty="0" smtClean="0">
                <a:solidFill>
                  <a:srgbClr val="FFCCCC"/>
                </a:solidFill>
              </a:rPr>
              <a:t>RMSE </a:t>
            </a:r>
            <a:r>
              <a:rPr lang="en-US" altLang="zh-TW" sz="2400" dirty="0" smtClean="0">
                <a:solidFill>
                  <a:schemeClr val="bg1"/>
                </a:solidFill>
              </a:rPr>
              <a:t>generated </a:t>
            </a:r>
            <a:r>
              <a:rPr lang="en-US" altLang="zh-TW" sz="2400" dirty="0">
                <a:solidFill>
                  <a:schemeClr val="bg1"/>
                </a:solidFill>
              </a:rPr>
              <a:t>by P1(b) : </a:t>
            </a:r>
            <a:r>
              <a:rPr lang="en-US" altLang="zh-TW" sz="2400" dirty="0">
                <a:solidFill>
                  <a:srgbClr val="CCFFCC"/>
                </a:solidFill>
              </a:rPr>
              <a:t>2.4338×10</a:t>
            </a:r>
            <a:r>
              <a:rPr lang="en-US" altLang="zh-TW" sz="2400" baseline="30000" dirty="0">
                <a:solidFill>
                  <a:srgbClr val="CCFFCC"/>
                </a:solidFill>
              </a:rPr>
              <a:t>-6</a:t>
            </a:r>
            <a:r>
              <a:rPr lang="en-US" altLang="zh-TW" sz="2400" dirty="0">
                <a:solidFill>
                  <a:schemeClr val="bg1"/>
                </a:solidFill>
              </a:rPr>
              <a:t> , </a:t>
            </a:r>
            <a:r>
              <a:rPr lang="en-US" altLang="zh-TW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1.2169×10</a:t>
            </a:r>
            <a:r>
              <a:rPr lang="en-US" altLang="zh-TW" sz="2400" baseline="30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-8</a:t>
            </a:r>
            <a:r>
              <a:rPr lang="en-US" altLang="zh-TW" sz="2400" dirty="0">
                <a:solidFill>
                  <a:schemeClr val="bg1"/>
                </a:solidFill>
              </a:rPr>
              <a:t> , </a:t>
            </a:r>
            <a:r>
              <a:rPr lang="en-US" altLang="zh-TW" sz="2400" dirty="0">
                <a:solidFill>
                  <a:srgbClr val="FFCCCC"/>
                </a:solidFill>
              </a:rPr>
              <a:t>1.103121×10</a:t>
            </a:r>
            <a:r>
              <a:rPr lang="en-US" altLang="zh-TW" sz="2400" baseline="30000" dirty="0">
                <a:solidFill>
                  <a:srgbClr val="FFCCCC"/>
                </a:solidFill>
              </a:rPr>
              <a:t>-4</a:t>
            </a:r>
            <a:endParaRPr lang="en-US" altLang="zh-TW" sz="2400" dirty="0">
              <a:solidFill>
                <a:srgbClr val="FFCCC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1"/>
                </a:solidFill>
              </a:rPr>
              <a:t>Error </a:t>
            </a:r>
            <a:r>
              <a:rPr lang="en-US" altLang="zh-TW" sz="2400" dirty="0">
                <a:solidFill>
                  <a:schemeClr val="bg1"/>
                </a:solidFill>
              </a:rPr>
              <a:t>differences between P1(a) &amp; P1(b) : </a:t>
            </a:r>
            <a:r>
              <a:rPr lang="en-US" altLang="zh-TW" sz="2400" dirty="0" smtClean="0">
                <a:solidFill>
                  <a:srgbClr val="CCFFCC"/>
                </a:solidFill>
              </a:rPr>
              <a:t>0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, </a:t>
            </a:r>
            <a:r>
              <a:rPr lang="en-US" altLang="zh-TW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0 </a:t>
            </a:r>
            <a:r>
              <a:rPr lang="en-US" altLang="zh-TW" sz="2400" dirty="0" smtClean="0">
                <a:solidFill>
                  <a:srgbClr val="FFCCCC"/>
                </a:solidFill>
              </a:rPr>
              <a:t>, 0</a:t>
            </a:r>
            <a:endParaRPr lang="en-US" altLang="zh-TW" sz="2400" dirty="0" smtClean="0">
              <a:solidFill>
                <a:srgbClr val="FFCCCC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bg1"/>
                </a:solidFill>
              </a:rPr>
              <a:t>RMS error</a:t>
            </a:r>
            <a:r>
              <a:rPr lang="zh-TW" altLang="en-US" dirty="0" smtClean="0">
                <a:solidFill>
                  <a:schemeClr val="bg1"/>
                </a:solidFill>
              </a:rPr>
              <a:t>為</a:t>
            </a:r>
            <a:r>
              <a:rPr lang="zh-TW" altLang="en-US" dirty="0" smtClean="0">
                <a:solidFill>
                  <a:schemeClr val="bg1"/>
                </a:solidFill>
              </a:rPr>
              <a:t>誤差的平方</a:t>
            </a:r>
            <a:r>
              <a:rPr lang="zh-TW" altLang="en-US" dirty="0" smtClean="0">
                <a:solidFill>
                  <a:schemeClr val="bg1"/>
                </a:solidFill>
              </a:rPr>
              <a:t>平均</a:t>
            </a:r>
            <a:r>
              <a:rPr lang="en-US" altLang="zh-TW" dirty="0" smtClean="0">
                <a:solidFill>
                  <a:schemeClr val="bg1"/>
                </a:solidFill>
              </a:rPr>
              <a:t>(root mean square)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zh-TW" altLang="en-US" dirty="0" smtClean="0">
                <a:solidFill>
                  <a:schemeClr val="bg1"/>
                </a:solidFill>
              </a:rPr>
              <a:t>與</a:t>
            </a:r>
            <a:r>
              <a:rPr lang="zh-TW" altLang="en-US" dirty="0" smtClean="0">
                <a:solidFill>
                  <a:schemeClr val="bg1"/>
                </a:solidFill>
              </a:rPr>
              <a:t>樣本數量較無關，為標準化後的結果</a:t>
            </a:r>
            <a:endParaRPr lang="en-US" altLang="zh-TW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642678"/>
              </p:ext>
            </p:extLst>
          </p:nvPr>
        </p:nvGraphicFramePr>
        <p:xfrm>
          <a:off x="842840" y="1896460"/>
          <a:ext cx="10110764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7691"/>
                <a:gridCol w="2527691"/>
                <a:gridCol w="2527691"/>
                <a:gridCol w="2527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0.443608834160014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-0.019974437336475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0.243106918114603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0.020847564064082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0.003944936056198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0.446877511518878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0.307997579388433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0.027968140786298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-0.023234343373376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0.023234216539569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0.664939316782719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0.068504542784123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橢圓 7"/>
          <p:cNvSpPr/>
          <p:nvPr/>
        </p:nvSpPr>
        <p:spPr>
          <a:xfrm>
            <a:off x="10752000" y="0"/>
            <a:ext cx="1440000" cy="144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latin typeface="AvenirNext LT Pro UltLight" panose="020B0303020202020204" pitchFamily="34" charset="0"/>
              </a:rPr>
              <a:t>1c</a:t>
            </a:r>
            <a:endParaRPr lang="zh-TW" altLang="en-US" sz="4400" dirty="0">
              <a:latin typeface="AvenirNext LT Pro UltLight" panose="020B03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8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4"/>
          <p:cNvSpPr txBox="1">
            <a:spLocks/>
          </p:cNvSpPr>
          <p:nvPr/>
        </p:nvSpPr>
        <p:spPr>
          <a:xfrm>
            <a:off x="212436" y="295565"/>
            <a:ext cx="11822546" cy="6455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</a:rPr>
              <a:t>Homography </a:t>
            </a:r>
            <a:r>
              <a:rPr lang="zh-TW" altLang="en-US" dirty="0" smtClean="0">
                <a:solidFill>
                  <a:schemeClr val="bg1"/>
                </a:solidFill>
              </a:rPr>
              <a:t>是將</a:t>
            </a:r>
            <a:r>
              <a:rPr lang="en-US" altLang="zh-TW" dirty="0" smtClean="0">
                <a:solidFill>
                  <a:schemeClr val="bg1"/>
                </a:solidFill>
              </a:rPr>
              <a:t>3D</a:t>
            </a:r>
            <a:r>
              <a:rPr lang="zh-TW" altLang="en-US" dirty="0" smtClean="0">
                <a:solidFill>
                  <a:schemeClr val="bg1"/>
                </a:solidFill>
              </a:rPr>
              <a:t>平面投影到</a:t>
            </a:r>
            <a:r>
              <a:rPr lang="en-US" altLang="zh-TW" dirty="0" smtClean="0">
                <a:solidFill>
                  <a:schemeClr val="bg1"/>
                </a:solidFill>
              </a:rPr>
              <a:t>2D</a:t>
            </a:r>
            <a:r>
              <a:rPr lang="zh-TW" altLang="en-US" dirty="0" smtClean="0">
                <a:solidFill>
                  <a:schemeClr val="bg1"/>
                </a:solidFill>
              </a:rPr>
              <a:t>影像平面時，</a:t>
            </a:r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zh-TW" altLang="en-US" dirty="0" smtClean="0">
                <a:solidFill>
                  <a:schemeClr val="bg1"/>
                </a:solidFill>
              </a:rPr>
              <a:t>所產生的特例，它可以減少一</a:t>
            </a:r>
            <a:r>
              <a:rPr lang="zh-TW" altLang="en-US" dirty="0">
                <a:solidFill>
                  <a:schemeClr val="bg1"/>
                </a:solidFill>
              </a:rPr>
              <a:t>些</a:t>
            </a:r>
            <a:r>
              <a:rPr lang="zh-TW" altLang="en-US" dirty="0" smtClean="0">
                <a:solidFill>
                  <a:schemeClr val="bg1"/>
                </a:solidFill>
              </a:rPr>
              <a:t>自由度，使得計算上較為簡單。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/>
                </a:solidFill>
              </a:rPr>
              <a:t>右下角的表</a:t>
            </a:r>
            <a:r>
              <a:rPr lang="zh-TW" altLang="en-US" dirty="0">
                <a:solidFill>
                  <a:schemeClr val="bg1"/>
                </a:solidFill>
              </a:rPr>
              <a:t>格</a:t>
            </a:r>
            <a:r>
              <a:rPr lang="zh-TW" altLang="en-US" dirty="0" smtClean="0">
                <a:solidFill>
                  <a:schemeClr val="bg1"/>
                </a:solidFill>
              </a:rPr>
              <a:t>描述</a:t>
            </a:r>
            <a:r>
              <a:rPr lang="en-US" altLang="zh-TW" b="1" dirty="0" smtClean="0">
                <a:solidFill>
                  <a:schemeClr val="bg1"/>
                </a:solidFill>
              </a:rPr>
              <a:t>x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=</a:t>
            </a:r>
            <a:r>
              <a:rPr lang="en-US" altLang="zh-TW" b="1" dirty="0" err="1" smtClean="0">
                <a:solidFill>
                  <a:schemeClr val="bg1"/>
                </a:solidFill>
              </a:rPr>
              <a:t>PX</a:t>
            </a:r>
            <a:r>
              <a:rPr lang="en-US" altLang="zh-TW" baseline="-25000" dirty="0" err="1" smtClean="0">
                <a:solidFill>
                  <a:schemeClr val="bg1"/>
                </a:solidFill>
              </a:rPr>
              <a:t>i</a:t>
            </a:r>
            <a:endParaRPr lang="en-US" altLang="zh-TW" baseline="-25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/>
                </a:solidFill>
              </a:rPr>
              <a:t>然而，若</a:t>
            </a:r>
            <a:r>
              <a:rPr lang="en-US" altLang="zh-TW" dirty="0" err="1" smtClean="0">
                <a:solidFill>
                  <a:schemeClr val="bg1"/>
                </a:solidFill>
              </a:rPr>
              <a:t>Z</a:t>
            </a:r>
            <a:r>
              <a:rPr lang="en-US" altLang="zh-TW" baseline="-25000" dirty="0" err="1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=0</a:t>
            </a:r>
            <a:r>
              <a:rPr lang="zh-TW" altLang="en-US" dirty="0" smtClean="0">
                <a:solidFill>
                  <a:schemeClr val="bg1"/>
                </a:solidFill>
              </a:rPr>
              <a:t>，那麼我們可以忽視</a:t>
            </a:r>
            <a:r>
              <a:rPr lang="en-US" altLang="zh-TW" dirty="0">
                <a:solidFill>
                  <a:schemeClr val="bg1"/>
                </a:solidFill>
              </a:rPr>
              <a:t>Z</a:t>
            </a:r>
            <a:r>
              <a:rPr lang="zh-TW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TW" dirty="0" smtClean="0">
                <a:solidFill>
                  <a:schemeClr val="bg1"/>
                </a:solidFill>
              </a:rPr>
              <a:t>P</a:t>
            </a:r>
            <a:r>
              <a:rPr lang="zh-TW" altLang="en-US" dirty="0" smtClean="0">
                <a:solidFill>
                  <a:schemeClr val="bg1"/>
                </a:solidFill>
              </a:rPr>
              <a:t>的第</a:t>
            </a:r>
            <a:r>
              <a:rPr lang="en-US" altLang="zh-TW" dirty="0" smtClean="0">
                <a:solidFill>
                  <a:schemeClr val="bg1"/>
                </a:solidFill>
              </a:rPr>
              <a:t>3</a:t>
            </a:r>
            <a:r>
              <a:rPr lang="zh-TW" altLang="en-US" dirty="0" smtClean="0">
                <a:solidFill>
                  <a:schemeClr val="bg1"/>
                </a:solidFill>
              </a:rPr>
              <a:t>個</a:t>
            </a:r>
            <a:r>
              <a:rPr lang="en-US" altLang="zh-TW" dirty="0" smtClean="0">
                <a:solidFill>
                  <a:schemeClr val="bg1"/>
                </a:solidFill>
              </a:rPr>
              <a:t>Column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/>
                </a:solidFill>
              </a:rPr>
              <a:t>因此，我們便能透過和</a:t>
            </a:r>
            <a:r>
              <a:rPr lang="en-US" altLang="zh-TW" dirty="0">
                <a:solidFill>
                  <a:schemeClr val="bg1"/>
                </a:solidFill>
              </a:rPr>
              <a:t>P</a:t>
            </a:r>
            <a:r>
              <a:rPr lang="en-US" altLang="zh-TW" dirty="0" smtClean="0">
                <a:solidFill>
                  <a:schemeClr val="bg1"/>
                </a:solidFill>
              </a:rPr>
              <a:t>1(a)</a:t>
            </a:r>
            <a:r>
              <a:rPr lang="zh-TW" altLang="en-US" dirty="0" smtClean="0">
                <a:solidFill>
                  <a:schemeClr val="bg1"/>
                </a:solidFill>
              </a:rPr>
              <a:t>類似的方法，</a:t>
            </a: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zh-TW" altLang="en-US" dirty="0" smtClean="0">
                <a:solidFill>
                  <a:schemeClr val="bg1"/>
                </a:solidFill>
              </a:rPr>
              <a:t>求出</a:t>
            </a:r>
            <a:r>
              <a:rPr lang="en-US" altLang="zh-TW" dirty="0" err="1" smtClean="0">
                <a:solidFill>
                  <a:schemeClr val="bg1"/>
                </a:solidFill>
              </a:rPr>
              <a:t>Homography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10752000" y="0"/>
            <a:ext cx="1440000" cy="144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latin typeface="AvenirNext LT Pro UltLight" panose="020B0303020202020204" pitchFamily="34" charset="0"/>
              </a:rPr>
              <a:t>2a</a:t>
            </a:r>
            <a:endParaRPr lang="zh-TW" altLang="en-US" sz="4400" dirty="0">
              <a:latin typeface="AvenirNext LT Pro UltLight" panose="020B0303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58281"/>
              </p:ext>
            </p:extLst>
          </p:nvPr>
        </p:nvGraphicFramePr>
        <p:xfrm>
          <a:off x="11208127" y="4951819"/>
          <a:ext cx="517238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72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sz="2800" baseline="-250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zh-TW" altLang="en-US" sz="2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altLang="zh-TW" sz="2800" baseline="-250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zh-TW" altLang="en-US" sz="2800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915002"/>
              </p:ext>
            </p:extLst>
          </p:nvPr>
        </p:nvGraphicFramePr>
        <p:xfrm>
          <a:off x="11203508" y="2688909"/>
          <a:ext cx="517238" cy="2072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72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sz="2800" baseline="-250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zh-TW" altLang="en-US" sz="2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altLang="zh-TW" sz="2800" baseline="-250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zh-TW" altLang="en-US" sz="2800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Z</a:t>
                      </a:r>
                      <a:r>
                        <a:rPr lang="en-US" altLang="zh-TW" sz="2800" baseline="-25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</a:t>
                      </a:r>
                      <a:endParaRPr lang="zh-TW" altLang="en-US" sz="2800" baseline="-2500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595751"/>
              </p:ext>
            </p:extLst>
          </p:nvPr>
        </p:nvGraphicFramePr>
        <p:xfrm>
          <a:off x="7938453" y="4956437"/>
          <a:ext cx="3048000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TW" sz="2800" baseline="-250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zh-TW" altLang="en-US" sz="2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TW" sz="2800" baseline="-250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zh-TW" altLang="en-US" sz="2800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US" altLang="zh-TW" sz="2800" baseline="-25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zh-TW" altLang="en-US" sz="2800" baseline="-2500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TW" sz="2800" baseline="-25000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TW" altLang="en-US" sz="2800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TW" sz="2800" baseline="-25000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zh-TW" altLang="en-US" sz="2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TW" sz="2800" baseline="-25000" dirty="0" smtClean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zh-TW" altLang="en-US" sz="2800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US" altLang="zh-TW" sz="2800" baseline="-25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23</a:t>
                      </a:r>
                      <a:endParaRPr lang="zh-TW" altLang="en-US" sz="2800" baseline="-2500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TW" sz="2800" baseline="-25000" dirty="0" smtClean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zh-TW" altLang="en-US" sz="2800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TW" sz="2800" baseline="-25000" dirty="0" smtClean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zh-TW" altLang="en-US" sz="2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TW" sz="2800" baseline="-25000" dirty="0" smtClean="0">
                          <a:solidFill>
                            <a:schemeClr val="bg1"/>
                          </a:solidFill>
                        </a:rPr>
                        <a:t>32</a:t>
                      </a:r>
                      <a:endParaRPr lang="zh-TW" altLang="en-US" sz="2800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US" altLang="zh-TW" sz="2800" baseline="-25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</a:t>
                      </a:r>
                      <a:endParaRPr lang="zh-TW" altLang="en-US" sz="2800" baseline="-2500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TW" sz="2800" baseline="-25000" dirty="0" smtClean="0">
                          <a:solidFill>
                            <a:schemeClr val="bg1"/>
                          </a:solidFill>
                        </a:rPr>
                        <a:t>34</a:t>
                      </a:r>
                      <a:endParaRPr lang="zh-TW" altLang="en-US" sz="2800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76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4"/>
          <p:cNvSpPr txBox="1">
            <a:spLocks/>
          </p:cNvSpPr>
          <p:nvPr/>
        </p:nvSpPr>
        <p:spPr>
          <a:xfrm>
            <a:off x="212436" y="295565"/>
            <a:ext cx="11822546" cy="6455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bg1"/>
                </a:solidFill>
              </a:rPr>
              <a:t>Homography (</a:t>
            </a:r>
            <a:r>
              <a:rPr lang="zh-TW" altLang="en-US" dirty="0" smtClean="0">
                <a:solidFill>
                  <a:schemeClr val="bg1"/>
                </a:solidFill>
              </a:rPr>
              <a:t>由左邊海報到右邊海報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/>
                </a:solidFill>
              </a:rPr>
              <a:t>逆對應的</a:t>
            </a:r>
            <a:r>
              <a:rPr lang="en-US" altLang="zh-TW" dirty="0" smtClean="0">
                <a:solidFill>
                  <a:schemeClr val="bg1"/>
                </a:solidFill>
              </a:rPr>
              <a:t>Homography</a:t>
            </a:r>
            <a:r>
              <a:rPr lang="zh-TW" altLang="en-US" dirty="0" smtClean="0">
                <a:solidFill>
                  <a:schemeClr val="bg1"/>
                </a:solidFill>
              </a:rPr>
              <a:t>即為其反矩陣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10752000" y="0"/>
            <a:ext cx="1440000" cy="144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latin typeface="AvenirNext LT Pro UltLight" panose="020B0303020202020204" pitchFamily="34" charset="0"/>
              </a:rPr>
              <a:t>2a</a:t>
            </a:r>
            <a:endParaRPr lang="zh-TW" altLang="en-US" sz="4400" dirty="0">
              <a:latin typeface="AvenirNext LT Pro UltLight" panose="020B0303020202020204" pitchFamily="34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907214"/>
              </p:ext>
            </p:extLst>
          </p:nvPr>
        </p:nvGraphicFramePr>
        <p:xfrm>
          <a:off x="707669" y="1117233"/>
          <a:ext cx="9104241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4747"/>
                <a:gridCol w="3034747"/>
                <a:gridCol w="30347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0.008465291601476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0.001017393990707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0.257049195049130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0.005210794269711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0.004542552629287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-0.892567997592930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6.335458888592164e-06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7.072902027047134e-07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0.002845193648442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6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812" y="0"/>
            <a:ext cx="3857625" cy="6858000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10752000" y="0"/>
            <a:ext cx="1440000" cy="144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latin typeface="AvenirNext LT Pro UltLight" panose="020B0303020202020204" pitchFamily="34" charset="0"/>
              </a:rPr>
              <a:t>2b</a:t>
            </a:r>
            <a:endParaRPr lang="zh-TW" altLang="en-US" sz="4400" dirty="0">
              <a:latin typeface="AvenirNext LT Pro UltLight" panose="020B0303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75" y="0"/>
            <a:ext cx="3857625" cy="6858000"/>
          </a:xfrm>
          <a:prstGeom prst="rect">
            <a:avLst/>
          </a:prstGeom>
        </p:spPr>
      </p:pic>
      <p:sp>
        <p:nvSpPr>
          <p:cNvPr id="7" name="內容版面配置區 4"/>
          <p:cNvSpPr txBox="1">
            <a:spLocks/>
          </p:cNvSpPr>
          <p:nvPr/>
        </p:nvSpPr>
        <p:spPr>
          <a:xfrm>
            <a:off x="7186580" y="124335"/>
            <a:ext cx="3992954" cy="698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> 置換</a:t>
            </a:r>
            <a:r>
              <a:rPr lang="zh-TW" altLang="en-US" dirty="0">
                <a:solidFill>
                  <a:schemeClr val="bg1"/>
                </a:solidFill>
              </a:rPr>
              <a:t>左右兩張電影海報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4"/>
          <p:cNvSpPr txBox="1">
            <a:spLocks/>
          </p:cNvSpPr>
          <p:nvPr/>
        </p:nvSpPr>
        <p:spPr>
          <a:xfrm>
            <a:off x="212436" y="295565"/>
            <a:ext cx="11822546" cy="6455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</a:rPr>
              <a:t>使用</a:t>
            </a:r>
            <a:r>
              <a:rPr lang="en-US" altLang="zh-TW" dirty="0" smtClean="0">
                <a:solidFill>
                  <a:schemeClr val="bg1"/>
                </a:solidFill>
              </a:rPr>
              <a:t>Bi-linear interpolation</a:t>
            </a:r>
            <a:r>
              <a:rPr lang="zh-TW" altLang="en-US" dirty="0">
                <a:solidFill>
                  <a:schemeClr val="bg1"/>
                </a:solidFill>
              </a:rPr>
              <a:t>以增進影像</a:t>
            </a:r>
            <a:r>
              <a:rPr lang="zh-TW" altLang="en-US" dirty="0" smtClean="0">
                <a:solidFill>
                  <a:schemeClr val="bg1"/>
                </a:solidFill>
              </a:rPr>
              <a:t>品質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</a:rPr>
              <a:t>使其更平滑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/>
                </a:solidFill>
              </a:rPr>
              <a:t>您可以透過調整</a:t>
            </a:r>
            <a:r>
              <a:rPr lang="en-US" altLang="zh-TW" dirty="0" smtClean="0">
                <a:solidFill>
                  <a:schemeClr val="bg1"/>
                </a:solidFill>
              </a:rPr>
              <a:t>P2.m</a:t>
            </a:r>
            <a:r>
              <a:rPr lang="zh-TW" altLang="en-US" dirty="0" smtClean="0">
                <a:solidFill>
                  <a:schemeClr val="bg1"/>
                </a:solidFill>
              </a:rPr>
              <a:t>的「這個參數」來開啟或關閉這個功能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10752000" y="0"/>
            <a:ext cx="1440000" cy="144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latin typeface="AvenirNext LT Pro UltLight" panose="020B0303020202020204" pitchFamily="34" charset="0"/>
              </a:rPr>
              <a:t>2b</a:t>
            </a:r>
            <a:endParaRPr lang="zh-TW" altLang="en-US" sz="4400" dirty="0">
              <a:latin typeface="AvenirNext LT Pro UltLight" panose="020B0303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96" y="1892513"/>
            <a:ext cx="8239125" cy="676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368" y="3414322"/>
            <a:ext cx="2447636" cy="244763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210" y="3414322"/>
            <a:ext cx="2447636" cy="24476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7368" y="5952734"/>
            <a:ext cx="2447636" cy="61234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Using NN</a:t>
            </a:r>
            <a:br>
              <a:rPr lang="en-US" altLang="zh-TW" dirty="0" smtClean="0"/>
            </a:br>
            <a:r>
              <a:rPr lang="en-US" altLang="zh-TW" dirty="0" smtClean="0"/>
              <a:t>interpolation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68210" y="5952733"/>
            <a:ext cx="2447636" cy="61234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Using bi-linear</a:t>
            </a:r>
            <a:br>
              <a:rPr lang="en-US" altLang="zh-TW" dirty="0" smtClean="0"/>
            </a:br>
            <a:r>
              <a:rPr lang="en-US" altLang="zh-TW" dirty="0" smtClean="0"/>
              <a:t>interpolation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127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venirNext LT 正黑">
      <a:majorFont>
        <a:latin typeface="AvenirNext LT Pro Regular"/>
        <a:ea typeface="微軟正黑體"/>
        <a:cs typeface=""/>
      </a:majorFont>
      <a:minorFont>
        <a:latin typeface="AvenirNext LT Pro Regular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540</Words>
  <Application>Microsoft Office PowerPoint</Application>
  <PresentationFormat>寬螢幕</PresentationFormat>
  <Paragraphs>212</Paragraphs>
  <Slides>10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新細明體</vt:lpstr>
      <vt:lpstr>Arial</vt:lpstr>
      <vt:lpstr>AvenirNext LT Pro Regular</vt:lpstr>
      <vt:lpstr>AvenirNext LT Pro UltLight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簡直貓咪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簡直貓咪</dc:creator>
  <cp:lastModifiedBy>簡直貓咪</cp:lastModifiedBy>
  <cp:revision>83</cp:revision>
  <dcterms:created xsi:type="dcterms:W3CDTF">2014-10-29T07:51:02Z</dcterms:created>
  <dcterms:modified xsi:type="dcterms:W3CDTF">2014-11-05T09:31:20Z</dcterms:modified>
</cp:coreProperties>
</file>