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E4E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53" autoAdjust="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5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2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0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1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9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1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BA7D-4681-46F7-B5AE-A1B405941DE2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2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545" y="1109854"/>
            <a:ext cx="11658599" cy="5857874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高斯在</a:t>
            </a:r>
            <a:r>
              <a:rPr lang="en-US" altLang="zh-TW" sz="2400" dirty="0" smtClean="0"/>
              <a:t>1829</a:t>
            </a:r>
            <a:r>
              <a:rPr lang="zh-TW" altLang="en-US" sz="2400" dirty="0" smtClean="0"/>
              <a:t>年就證明了</a:t>
            </a:r>
            <a:r>
              <a:rPr lang="en-US" altLang="zh-TW" sz="2400" dirty="0" smtClean="0"/>
              <a:t>Least Square</a:t>
            </a:r>
            <a:r>
              <a:rPr lang="zh-TW" altLang="en-US" sz="2400" dirty="0" smtClean="0"/>
              <a:t>效果優於其他</a:t>
            </a:r>
            <a:r>
              <a:rPr lang="en-US" altLang="zh-TW" sz="2400" dirty="0" smtClean="0"/>
              <a:t>Objective Function</a:t>
            </a:r>
            <a:r>
              <a:rPr lang="zh-TW" altLang="en-US" sz="2400" dirty="0" smtClean="0"/>
              <a:t>，在「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不存在</a:t>
            </a:r>
            <a:r>
              <a:rPr lang="en-US" altLang="zh-TW" sz="2400" dirty="0" smtClean="0"/>
              <a:t>outlier</a:t>
            </a:r>
            <a:r>
              <a:rPr lang="zh-TW" altLang="en-US" sz="2400" dirty="0"/>
              <a:t>」</a:t>
            </a:r>
            <a:r>
              <a:rPr lang="zh-TW" altLang="en-US" sz="2400" dirty="0" smtClean="0"/>
              <a:t>的情況，在預測</a:t>
            </a:r>
            <a:r>
              <a:rPr lang="en-US" altLang="zh-TW" sz="2400" dirty="0" err="1" smtClean="0"/>
              <a:t>i.i.d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相同趨勢的獨立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未知數據點時，有最小的誤差期望值。</a:t>
            </a:r>
            <a:endParaRPr lang="en-US" altLang="zh-TW" sz="2400" dirty="0" smtClean="0"/>
          </a:p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Regression</a:t>
            </a:r>
            <a:r>
              <a:rPr lang="zh-TW" altLang="en-US" sz="2400" dirty="0" smtClean="0"/>
              <a:t>中，</a:t>
            </a:r>
            <a:r>
              <a:rPr lang="en-US" altLang="zh-TW" sz="2400" dirty="0" smtClean="0"/>
              <a:t>(2)</a:t>
            </a:r>
            <a:r>
              <a:rPr lang="zh-TW" altLang="en-US" sz="2400" dirty="0" smtClean="0"/>
              <a:t>式懲罰在某個維度上產生過大的誤差，而</a:t>
            </a:r>
            <a:r>
              <a:rPr lang="en-US" altLang="zh-TW" sz="2400" dirty="0" smtClean="0"/>
              <a:t>(1)</a:t>
            </a:r>
            <a:r>
              <a:rPr lang="zh-TW" altLang="en-US" sz="2400" dirty="0" smtClean="0"/>
              <a:t>式只要能「在某個維度增加誤差</a:t>
            </a:r>
            <a:r>
              <a:rPr lang="en-US" altLang="zh-TW" sz="2400" dirty="0" smtClean="0"/>
              <a:t>e</a:t>
            </a:r>
            <a:r>
              <a:rPr lang="en-US" altLang="zh-TW" sz="2400" i="1" baseline="-25000" dirty="0" smtClean="0"/>
              <a:t>1</a:t>
            </a:r>
            <a:r>
              <a:rPr lang="zh-TW" altLang="en-US" sz="2400" dirty="0" smtClean="0"/>
              <a:t>，而讓其他維度的誤差總和下降</a:t>
            </a:r>
            <a:r>
              <a:rPr lang="en-US" altLang="zh-TW" sz="2400" dirty="0" smtClean="0"/>
              <a:t>&gt;e</a:t>
            </a:r>
            <a:r>
              <a:rPr lang="en-US" altLang="zh-TW" sz="2400" i="1" baseline="-25000" dirty="0" smtClean="0"/>
              <a:t>1</a:t>
            </a:r>
            <a:r>
              <a:rPr lang="zh-TW" altLang="en-US" sz="2400" dirty="0" smtClean="0"/>
              <a:t>的量」，就會使整體誤差下降。</a:t>
            </a:r>
            <a:endParaRPr lang="en-US" altLang="zh-TW" sz="2400" dirty="0" smtClean="0"/>
          </a:p>
          <a:p>
            <a:r>
              <a:rPr lang="zh-TW" altLang="en-US" sz="2400" dirty="0" smtClean="0"/>
              <a:t>現在考慮如右圖的情況，在一個平面上分布許多點，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利用</a:t>
            </a:r>
            <a:r>
              <a:rPr lang="en-US" altLang="zh-TW" sz="2400" dirty="0" smtClean="0"/>
              <a:t>(1)</a:t>
            </a:r>
            <a:r>
              <a:rPr lang="zh-TW" altLang="en-US" sz="2400" dirty="0" smtClean="0"/>
              <a:t>式和</a:t>
            </a:r>
            <a:r>
              <a:rPr lang="en-US" altLang="zh-TW" sz="2400" dirty="0" smtClean="0"/>
              <a:t>(2)</a:t>
            </a:r>
            <a:r>
              <a:rPr lang="zh-TW" altLang="en-US" sz="2400" dirty="0" smtClean="0"/>
              <a:t>式分別擬合後得到兩條趨勢線，紅線為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(1)</a:t>
            </a:r>
            <a:r>
              <a:rPr lang="zh-TW" altLang="en-US" sz="2400" dirty="0" smtClean="0"/>
              <a:t>式的結果，綠線為</a:t>
            </a:r>
            <a:r>
              <a:rPr lang="en-US" altLang="zh-TW" sz="2400" dirty="0" smtClean="0"/>
              <a:t>(2)</a:t>
            </a:r>
            <a:r>
              <a:rPr lang="zh-TW" altLang="en-US" sz="2400" dirty="0" smtClean="0"/>
              <a:t>式的。</a:t>
            </a:r>
            <a:endParaRPr lang="en-US" altLang="zh-TW" sz="2400" dirty="0" smtClean="0"/>
          </a:p>
          <a:p>
            <a:r>
              <a:rPr lang="zh-TW" altLang="en-US" sz="2400" dirty="0" smtClean="0"/>
              <a:t>那麼你可以看見由紅線轉為綠線後，</a:t>
            </a:r>
            <a:r>
              <a:rPr lang="zh-TW" altLang="en-US" sz="2400" dirty="0" smtClean="0">
                <a:solidFill>
                  <a:srgbClr val="00B050"/>
                </a:solidFill>
              </a:rPr>
              <a:t>綠色點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誤差減少了，而</a:t>
            </a:r>
            <a:r>
              <a:rPr lang="zh-TW" altLang="en-US" sz="2400" dirty="0" smtClean="0">
                <a:solidFill>
                  <a:srgbClr val="C00000"/>
                </a:solidFill>
              </a:rPr>
              <a:t>紅色</a:t>
            </a:r>
            <a:r>
              <a:rPr lang="zh-TW" altLang="en-US" sz="2400" dirty="0">
                <a:solidFill>
                  <a:srgbClr val="C00000"/>
                </a:solidFill>
              </a:rPr>
              <a:t>點</a:t>
            </a:r>
            <a:r>
              <a:rPr lang="zh-TW" altLang="en-US" sz="2400" dirty="0" smtClean="0"/>
              <a:t>和</a:t>
            </a:r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黃色點</a:t>
            </a:r>
            <a:r>
              <a:rPr lang="zh-TW" altLang="en-US" sz="2400" dirty="0" smtClean="0"/>
              <a:t>誤差增加了。</a:t>
            </a:r>
            <a:endParaRPr lang="en-US" altLang="zh-TW" sz="2400" dirty="0" smtClean="0"/>
          </a:p>
          <a:p>
            <a:r>
              <a:rPr lang="zh-TW" altLang="en-US" sz="2400" dirty="0" smtClean="0"/>
              <a:t>已知</a:t>
            </a:r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黃色點</a:t>
            </a:r>
            <a:r>
              <a:rPr lang="zh-TW" altLang="en-US" sz="2400" dirty="0" smtClean="0"/>
              <a:t>是</a:t>
            </a:r>
            <a:r>
              <a:rPr lang="en-US" altLang="zh-TW" sz="2400" dirty="0" smtClean="0"/>
              <a:t>outlier</a:t>
            </a:r>
            <a:r>
              <a:rPr lang="zh-TW" altLang="en-US" sz="2400" dirty="0" smtClean="0"/>
              <a:t>，那麼</a:t>
            </a:r>
            <a:r>
              <a:rPr lang="en-US" altLang="zh-TW" sz="2400" dirty="0" smtClean="0"/>
              <a:t>(2)</a:t>
            </a:r>
            <a:r>
              <a:rPr lang="zh-TW" altLang="en-US" sz="2400" dirty="0" smtClean="0"/>
              <a:t>式可以降低</a:t>
            </a:r>
            <a:r>
              <a:rPr lang="en-US" altLang="zh-TW" sz="2400" dirty="0" smtClean="0"/>
              <a:t>outlier</a:t>
            </a:r>
            <a:r>
              <a:rPr lang="zh-TW" altLang="en-US" sz="2400" dirty="0" smtClean="0"/>
              <a:t>的影響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，在已知</a:t>
            </a:r>
            <a:r>
              <a:rPr lang="en-US" altLang="zh-TW" sz="2400" dirty="0" smtClean="0"/>
              <a:t>outlier</a:t>
            </a:r>
            <a:r>
              <a:rPr lang="zh-TW" altLang="en-US" sz="2400" dirty="0" smtClean="0"/>
              <a:t>濃度的情況下，甚至有助於找出</a:t>
            </a:r>
            <a:r>
              <a:rPr lang="en-US" altLang="zh-TW" sz="2400" dirty="0" smtClean="0"/>
              <a:t>outlier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因此，在理想的情況下，</a:t>
            </a:r>
            <a:r>
              <a:rPr lang="en-US" altLang="zh-TW" sz="2400" dirty="0" smtClean="0"/>
              <a:t> (1)</a:t>
            </a:r>
            <a:r>
              <a:rPr lang="zh-TW" altLang="en-US" sz="2400" dirty="0" smtClean="0"/>
              <a:t>式較好。反之若對資料有一定了解，例如存在少量</a:t>
            </a:r>
            <a:r>
              <a:rPr lang="en-US" altLang="zh-TW" sz="2400" dirty="0" smtClean="0"/>
              <a:t>outlier</a:t>
            </a:r>
            <a:r>
              <a:rPr lang="zh-TW" altLang="en-US" sz="2400" dirty="0" smtClean="0"/>
              <a:t>，或其他特殊應用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需要根據當時情</a:t>
            </a:r>
            <a:r>
              <a:rPr lang="zh-TW" altLang="en-US" sz="2400" dirty="0"/>
              <a:t>況</a:t>
            </a:r>
            <a:r>
              <a:rPr lang="zh-TW" altLang="en-US" sz="2400" dirty="0" smtClean="0"/>
              <a:t>判斷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下，</a:t>
            </a:r>
            <a:r>
              <a:rPr lang="en-US" altLang="zh-TW" sz="2400" dirty="0" smtClean="0"/>
              <a:t>(2)</a:t>
            </a:r>
            <a:r>
              <a:rPr lang="zh-TW" altLang="en-US" sz="2400" dirty="0" smtClean="0"/>
              <a:t>式則可能有較好的表現。</a:t>
            </a:r>
            <a:endParaRPr lang="en-US" altLang="zh-TW" sz="24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0548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33" name="群組 32"/>
          <p:cNvGrpSpPr/>
          <p:nvPr/>
        </p:nvGrpSpPr>
        <p:grpSpPr>
          <a:xfrm>
            <a:off x="8164944" y="3359669"/>
            <a:ext cx="3759200" cy="2059709"/>
            <a:chOff x="8210262" y="2830079"/>
            <a:chExt cx="3759200" cy="2059709"/>
          </a:xfrm>
        </p:grpSpPr>
        <p:grpSp>
          <p:nvGrpSpPr>
            <p:cNvPr id="13" name="群組 12"/>
            <p:cNvGrpSpPr/>
            <p:nvPr/>
          </p:nvGrpSpPr>
          <p:grpSpPr>
            <a:xfrm>
              <a:off x="8210262" y="2830079"/>
              <a:ext cx="3759200" cy="2059709"/>
              <a:chOff x="8238837" y="2401454"/>
              <a:chExt cx="3759200" cy="205970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238837" y="2401454"/>
                <a:ext cx="3759200" cy="20597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單箭頭接點 8"/>
              <p:cNvCxnSpPr/>
              <p:nvPr/>
            </p:nvCxnSpPr>
            <p:spPr>
              <a:xfrm flipV="1">
                <a:off x="8238837" y="2401454"/>
                <a:ext cx="0" cy="20597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/>
              <p:nvPr/>
            </p:nvCxnSpPr>
            <p:spPr>
              <a:xfrm>
                <a:off x="8238837" y="4461163"/>
                <a:ext cx="3759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線接點 14"/>
            <p:cNvCxnSpPr/>
            <p:nvPr/>
          </p:nvCxnSpPr>
          <p:spPr>
            <a:xfrm flipH="1">
              <a:off x="8490818" y="3197225"/>
              <a:ext cx="2930525" cy="1505802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9955932" y="3986213"/>
              <a:ext cx="71437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166729" y="4216256"/>
              <a:ext cx="71437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10330802" y="3818262"/>
              <a:ext cx="71437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1187113" y="2938607"/>
              <a:ext cx="71437" cy="72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9028112" y="4449758"/>
              <a:ext cx="71437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8712778" y="4464766"/>
              <a:ext cx="71437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接點 29"/>
            <p:cNvCxnSpPr/>
            <p:nvPr/>
          </p:nvCxnSpPr>
          <p:spPr>
            <a:xfrm flipH="1">
              <a:off x="8520113" y="3093316"/>
              <a:ext cx="2847975" cy="168347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字方塊 36"/>
          <p:cNvSpPr txBox="1"/>
          <p:nvPr/>
        </p:nvSpPr>
        <p:spPr>
          <a:xfrm>
            <a:off x="9748689" y="2835783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(Empirical error)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0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322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6" y="832269"/>
            <a:ext cx="10597888" cy="60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64" y="1115989"/>
            <a:ext cx="10342336" cy="57420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378"/>
            <a:ext cx="12192000" cy="11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6700" y="1200151"/>
            <a:ext cx="11601450" cy="933450"/>
          </a:xfrm>
        </p:spPr>
        <p:txBody>
          <a:bodyPr/>
          <a:lstStyle/>
          <a:p>
            <a:r>
              <a:rPr lang="zh-TW" altLang="en-US" dirty="0" smtClean="0"/>
              <a:t>這裡的 </a:t>
            </a:r>
            <a:r>
              <a:rPr lang="el-GR" altLang="zh-TW" dirty="0" smtClean="0"/>
              <a:t>τ</a:t>
            </a:r>
            <a:r>
              <a:rPr lang="zh-TW" altLang="en-US" dirty="0" smtClean="0"/>
              <a:t> </a:t>
            </a:r>
            <a:r>
              <a:rPr lang="en-US" altLang="zh-TW" dirty="0" smtClean="0"/>
              <a:t>(bandwidth) </a:t>
            </a:r>
            <a:r>
              <a:rPr lang="zh-TW" altLang="en-US" dirty="0" smtClean="0"/>
              <a:t>與資料在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軸上分布的範圍有關，對於不同的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，需要不同的</a:t>
            </a:r>
            <a:r>
              <a:rPr lang="el-GR" altLang="zh-TW" dirty="0" smtClean="0"/>
              <a:t>τ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939" b="4179"/>
          <a:stretch/>
        </p:blipFill>
        <p:spPr>
          <a:xfrm>
            <a:off x="608362" y="2476500"/>
            <a:ext cx="2890212" cy="1754771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800975" y="2849060"/>
            <a:ext cx="4067175" cy="100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altLang="zh-TW" sz="2000" dirty="0" smtClean="0"/>
              <a:t>τ =</a:t>
            </a:r>
            <a:r>
              <a:rPr lang="en-US" altLang="zh-TW" sz="2000" dirty="0" smtClean="0"/>
              <a:t> 0.1</a:t>
            </a:r>
            <a:r>
              <a:rPr lang="zh-TW" altLang="en-US" sz="2000" dirty="0" smtClean="0"/>
              <a:t>時，效果非常差，因為參與考慮的只有非常鄰近的資料，因此發生了過適</a:t>
            </a:r>
            <a:r>
              <a:rPr lang="en-US" altLang="zh-TW" sz="2000" dirty="0" smtClean="0"/>
              <a:t>(over-fitting)</a:t>
            </a:r>
            <a:endParaRPr lang="el-GR" altLang="zh-TW" sz="20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5797" cy="923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62" y="4808826"/>
            <a:ext cx="2884605" cy="1811532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0" y="4553828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439226" y="4808826"/>
            <a:ext cx="1053741" cy="3189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solidFill>
              <a:srgbClr val="F2F2F2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cs typeface="Times New Roman" panose="02020603050405020304" pitchFamily="18" charset="0"/>
              </a:rPr>
              <a:t>with </a:t>
            </a:r>
            <a:r>
              <a:rPr lang="el-GR" altLang="zh-TW" sz="1600" dirty="0"/>
              <a:t>τ =</a:t>
            </a:r>
            <a:r>
              <a:rPr lang="en-US" altLang="zh-TW" sz="1600" dirty="0"/>
              <a:t> 1</a:t>
            </a:r>
            <a:endParaRPr lang="zh-TW" altLang="en-US" sz="1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67704" y="2456158"/>
            <a:ext cx="1225263" cy="3189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solidFill>
              <a:srgbClr val="F2F2F2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cs typeface="Times New Roman" panose="02020603050405020304" pitchFamily="18" charset="0"/>
              </a:rPr>
              <a:t>with </a:t>
            </a:r>
            <a:r>
              <a:rPr lang="el-GR" altLang="zh-TW" sz="1600" dirty="0"/>
              <a:t>τ =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0.1</a:t>
            </a:r>
            <a:endParaRPr lang="zh-TW" altLang="en-US" sz="16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5"/>
          <a:srcRect r="52688" b="52841"/>
          <a:stretch/>
        </p:blipFill>
        <p:spPr>
          <a:xfrm>
            <a:off x="4389375" y="2456158"/>
            <a:ext cx="3207667" cy="177511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/>
          <a:srcRect l="52578" b="52841"/>
          <a:stretch/>
        </p:blipFill>
        <p:spPr>
          <a:xfrm>
            <a:off x="4381943" y="4827035"/>
            <a:ext cx="3215099" cy="1775113"/>
          </a:xfrm>
          <a:prstGeom prst="rect">
            <a:avLst/>
          </a:prstGeom>
        </p:spPr>
      </p:pic>
      <p:sp>
        <p:nvSpPr>
          <p:cNvPr id="18" name="內容版面配置區 2"/>
          <p:cNvSpPr txBox="1">
            <a:spLocks/>
          </p:cNvSpPr>
          <p:nvPr/>
        </p:nvSpPr>
        <p:spPr>
          <a:xfrm>
            <a:off x="7800974" y="5292678"/>
            <a:ext cx="4067175" cy="9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altLang="zh-TW" sz="2000" dirty="0" smtClean="0"/>
              <a:t>τ =</a:t>
            </a:r>
            <a:r>
              <a:rPr lang="en-US" altLang="zh-TW" sz="2000" dirty="0" smtClean="0"/>
              <a:t> 1</a:t>
            </a:r>
            <a:r>
              <a:rPr lang="zh-TW" altLang="en-US" sz="2000" dirty="0" smtClean="0"/>
              <a:t>時，效果顯著改善，雖然可以明顯看出受到雜訊影響，不過整體迴歸合理性已經大幅上升</a:t>
            </a:r>
            <a:endParaRPr lang="el-GR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58324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7800973" y="1263830"/>
            <a:ext cx="4067175" cy="3651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altLang="zh-TW" sz="2000" dirty="0" smtClean="0"/>
              <a:t>τ =</a:t>
            </a:r>
            <a:r>
              <a:rPr lang="en-US" altLang="zh-TW" sz="2000" dirty="0" smtClean="0"/>
              <a:t> 10</a:t>
            </a:r>
            <a:r>
              <a:rPr lang="zh-TW" altLang="en-US" sz="2000" dirty="0" smtClean="0"/>
              <a:t>時，曲線更加平滑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0" y="2639308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/>
          <a:srcRect l="273" t="52266" r="52415" b="575"/>
          <a:stretch/>
        </p:blipFill>
        <p:spPr>
          <a:xfrm>
            <a:off x="4389375" y="541638"/>
            <a:ext cx="3207667" cy="177511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/>
          <a:srcRect l="52305" t="51775" r="273" b="1066"/>
          <a:stretch/>
        </p:blipFill>
        <p:spPr>
          <a:xfrm>
            <a:off x="4381943" y="2912515"/>
            <a:ext cx="3215099" cy="1775113"/>
          </a:xfrm>
          <a:prstGeom prst="rect">
            <a:avLst/>
          </a:prstGeom>
        </p:spPr>
      </p:pic>
      <p:sp>
        <p:nvSpPr>
          <p:cNvPr id="18" name="內容版面配置區 2"/>
          <p:cNvSpPr txBox="1">
            <a:spLocks/>
          </p:cNvSpPr>
          <p:nvPr/>
        </p:nvSpPr>
        <p:spPr>
          <a:xfrm>
            <a:off x="7800974" y="3378158"/>
            <a:ext cx="4067175" cy="94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altLang="zh-TW" sz="2000" dirty="0" smtClean="0"/>
              <a:t>τ =</a:t>
            </a:r>
            <a:r>
              <a:rPr lang="en-US" altLang="zh-TW" sz="2000" dirty="0" smtClean="0"/>
              <a:t> 100</a:t>
            </a:r>
            <a:r>
              <a:rPr lang="zh-TW" altLang="en-US" sz="2000" dirty="0" smtClean="0"/>
              <a:t>，或更大時，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即喪失</a:t>
            </a:r>
            <a:r>
              <a:rPr lang="en-US" altLang="zh-TW" sz="2000" dirty="0" smtClean="0"/>
              <a:t>local weight</a:t>
            </a:r>
            <a:r>
              <a:rPr lang="zh-TW" altLang="en-US" sz="2000" dirty="0" smtClean="0"/>
              <a:t>的效果，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退化為普通的線性回歸</a:t>
            </a:r>
            <a:endParaRPr lang="el-GR" altLang="zh-TW" sz="20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2" y="438217"/>
            <a:ext cx="2884605" cy="201642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320604" y="438217"/>
            <a:ext cx="1172363" cy="3189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solidFill>
              <a:srgbClr val="F2F2F2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cs typeface="Times New Roman" panose="02020603050405020304" pitchFamily="18" charset="0"/>
              </a:rPr>
              <a:t>with </a:t>
            </a:r>
            <a:r>
              <a:rPr lang="el-GR" altLang="zh-TW" sz="1600" dirty="0"/>
              <a:t>τ =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10</a:t>
            </a:r>
            <a:endParaRPr lang="zh-TW" alt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47" y="2844023"/>
            <a:ext cx="2903220" cy="200992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405563" y="2831390"/>
            <a:ext cx="1087404" cy="318924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8900000" scaled="1"/>
            <a:tileRect/>
          </a:gradFill>
          <a:ln>
            <a:solidFill>
              <a:srgbClr val="F2F2F2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i="1" dirty="0" smtClean="0">
                <a:cs typeface="Times New Roman" panose="02020603050405020304" pitchFamily="18" charset="0"/>
              </a:rPr>
              <a:t>with </a:t>
            </a:r>
            <a:r>
              <a:rPr lang="el-GR" altLang="zh-TW" sz="1600" dirty="0"/>
              <a:t>τ =</a:t>
            </a:r>
            <a:r>
              <a:rPr lang="en-US" altLang="zh-TW" sz="1600" dirty="0"/>
              <a:t> ∞</a:t>
            </a:r>
            <a:endParaRPr lang="zh-TW" altLang="en-US" sz="1600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266700" y="5384233"/>
            <a:ext cx="11601450" cy="573222"/>
          </a:xfrm>
        </p:spPr>
        <p:txBody>
          <a:bodyPr/>
          <a:lstStyle/>
          <a:p>
            <a:r>
              <a:rPr lang="zh-TW" altLang="en-US" dirty="0" smtClean="0"/>
              <a:t>對於這個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而言，</a:t>
            </a:r>
            <a:r>
              <a:rPr lang="en-US" altLang="zh-TW" dirty="0" smtClean="0"/>
              <a:t>0.1</a:t>
            </a:r>
            <a:r>
              <a:rPr lang="zh-TW" altLang="en-US" dirty="0" smtClean="0"/>
              <a:t>是一個過小的 </a:t>
            </a:r>
            <a:r>
              <a:rPr lang="el-GR" altLang="zh-TW" dirty="0" smtClean="0"/>
              <a:t>τ</a:t>
            </a:r>
            <a:r>
              <a:rPr lang="zh-TW" altLang="en-US" dirty="0" smtClean="0"/>
              <a:t> ，而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則過大。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6572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54" y="828674"/>
            <a:ext cx="5229805" cy="6029326"/>
          </a:xfr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92001" cy="828675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 rot="257117">
            <a:off x="8164514" y="6303167"/>
            <a:ext cx="107950" cy="359569"/>
          </a:xfrm>
          <a:prstGeom prst="rightBrace">
            <a:avLst>
              <a:gd name="adj1" fmla="val 33332"/>
              <a:gd name="adj2" fmla="val 50658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9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545" y="1809750"/>
            <a:ext cx="11658599" cy="504825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凸集合的充要條件是：一個集合，任兩個集合內的點連線上的所有點都在該集合內。</a:t>
            </a:r>
            <a:endParaRPr lang="en-US" altLang="zh-TW" sz="2400" dirty="0" smtClean="0"/>
          </a:p>
          <a:p>
            <a:r>
              <a:rPr lang="zh-TW" altLang="en-US" sz="2400" dirty="0" smtClean="0"/>
              <a:t>欲證明任意多個凸集合的交集是凸集合，只要證明兩個凸集合的交集是凸集合即可。</a:t>
            </a:r>
            <a:endParaRPr lang="en-US" altLang="zh-TW" sz="2400" dirty="0" smtClean="0"/>
          </a:p>
          <a:p>
            <a:r>
              <a:rPr lang="zh-TW" altLang="en-US" sz="2400" dirty="0" smtClean="0"/>
              <a:t>兩個凸集合的交集可能是空集合，而空集合是</a:t>
            </a:r>
            <a:r>
              <a:rPr lang="zh-TW" altLang="en-US" sz="2400" dirty="0"/>
              <a:t>凸</a:t>
            </a:r>
            <a:r>
              <a:rPr lang="zh-TW" altLang="en-US" sz="2400" dirty="0" smtClean="0"/>
              <a:t>集合。</a:t>
            </a:r>
            <a:endParaRPr lang="en-US" altLang="zh-TW" sz="2400" dirty="0" smtClean="0"/>
          </a:p>
          <a:p>
            <a:r>
              <a:rPr lang="zh-TW" altLang="en-US" sz="2400" dirty="0" smtClean="0"/>
              <a:t>若兩個凸集合的交集不是空集合：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Given two points x</a:t>
            </a:r>
            <a:r>
              <a:rPr lang="en-US" altLang="zh-TW" sz="2400" i="1" baseline="-25000" dirty="0" smtClean="0"/>
              <a:t>1</a:t>
            </a:r>
            <a:r>
              <a:rPr lang="en-US" altLang="zh-TW" sz="2400" dirty="0" smtClean="0"/>
              <a:t>,x</a:t>
            </a:r>
            <a:r>
              <a:rPr lang="en-US" altLang="zh-TW" sz="2400" i="1" baseline="-25000" dirty="0" smtClean="0"/>
              <a:t>2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and two sets S</a:t>
            </a:r>
            <a:r>
              <a:rPr lang="en-US" altLang="zh-TW" sz="2400" i="1" baseline="-25000" dirty="0" smtClean="0"/>
              <a:t>1</a:t>
            </a:r>
            <a:r>
              <a:rPr lang="en-US" altLang="zh-TW" sz="2400" dirty="0" smtClean="0"/>
              <a:t>,S</a:t>
            </a:r>
            <a:r>
              <a:rPr lang="en-US" altLang="zh-TW" sz="2400" i="1" baseline="-25000" dirty="0" smtClean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Given that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x</a:t>
            </a:r>
            <a:r>
              <a:rPr lang="en-US" altLang="zh-TW" sz="2400" i="1" baseline="-25000" dirty="0" smtClean="0"/>
              <a:t>1 </a:t>
            </a:r>
            <a:r>
              <a:rPr lang="en-US" altLang="zh-TW" sz="2400" dirty="0" smtClean="0"/>
              <a:t>∈ S</a:t>
            </a:r>
            <a:r>
              <a:rPr lang="en-US" altLang="zh-TW" sz="2400" i="1" baseline="-25000" dirty="0" smtClean="0"/>
              <a:t>1</a:t>
            </a:r>
            <a:r>
              <a:rPr lang="en-US" altLang="zh-TW" sz="2400" dirty="0" smtClean="0"/>
              <a:t> , x</a:t>
            </a:r>
            <a:r>
              <a:rPr lang="en-US" altLang="zh-TW" sz="2400" i="1" baseline="-25000" dirty="0" smtClean="0"/>
              <a:t>2 </a:t>
            </a:r>
            <a:r>
              <a:rPr lang="en-US" altLang="zh-TW" sz="2400" dirty="0" smtClean="0"/>
              <a:t>∈ S</a:t>
            </a:r>
            <a:r>
              <a:rPr lang="en-US" altLang="zh-TW" sz="2400" i="1" baseline="-25000" dirty="0" smtClean="0"/>
              <a:t>1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, x</a:t>
            </a:r>
            <a:r>
              <a:rPr lang="en-US" altLang="zh-TW" sz="2400" i="1" baseline="-25000" dirty="0" smtClean="0"/>
              <a:t>1 </a:t>
            </a:r>
            <a:r>
              <a:rPr lang="en-US" altLang="zh-TW" sz="2400" dirty="0" smtClean="0"/>
              <a:t>∈ S</a:t>
            </a:r>
            <a:r>
              <a:rPr lang="en-US" altLang="zh-TW" sz="2400" i="1" baseline="-25000" dirty="0" smtClean="0"/>
              <a:t>2</a:t>
            </a:r>
            <a:r>
              <a:rPr lang="en-US" altLang="zh-TW" sz="2400" dirty="0" smtClean="0"/>
              <a:t> , x</a:t>
            </a:r>
            <a:r>
              <a:rPr lang="en-US" altLang="zh-TW" sz="2400" i="1" baseline="-25000" dirty="0" smtClean="0"/>
              <a:t>2 </a:t>
            </a:r>
            <a:r>
              <a:rPr lang="en-US" altLang="zh-TW" sz="2400" dirty="0" smtClean="0"/>
              <a:t>∈ S</a:t>
            </a:r>
            <a:r>
              <a:rPr lang="en-US" altLang="zh-TW" sz="2400" i="1" baseline="-25000" dirty="0" smtClean="0"/>
              <a:t>2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, x</a:t>
            </a:r>
            <a:r>
              <a:rPr lang="en-US" altLang="zh-TW" sz="2400" baseline="-25000" dirty="0" smtClean="0"/>
              <a:t>3</a:t>
            </a:r>
            <a:r>
              <a:rPr lang="el-GR" altLang="zh-TW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l-GR" altLang="zh-TW" sz="2400" dirty="0" smtClean="0"/>
              <a:t>θ</a:t>
            </a:r>
            <a:r>
              <a:rPr lang="en-US" altLang="zh-TW" sz="2400" dirty="0" smtClean="0"/>
              <a:t>x</a:t>
            </a:r>
            <a:r>
              <a:rPr lang="en-US" altLang="zh-TW" sz="2400" i="1" baseline="-25000" dirty="0" smtClean="0"/>
              <a:t>1</a:t>
            </a:r>
            <a:r>
              <a:rPr lang="en-US" altLang="zh-TW" sz="2400" dirty="0" smtClean="0"/>
              <a:t>+(1-</a:t>
            </a:r>
            <a:r>
              <a:rPr lang="el-GR" altLang="zh-TW" sz="2400" dirty="0" smtClean="0"/>
              <a:t>θ</a:t>
            </a:r>
            <a:r>
              <a:rPr lang="en-US" altLang="zh-TW" sz="2400" dirty="0" smtClean="0"/>
              <a:t>)x</a:t>
            </a:r>
            <a:r>
              <a:rPr lang="en-US" altLang="zh-TW" sz="2400" i="1" baseline="-25000" dirty="0" smtClean="0"/>
              <a:t>2</a:t>
            </a:r>
            <a:r>
              <a:rPr lang="zh-TW" altLang="en-US" sz="2400" i="1" dirty="0"/>
              <a:t> </a:t>
            </a:r>
            <a:r>
              <a:rPr lang="en-US" altLang="zh-TW" sz="2400" i="1" dirty="0" smtClean="0"/>
              <a:t>,where </a:t>
            </a:r>
            <a:r>
              <a:rPr lang="el-GR" altLang="zh-TW" sz="2400" dirty="0" smtClean="0"/>
              <a:t>θ</a:t>
            </a:r>
            <a:r>
              <a:rPr lang="en-US" altLang="zh-TW" sz="2400" dirty="0" smtClean="0"/>
              <a:t> </a:t>
            </a:r>
            <a:r>
              <a:rPr lang="el-GR" altLang="zh-TW" sz="2400" dirty="0" smtClean="0"/>
              <a:t>∈</a:t>
            </a:r>
            <a:r>
              <a:rPr lang="en-US" altLang="zh-TW" sz="2400" dirty="0" smtClean="0"/>
              <a:t> </a:t>
            </a:r>
            <a:r>
              <a:rPr lang="el-GR" altLang="zh-TW" sz="2400" dirty="0" smtClean="0"/>
              <a:t>[0,1] 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T</a:t>
            </a:r>
            <a:r>
              <a:rPr lang="en-US" altLang="zh-TW" sz="2400" dirty="0" smtClean="0"/>
              <a:t>hen we have x</a:t>
            </a:r>
            <a:r>
              <a:rPr lang="en-US" altLang="zh-TW" sz="2400" i="1" baseline="-25000" dirty="0" smtClean="0"/>
              <a:t>3 </a:t>
            </a:r>
            <a:r>
              <a:rPr lang="en-US" altLang="zh-TW" sz="2400" dirty="0" smtClean="0"/>
              <a:t>∈ S</a:t>
            </a:r>
            <a:r>
              <a:rPr lang="en-US" altLang="zh-TW" sz="2400" i="1" baseline="-25000" dirty="0" smtClean="0"/>
              <a:t>1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, x</a:t>
            </a:r>
            <a:r>
              <a:rPr lang="en-US" altLang="zh-TW" sz="2400" i="1" baseline="-25000" dirty="0" smtClean="0"/>
              <a:t>3 </a:t>
            </a:r>
            <a:r>
              <a:rPr lang="en-US" altLang="zh-TW" sz="2400" dirty="0" smtClean="0"/>
              <a:t>∈ S</a:t>
            </a:r>
            <a:r>
              <a:rPr lang="en-US" altLang="zh-TW" sz="2400" i="1" baseline="-25000" dirty="0" smtClean="0"/>
              <a:t>2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That is, x</a:t>
            </a:r>
            <a:r>
              <a:rPr lang="en-US" altLang="zh-TW" sz="2400" i="1" baseline="-25000" dirty="0" smtClean="0"/>
              <a:t>3 </a:t>
            </a:r>
            <a:r>
              <a:rPr lang="en-US" altLang="zh-TW" sz="2400" dirty="0" smtClean="0"/>
              <a:t>∈ S</a:t>
            </a:r>
            <a:r>
              <a:rPr lang="en-US" altLang="zh-TW" sz="2400" i="1" baseline="-25000" dirty="0" smtClean="0"/>
              <a:t>1</a:t>
            </a:r>
            <a:r>
              <a:rPr lang="zh-TW" altLang="en-US" sz="2400" dirty="0" smtClean="0"/>
              <a:t>∩</a:t>
            </a:r>
            <a:r>
              <a:rPr lang="en-US" altLang="zh-TW" sz="2400" dirty="0" smtClean="0"/>
              <a:t>S</a:t>
            </a:r>
            <a:r>
              <a:rPr lang="en-US" altLang="zh-TW" sz="2400" i="1" baseline="-25000" dirty="0" smtClean="0"/>
              <a:t>2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Thus, the set S</a:t>
            </a:r>
            <a:r>
              <a:rPr lang="en-US" altLang="zh-TW" sz="2400" i="1" baseline="-25000" dirty="0" smtClean="0"/>
              <a:t>1</a:t>
            </a:r>
            <a:r>
              <a:rPr lang="zh-TW" altLang="en-US" sz="2400" dirty="0" smtClean="0"/>
              <a:t>∩</a:t>
            </a:r>
            <a:r>
              <a:rPr lang="en-US" altLang="zh-TW" sz="2400" dirty="0" smtClean="0"/>
              <a:t>S</a:t>
            </a:r>
            <a:r>
              <a:rPr lang="en-US" altLang="zh-TW" sz="2400" i="1" baseline="-25000" dirty="0" smtClean="0"/>
              <a:t>2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is concave, for x</a:t>
            </a:r>
            <a:r>
              <a:rPr lang="en-US" altLang="zh-TW" sz="2400" i="1" baseline="-25000" dirty="0" smtClean="0"/>
              <a:t>3 </a:t>
            </a:r>
            <a:r>
              <a:rPr lang="en-US" altLang="zh-TW" sz="2400" dirty="0" smtClean="0"/>
              <a:t>is any linear interpolation of two points</a:t>
            </a:r>
            <a:br>
              <a:rPr lang="en-US" altLang="zh-TW" sz="2400" dirty="0" smtClean="0"/>
            </a:br>
            <a:r>
              <a:rPr lang="en-US" altLang="zh-TW" sz="2400" dirty="0" smtClean="0"/>
              <a:t>x</a:t>
            </a:r>
            <a:r>
              <a:rPr lang="en-US" altLang="zh-TW" sz="2400" i="1" baseline="-25000" dirty="0" smtClean="0"/>
              <a:t>1</a:t>
            </a:r>
            <a:r>
              <a:rPr lang="en-US" altLang="zh-TW" sz="2400" dirty="0" smtClean="0"/>
              <a:t> and x</a:t>
            </a:r>
            <a:r>
              <a:rPr lang="en-US" altLang="zh-TW" sz="2400" i="1" baseline="-25000" dirty="0" smtClean="0"/>
              <a:t>2</a:t>
            </a:r>
            <a:r>
              <a:rPr lang="en-US" altLang="zh-TW" sz="2400" dirty="0" smtClean="0"/>
              <a:t> in S</a:t>
            </a:r>
            <a:r>
              <a:rPr lang="en-US" altLang="zh-TW" sz="2400" i="1" baseline="-25000" dirty="0" smtClean="0"/>
              <a:t>1</a:t>
            </a:r>
            <a:r>
              <a:rPr lang="zh-TW" altLang="en-US" sz="2400" dirty="0" smtClean="0"/>
              <a:t>∩</a:t>
            </a:r>
            <a:r>
              <a:rPr lang="en-US" altLang="zh-TW" sz="2400" dirty="0" smtClean="0"/>
              <a:t>S</a:t>
            </a:r>
            <a:r>
              <a:rPr lang="en-US" altLang="zh-TW" sz="2400" i="1" baseline="-25000" dirty="0" smtClean="0"/>
              <a:t>2</a:t>
            </a:r>
            <a:r>
              <a:rPr lang="en-US" altLang="zh-TW" sz="2400" dirty="0" smtClean="0"/>
              <a:t> , and x</a:t>
            </a:r>
            <a:r>
              <a:rPr lang="en-US" altLang="zh-TW" sz="2400" i="1" baseline="-25000" dirty="0" smtClean="0"/>
              <a:t>3 </a:t>
            </a:r>
            <a:r>
              <a:rPr lang="en-US" altLang="zh-TW" sz="2400" dirty="0" smtClean="0"/>
              <a:t>∈ S</a:t>
            </a:r>
            <a:r>
              <a:rPr lang="en-US" altLang="zh-TW" sz="2400" i="1" baseline="-25000" dirty="0" smtClean="0"/>
              <a:t>1</a:t>
            </a:r>
            <a:r>
              <a:rPr lang="zh-TW" altLang="en-US" sz="2400" dirty="0" smtClean="0"/>
              <a:t>∩</a:t>
            </a:r>
            <a:r>
              <a:rPr lang="en-US" altLang="zh-TW" sz="2400" dirty="0" smtClean="0"/>
              <a:t>S</a:t>
            </a:r>
            <a:r>
              <a:rPr lang="en-US" altLang="zh-TW" sz="2400" i="1" baseline="-25000" dirty="0" smtClean="0"/>
              <a:t>2</a:t>
            </a:r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7" y="0"/>
            <a:ext cx="12192001" cy="1711533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9153525" y="2915804"/>
            <a:ext cx="2637269" cy="817996"/>
            <a:chOff x="9429750" y="2782454"/>
            <a:chExt cx="2637269" cy="817996"/>
          </a:xfrm>
        </p:grpSpPr>
        <p:sp>
          <p:nvSpPr>
            <p:cNvPr id="20" name="矩形 19"/>
            <p:cNvSpPr/>
            <p:nvPr/>
          </p:nvSpPr>
          <p:spPr>
            <a:xfrm>
              <a:off x="9429750" y="2782455"/>
              <a:ext cx="2637268" cy="817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淚滴形 3"/>
            <p:cNvSpPr/>
            <p:nvPr/>
          </p:nvSpPr>
          <p:spPr>
            <a:xfrm>
              <a:off x="10277475" y="2782454"/>
              <a:ext cx="1789544" cy="684645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流程圖: 替代處理程序 22"/>
            <p:cNvSpPr/>
            <p:nvPr/>
          </p:nvSpPr>
          <p:spPr>
            <a:xfrm>
              <a:off x="9429750" y="3009900"/>
              <a:ext cx="1695450" cy="590550"/>
            </a:xfrm>
            <a:prstGeom prst="flowChartAlternateProcess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34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545" y="1933574"/>
            <a:ext cx="11658599" cy="49244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altLang="zh-TW" sz="2400" dirty="0" smtClean="0"/>
              <a:t>Result of adding 2 concave functions is a </a:t>
            </a:r>
            <a:r>
              <a:rPr lang="en-US" altLang="zh-TW" sz="2400" dirty="0"/>
              <a:t>concave </a:t>
            </a:r>
            <a:r>
              <a:rPr lang="en-US" altLang="zh-TW" sz="2400" dirty="0" smtClean="0"/>
              <a:t>function.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TW" sz="2400" dirty="0" smtClean="0"/>
              <a:t>A linear function is both a convex function and a convex function.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The goal is to proof that 						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concave.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Linear function		</a:t>
            </a:r>
            <a:r>
              <a:rPr lang="en-US" altLang="zh-TW" sz="2400" dirty="0"/>
              <a:t>is </a:t>
            </a:r>
            <a:r>
              <a:rPr lang="en-US" altLang="zh-TW" sz="2400" dirty="0" smtClean="0"/>
              <a:t>concave, by property A.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		     is convex, for its first derivative and second derivative are both </a:t>
            </a:r>
            <a:br>
              <a:rPr lang="en-US" altLang="zh-TW" sz="2400" dirty="0" smtClean="0"/>
            </a:br>
            <a:r>
              <a:rPr lang="en-US" altLang="zh-TW" sz="2400" dirty="0" smtClean="0"/>
              <a:t> greater than 0. Thus,  			is concave.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Hence, </a:t>
            </a:r>
            <a:r>
              <a:rPr lang="en-US" altLang="zh-TW" sz="2400" dirty="0"/>
              <a:t>by property </a:t>
            </a:r>
            <a:r>
              <a:rPr lang="en-US" altLang="zh-TW" sz="2400" dirty="0" smtClean="0"/>
              <a:t>B, 				     is </a:t>
            </a:r>
            <a:r>
              <a:rPr lang="en-US" altLang="zh-TW" sz="2400" dirty="0"/>
              <a:t>concave</a:t>
            </a:r>
            <a:r>
              <a:rPr lang="en-US" altLang="zh-TW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As a consequence,					is concave, </a:t>
            </a:r>
            <a:r>
              <a:rPr lang="en-US" altLang="zh-TW" sz="2400" dirty="0"/>
              <a:t>by property </a:t>
            </a:r>
            <a:r>
              <a:rPr lang="en-US" altLang="zh-TW" sz="2400" dirty="0" smtClean="0"/>
              <a:t>B.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3141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lum bright="-3000"/>
          </a:blip>
          <a:srcRect t="2526"/>
          <a:stretch/>
        </p:blipFill>
        <p:spPr>
          <a:xfrm>
            <a:off x="4062907" y="2939944"/>
            <a:ext cx="4394074" cy="5531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lum bright="-3000"/>
          </a:blip>
          <a:srcRect l="19018" t="2526" r="54103"/>
          <a:stretch/>
        </p:blipFill>
        <p:spPr>
          <a:xfrm>
            <a:off x="2716706" y="3623930"/>
            <a:ext cx="1181101" cy="5531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lum bright="-3000"/>
          </a:blip>
          <a:srcRect l="52628" t="2526" r="4432"/>
          <a:stretch/>
        </p:blipFill>
        <p:spPr>
          <a:xfrm>
            <a:off x="600075" y="4307774"/>
            <a:ext cx="1886812" cy="5531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lum bright="-3000"/>
          </a:blip>
          <a:srcRect t="2526"/>
          <a:stretch/>
        </p:blipFill>
        <p:spPr>
          <a:xfrm>
            <a:off x="3250106" y="6209523"/>
            <a:ext cx="4394074" cy="55311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lum bright="-3000"/>
          </a:blip>
          <a:srcRect l="46868" t="2526" r="4431"/>
          <a:stretch/>
        </p:blipFill>
        <p:spPr>
          <a:xfrm>
            <a:off x="3592943" y="4832310"/>
            <a:ext cx="2139951" cy="55311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lum bright="-3000"/>
          </a:blip>
          <a:srcRect l="18955" t="2526" r="4092"/>
          <a:stretch/>
        </p:blipFill>
        <p:spPr>
          <a:xfrm>
            <a:off x="3714750" y="5525679"/>
            <a:ext cx="3381375" cy="5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2058"/>
          <a:stretch/>
        </p:blipFill>
        <p:spPr>
          <a:xfrm>
            <a:off x="0" y="-2"/>
            <a:ext cx="12191544" cy="2597545"/>
          </a:xfrm>
          <a:prstGeom prst="rect">
            <a:avLst/>
          </a:prstGeom>
        </p:spPr>
      </p:pic>
      <p:pic>
        <p:nvPicPr>
          <p:cNvPr id="1026" name="Picture 2" descr="權重函數（weight function）的效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" y="3428999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權重函數（weight function）的效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44" y="3428999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552404" y="6611779"/>
            <a:ext cx="541526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Images copied from: http</a:t>
            </a:r>
            <a:r>
              <a:rPr lang="en-US" altLang="zh-TW" sz="1000" dirty="0"/>
              <a:t>://www.gtwang.org/2013/07/standford-machine-learning-3.html</a:t>
            </a:r>
            <a:endParaRPr lang="zh-TW" altLang="en-US" sz="1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12151" y="3428999"/>
            <a:ext cx="34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1-D example : x = 3.5 with </a:t>
            </a:r>
            <a:r>
              <a:rPr lang="el-GR" altLang="zh-TW" dirty="0" smtClean="0"/>
              <a:t>τ</a:t>
            </a:r>
            <a:r>
              <a:rPr lang="en-US" altLang="zh-TW" dirty="0" smtClean="0"/>
              <a:t> = 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408150" y="3428999"/>
            <a:ext cx="366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1-D example : x = 3.5 with </a:t>
            </a:r>
            <a:r>
              <a:rPr lang="el-GR" altLang="zh-TW" dirty="0" smtClean="0"/>
              <a:t>τ</a:t>
            </a:r>
            <a:r>
              <a:rPr lang="en-US" altLang="zh-TW" dirty="0" smtClean="0"/>
              <a:t> = 0.5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0" y="36136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5544" y="36136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0163" y="566738"/>
            <a:ext cx="230981" cy="1076325"/>
          </a:xfrm>
          <a:prstGeom prst="rect">
            <a:avLst/>
          </a:prstGeom>
          <a:noFill/>
          <a:ln w="28575">
            <a:solidFill>
              <a:srgbClr val="FFE4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10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0" y="-282"/>
            <a:ext cx="12192000" cy="841854"/>
            <a:chOff x="0" y="-282"/>
            <a:chExt cx="12192000" cy="84185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b="35618"/>
            <a:stretch/>
          </p:blipFill>
          <p:spPr>
            <a:xfrm>
              <a:off x="0" y="-282"/>
              <a:ext cx="6094800" cy="841854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/>
            <a:srcRect t="76759"/>
            <a:stretch/>
          </p:blipFill>
          <p:spPr>
            <a:xfrm>
              <a:off x="6097200" y="537680"/>
              <a:ext cx="6094800" cy="30389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094800" y="0"/>
              <a:ext cx="6097200" cy="53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265500" y="962530"/>
            <a:ext cx="11658599" cy="3460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b="1" i="1" dirty="0" smtClean="0"/>
              <a:t>X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is all the data, each row is a single data point, which contains 1 and </a:t>
            </a:r>
            <a:r>
              <a:rPr lang="en-US" altLang="zh-TW" sz="2400" i="1" dirty="0" smtClean="0"/>
              <a:t>x</a:t>
            </a:r>
            <a:r>
              <a:rPr lang="en-US" altLang="zh-TW" sz="2400" baseline="30000" dirty="0" smtClean="0"/>
              <a:t>(</a:t>
            </a:r>
            <a:r>
              <a:rPr lang="en-US" altLang="zh-TW" sz="2400" i="1" baseline="30000" dirty="0" err="1" smtClean="0"/>
              <a:t>i</a:t>
            </a:r>
            <a:r>
              <a:rPr lang="en-US" altLang="zh-TW" sz="2400" baseline="30000" dirty="0" smtClean="0"/>
              <a:t>)</a:t>
            </a:r>
            <a:r>
              <a:rPr lang="en-US" altLang="zh-TW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TW" sz="2400" b="1" i="1" dirty="0" smtClean="0"/>
              <a:t>w</a:t>
            </a:r>
            <a:r>
              <a:rPr lang="en-US" altLang="zh-TW" sz="2400" dirty="0" smtClean="0"/>
              <a:t> is the coefficient array, in which row 1 is </a:t>
            </a:r>
            <a:r>
              <a:rPr lang="en-US" altLang="zh-TW" sz="2400" i="1" dirty="0" smtClean="0"/>
              <a:t>w</a:t>
            </a:r>
            <a:r>
              <a:rPr lang="en-US" altLang="zh-TW" sz="2400" i="1" baseline="-25000" dirty="0" smtClean="0"/>
              <a:t>0</a:t>
            </a:r>
            <a:r>
              <a:rPr lang="en-US" altLang="zh-TW" sz="2400" dirty="0" smtClean="0"/>
              <a:t>, row 2 is </a:t>
            </a:r>
            <a:r>
              <a:rPr lang="en-US" altLang="zh-TW" sz="2400" i="1" dirty="0" smtClean="0"/>
              <a:t>w</a:t>
            </a:r>
            <a:r>
              <a:rPr lang="en-US" altLang="zh-TW" sz="2400" i="1" baseline="-25000" dirty="0" smtClean="0"/>
              <a:t>1</a:t>
            </a:r>
            <a:r>
              <a:rPr lang="en-US" altLang="zh-TW" sz="2400" dirty="0" smtClean="0"/>
              <a:t>, and so on.</a:t>
            </a:r>
          </a:p>
          <a:p>
            <a:pPr>
              <a:lnSpc>
                <a:spcPct val="100000"/>
              </a:lnSpc>
            </a:pPr>
            <a:r>
              <a:rPr lang="en-US" altLang="zh-TW" sz="2400" b="1" i="1" dirty="0" smtClean="0"/>
              <a:t>r</a:t>
            </a:r>
            <a:r>
              <a:rPr lang="en-US" altLang="zh-TW" sz="2400" dirty="0" smtClean="0"/>
              <a:t> is the label array, dimension of which agrees with </a:t>
            </a:r>
            <a:r>
              <a:rPr lang="en-US" altLang="zh-TW" sz="2400" b="1" i="1" dirty="0" err="1" smtClean="0"/>
              <a:t>Xw</a:t>
            </a:r>
            <a:r>
              <a:rPr lang="en-US" altLang="zh-TW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TW" sz="2400" b="1" i="1" dirty="0" err="1" smtClean="0"/>
              <a:t>Xw</a:t>
            </a:r>
            <a:r>
              <a:rPr lang="en-US" altLang="zh-TW" sz="2400" dirty="0" smtClean="0"/>
              <a:t> – </a:t>
            </a:r>
            <a:r>
              <a:rPr lang="en-US" altLang="zh-TW" sz="2400" b="1" i="1" dirty="0" smtClean="0"/>
              <a:t>r</a:t>
            </a:r>
            <a:r>
              <a:rPr lang="en-US" altLang="zh-TW" sz="2400" dirty="0" smtClean="0"/>
              <a:t> is the error term, which means the error (distance) of </a:t>
            </a:r>
            <a:r>
              <a:rPr lang="en-US" altLang="zh-TW" sz="2400" b="1" i="1" dirty="0" err="1" smtClean="0"/>
              <a:t>Xw</a:t>
            </a:r>
            <a:r>
              <a:rPr lang="en-US" altLang="zh-TW" sz="2400" dirty="0" smtClean="0"/>
              <a:t> and </a:t>
            </a:r>
            <a:r>
              <a:rPr lang="en-US" altLang="zh-TW" sz="2400" b="1" i="1" dirty="0" smtClean="0"/>
              <a:t>r</a:t>
            </a:r>
            <a:r>
              <a:rPr lang="en-US" altLang="zh-TW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/>
              <a:t>L is a N × N diagonal matrix, with elements </a:t>
            </a:r>
            <a:r>
              <a:rPr lang="en-US" altLang="zh-TW" sz="2400" dirty="0"/>
              <a:t>from ½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baseline="30000" dirty="0" smtClean="0"/>
              <a:t> (</a:t>
            </a:r>
            <a:r>
              <a:rPr lang="en-US" altLang="zh-TW" sz="2400" i="1" baseline="30000" dirty="0" smtClean="0"/>
              <a:t>1</a:t>
            </a:r>
            <a:r>
              <a:rPr lang="en-US" altLang="zh-TW" sz="2400" baseline="30000" dirty="0" smtClean="0"/>
              <a:t>)</a:t>
            </a:r>
            <a:r>
              <a:rPr lang="en-US" altLang="zh-TW" sz="2400" dirty="0" smtClean="0"/>
              <a:t> to </a:t>
            </a:r>
            <a:r>
              <a:rPr lang="en-US" altLang="zh-TW" sz="2400" dirty="0"/>
              <a:t>½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baseline="30000" dirty="0" smtClean="0"/>
              <a:t> (</a:t>
            </a:r>
            <a:r>
              <a:rPr lang="en-US" altLang="zh-TW" sz="2400" i="1" baseline="30000" dirty="0" smtClean="0"/>
              <a:t>n</a:t>
            </a:r>
            <a:r>
              <a:rPr lang="en-US" altLang="zh-TW" sz="2400" baseline="30000" dirty="0" smtClean="0"/>
              <a:t>)</a:t>
            </a:r>
            <a:r>
              <a:rPr lang="en-US" altLang="zh-TW" sz="2400" dirty="0" smtClean="0"/>
              <a:t> .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In fact, we can drop the </a:t>
            </a:r>
            <a:r>
              <a:rPr lang="en-US" altLang="zh-TW" sz="2000" dirty="0" smtClean="0"/>
              <a:t>½.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/>
              <a:t>Details as below. You can see that </a:t>
            </a:r>
            <a:r>
              <a:rPr lang="en-US" altLang="zh-TW" sz="2400" b="1" dirty="0"/>
              <a:t>( </a:t>
            </a:r>
            <a:r>
              <a:rPr lang="en-US" altLang="zh-TW" sz="2400" b="1" i="1" dirty="0" err="1"/>
              <a:t>Xw</a:t>
            </a:r>
            <a:r>
              <a:rPr lang="en-US" altLang="zh-TW" sz="2400" b="1" i="1" dirty="0"/>
              <a:t> – r </a:t>
            </a:r>
            <a:r>
              <a:rPr lang="en-US" altLang="zh-TW" sz="2400" b="1" dirty="0"/>
              <a:t>)</a:t>
            </a:r>
            <a:r>
              <a:rPr lang="en-US" altLang="zh-TW" sz="2400" b="1" baseline="30000" dirty="0"/>
              <a:t>T</a:t>
            </a:r>
            <a:r>
              <a:rPr lang="en-US" altLang="zh-TW" sz="2400" b="1" dirty="0"/>
              <a:t> L ( </a:t>
            </a:r>
            <a:r>
              <a:rPr lang="en-US" altLang="zh-TW" sz="2400" b="1" i="1" dirty="0" err="1"/>
              <a:t>Xw</a:t>
            </a:r>
            <a:r>
              <a:rPr lang="en-US" altLang="zh-TW" sz="2400" b="1" i="1" dirty="0"/>
              <a:t> – r </a:t>
            </a:r>
            <a:r>
              <a:rPr lang="en-US" altLang="zh-TW" sz="2400" b="1" dirty="0" smtClean="0"/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is the objective.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80987"/>
              </p:ext>
            </p:extLst>
          </p:nvPr>
        </p:nvGraphicFramePr>
        <p:xfrm>
          <a:off x="193395" y="4493597"/>
          <a:ext cx="12857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868"/>
                <a:gridCol w="6428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39842"/>
              </p:ext>
            </p:extLst>
          </p:nvPr>
        </p:nvGraphicFramePr>
        <p:xfrm>
          <a:off x="1594149" y="5223715"/>
          <a:ext cx="113748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4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TW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TW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53296"/>
              </p:ext>
            </p:extLst>
          </p:nvPr>
        </p:nvGraphicFramePr>
        <p:xfrm>
          <a:off x="2866812" y="4492501"/>
          <a:ext cx="11370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zh-TW" altLang="en-US" b="1" i="1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zh-TW" altLang="en-US" b="1" i="1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zh-TW" altLang="en-US" b="1" i="1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zh-TW" altLang="en-US" b="1" i="1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59936" y="640957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/>
              <a:t>X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71736" y="640910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/>
              <a:t>w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58136" y="6409572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err="1"/>
              <a:t>Xw</a:t>
            </a:r>
            <a:endParaRPr lang="zh-TW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85454"/>
              </p:ext>
            </p:extLst>
          </p:nvPr>
        </p:nvGraphicFramePr>
        <p:xfrm>
          <a:off x="4108872" y="4497125"/>
          <a:ext cx="1137036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5933663" y="6409108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err="1" smtClean="0"/>
              <a:t>Xw</a:t>
            </a:r>
            <a:r>
              <a:rPr lang="en-US" altLang="zh-TW" b="1" i="1" dirty="0" smtClean="0"/>
              <a:t>-r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30276" y="6409108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smtClean="0"/>
              <a:t>r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14015"/>
              </p:ext>
            </p:extLst>
          </p:nvPr>
        </p:nvGraphicFramePr>
        <p:xfrm>
          <a:off x="5360400" y="4501744"/>
          <a:ext cx="165827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8279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 - r</a:t>
                      </a:r>
                      <a:r>
                        <a:rPr lang="en-US" altLang="zh-TW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 – r</a:t>
                      </a:r>
                      <a:r>
                        <a:rPr lang="en-US" altLang="zh-TW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 – r</a:t>
                      </a:r>
                      <a:r>
                        <a:rPr lang="en-US" altLang="zh-TW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 - 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altLang="zh-TW" baseline="-25000" dirty="0" err="1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TW" altLang="en-US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09888"/>
              </p:ext>
            </p:extLst>
          </p:nvPr>
        </p:nvGraphicFramePr>
        <p:xfrm>
          <a:off x="7158425" y="4498799"/>
          <a:ext cx="234603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07"/>
                <a:gridCol w="469207"/>
                <a:gridCol w="469207"/>
                <a:gridCol w="469207"/>
                <a:gridCol w="469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8110148" y="6413727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 smtClean="0"/>
              <a:t>2L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29820" y="4500563"/>
            <a:ext cx="2364364" cy="1839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ts val="2700"/>
              </a:lnSpc>
            </a:pPr>
            <a:r>
              <a:rPr lang="en-US" altLang="zh-TW" dirty="0"/>
              <a:t>½ </a:t>
            </a:r>
            <a:r>
              <a:rPr lang="en-US" altLang="zh-TW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TW" baseline="30000" dirty="0">
                <a:solidFill>
                  <a:schemeClr val="bg1"/>
                </a:solidFill>
              </a:rPr>
              <a:t>(</a:t>
            </a:r>
            <a:r>
              <a:rPr lang="en-US" altLang="zh-TW" i="1" baseline="30000" dirty="0">
                <a:solidFill>
                  <a:schemeClr val="bg1"/>
                </a:solidFill>
              </a:rPr>
              <a:t>1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zh-TW" altLang="en-US" baseline="30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 </a:t>
            </a:r>
            <a:r>
              <a:rPr lang="en-US" altLang="zh-TW" b="1" i="1" dirty="0" smtClean="0">
                <a:solidFill>
                  <a:schemeClr val="bg1"/>
                </a:solidFill>
              </a:rPr>
              <a:t>x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(</a:t>
            </a:r>
            <a:r>
              <a:rPr lang="en-US" altLang="zh-TW" i="1" baseline="30000" dirty="0" smtClean="0">
                <a:solidFill>
                  <a:schemeClr val="bg1"/>
                </a:solidFill>
              </a:rPr>
              <a:t>1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en-US" altLang="zh-TW" b="1" i="1" dirty="0" smtClean="0">
                <a:solidFill>
                  <a:schemeClr val="bg1"/>
                </a:solidFill>
              </a:rPr>
              <a:t>w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- r</a:t>
            </a:r>
            <a:r>
              <a:rPr lang="en-US" altLang="zh-TW" baseline="30000" dirty="0">
                <a:solidFill>
                  <a:schemeClr val="bg1"/>
                </a:solidFill>
              </a:rPr>
              <a:t>(</a:t>
            </a:r>
            <a:r>
              <a:rPr lang="en-US" altLang="zh-TW" i="1" baseline="30000" dirty="0">
                <a:solidFill>
                  <a:schemeClr val="bg1"/>
                </a:solidFill>
              </a:rPr>
              <a:t>1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</a:t>
            </a:r>
          </a:p>
          <a:p>
            <a:pPr>
              <a:lnSpc>
                <a:spcPts val="2700"/>
              </a:lnSpc>
            </a:pPr>
            <a:r>
              <a:rPr lang="en-US" altLang="zh-TW" dirty="0"/>
              <a:t>½ </a:t>
            </a:r>
            <a:r>
              <a:rPr lang="en-US" altLang="zh-TW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(</a:t>
            </a:r>
            <a:r>
              <a:rPr lang="en-US" altLang="zh-TW" i="1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zh-TW" altLang="en-US" baseline="30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 </a:t>
            </a:r>
            <a:r>
              <a:rPr lang="en-US" altLang="zh-TW" b="1" i="1" dirty="0" smtClean="0">
                <a:solidFill>
                  <a:schemeClr val="bg1"/>
                </a:solidFill>
              </a:rPr>
              <a:t>x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(</a:t>
            </a:r>
            <a:r>
              <a:rPr lang="en-US" altLang="zh-TW" i="1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en-US" altLang="zh-TW" b="1" i="1" dirty="0" smtClean="0">
                <a:solidFill>
                  <a:schemeClr val="bg1"/>
                </a:solidFill>
              </a:rPr>
              <a:t>w</a:t>
            </a:r>
            <a:r>
              <a:rPr lang="en-US" altLang="zh-TW" dirty="0" smtClean="0">
                <a:solidFill>
                  <a:schemeClr val="bg1"/>
                </a:solidFill>
              </a:rPr>
              <a:t> – </a:t>
            </a:r>
            <a:r>
              <a:rPr lang="en-US" altLang="zh-TW" dirty="0">
                <a:solidFill>
                  <a:schemeClr val="bg1"/>
                </a:solidFill>
              </a:rPr>
              <a:t>r</a:t>
            </a:r>
            <a:r>
              <a:rPr lang="en-US" altLang="zh-TW" baseline="30000" dirty="0">
                <a:solidFill>
                  <a:schemeClr val="bg1"/>
                </a:solidFill>
              </a:rPr>
              <a:t>(</a:t>
            </a:r>
            <a:r>
              <a:rPr lang="en-US" altLang="zh-TW" i="1" baseline="30000" dirty="0">
                <a:solidFill>
                  <a:schemeClr val="bg1"/>
                </a:solidFill>
              </a:rPr>
              <a:t>2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)</a:t>
            </a:r>
            <a:r>
              <a:rPr lang="en-US" altLang="zh-TW" baseline="30000" dirty="0"/>
              <a:t>2</a:t>
            </a:r>
            <a:r>
              <a:rPr lang="en-US" altLang="zh-TW" dirty="0"/>
              <a:t> +</a:t>
            </a:r>
          </a:p>
          <a:p>
            <a:pPr>
              <a:lnSpc>
                <a:spcPts val="2700"/>
              </a:lnSpc>
            </a:pPr>
            <a:r>
              <a:rPr lang="en-US" altLang="zh-TW" dirty="0"/>
              <a:t>½ </a:t>
            </a:r>
            <a:r>
              <a:rPr lang="en-US" altLang="zh-TW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(</a:t>
            </a:r>
            <a:r>
              <a:rPr lang="en-US" altLang="zh-TW" i="1" baseline="30000" dirty="0" smtClean="0">
                <a:solidFill>
                  <a:schemeClr val="bg1"/>
                </a:solidFill>
              </a:rPr>
              <a:t>3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zh-TW" altLang="en-US" baseline="30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 </a:t>
            </a:r>
            <a:r>
              <a:rPr lang="en-US" altLang="zh-TW" b="1" i="1" dirty="0" smtClean="0">
                <a:solidFill>
                  <a:schemeClr val="bg1"/>
                </a:solidFill>
              </a:rPr>
              <a:t>x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(</a:t>
            </a:r>
            <a:r>
              <a:rPr lang="en-US" altLang="zh-TW" i="1" baseline="30000" dirty="0" smtClean="0">
                <a:solidFill>
                  <a:schemeClr val="bg1"/>
                </a:solidFill>
              </a:rPr>
              <a:t>3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en-US" altLang="zh-TW" b="1" i="1" dirty="0" smtClean="0">
                <a:solidFill>
                  <a:schemeClr val="bg1"/>
                </a:solidFill>
              </a:rPr>
              <a:t>w</a:t>
            </a:r>
            <a:r>
              <a:rPr lang="en-US" altLang="zh-TW" dirty="0" smtClean="0">
                <a:solidFill>
                  <a:schemeClr val="bg1"/>
                </a:solidFill>
              </a:rPr>
              <a:t> – </a:t>
            </a:r>
            <a:r>
              <a:rPr lang="en-US" altLang="zh-TW" dirty="0">
                <a:solidFill>
                  <a:schemeClr val="bg1"/>
                </a:solidFill>
              </a:rPr>
              <a:t>r</a:t>
            </a:r>
            <a:r>
              <a:rPr lang="en-US" altLang="zh-TW" baseline="30000" dirty="0">
                <a:solidFill>
                  <a:schemeClr val="bg1"/>
                </a:solidFill>
              </a:rPr>
              <a:t>(</a:t>
            </a:r>
            <a:r>
              <a:rPr lang="en-US" altLang="zh-TW" i="1" baseline="30000" dirty="0">
                <a:solidFill>
                  <a:schemeClr val="bg1"/>
                </a:solidFill>
              </a:rPr>
              <a:t>3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</a:t>
            </a:r>
            <a:endParaRPr lang="en-US" altLang="zh-TW" dirty="0"/>
          </a:p>
          <a:p>
            <a:pPr>
              <a:lnSpc>
                <a:spcPts val="2700"/>
              </a:lnSpc>
            </a:pPr>
            <a:r>
              <a:rPr lang="en-US" altLang="zh-TW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TW" dirty="0" smtClean="0"/>
              <a:t> </a:t>
            </a:r>
            <a:r>
              <a:rPr lang="en-US" altLang="zh-TW" dirty="0"/>
              <a:t>+</a:t>
            </a:r>
          </a:p>
          <a:p>
            <a:pPr>
              <a:lnSpc>
                <a:spcPts val="2700"/>
              </a:lnSpc>
            </a:pPr>
            <a:r>
              <a:rPr lang="en-US" altLang="zh-TW" dirty="0"/>
              <a:t>½ </a:t>
            </a:r>
            <a:r>
              <a:rPr lang="en-US" altLang="zh-TW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(</a:t>
            </a:r>
            <a:r>
              <a:rPr lang="en-US" altLang="zh-TW" i="1" baseline="30000" dirty="0" smtClean="0">
                <a:solidFill>
                  <a:schemeClr val="bg1"/>
                </a:solidFill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zh-TW" altLang="en-US" baseline="30000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 </a:t>
            </a:r>
            <a:r>
              <a:rPr lang="en-US" altLang="zh-TW" b="1" i="1" dirty="0" smtClean="0">
                <a:solidFill>
                  <a:schemeClr val="bg1"/>
                </a:solidFill>
              </a:rPr>
              <a:t>x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(</a:t>
            </a:r>
            <a:r>
              <a:rPr lang="en-US" altLang="zh-TW" i="1" baseline="30000" dirty="0" smtClean="0">
                <a:solidFill>
                  <a:schemeClr val="bg1"/>
                </a:solidFill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en-US" altLang="zh-TW" b="1" i="1" dirty="0" smtClean="0">
                <a:solidFill>
                  <a:schemeClr val="bg1"/>
                </a:solidFill>
              </a:rPr>
              <a:t>w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- r</a:t>
            </a:r>
            <a:r>
              <a:rPr lang="en-US" altLang="zh-TW" baseline="30000" dirty="0">
                <a:solidFill>
                  <a:schemeClr val="bg1"/>
                </a:solidFill>
              </a:rPr>
              <a:t>(</a:t>
            </a:r>
            <a:r>
              <a:rPr lang="en-US" altLang="zh-TW" i="1" baseline="30000" dirty="0">
                <a:solidFill>
                  <a:schemeClr val="bg1"/>
                </a:solidFill>
              </a:rPr>
              <a:t>n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)</a:t>
            </a:r>
            <a:r>
              <a:rPr lang="en-US" altLang="zh-TW" baseline="30000" dirty="0" smtClean="0"/>
              <a:t>2</a:t>
            </a:r>
            <a:endParaRPr lang="en-US" altLang="zh-TW" dirty="0" smtClean="0"/>
          </a:p>
        </p:txBody>
      </p:sp>
      <p:sp>
        <p:nvSpPr>
          <p:cNvPr id="25" name="矩形 24"/>
          <p:cNvSpPr/>
          <p:nvPr/>
        </p:nvSpPr>
        <p:spPr>
          <a:xfrm>
            <a:off x="9706426" y="6417416"/>
            <a:ext cx="230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( </a:t>
            </a:r>
            <a:r>
              <a:rPr lang="en-US" altLang="zh-TW" b="1" i="1" dirty="0" err="1" smtClean="0"/>
              <a:t>Xw</a:t>
            </a:r>
            <a:r>
              <a:rPr lang="en-US" altLang="zh-TW" b="1" i="1" dirty="0" smtClean="0"/>
              <a:t> – r </a:t>
            </a:r>
            <a:r>
              <a:rPr lang="en-US" altLang="zh-TW" b="1" dirty="0" smtClean="0"/>
              <a:t>)</a:t>
            </a:r>
            <a:r>
              <a:rPr lang="en-US" altLang="zh-TW" b="1" baseline="30000" dirty="0" smtClean="0"/>
              <a:t>T</a:t>
            </a:r>
            <a:r>
              <a:rPr lang="en-US" altLang="zh-TW" b="1" dirty="0" smtClean="0"/>
              <a:t> L </a:t>
            </a:r>
            <a:r>
              <a:rPr lang="en-US" altLang="zh-TW" b="1" dirty="0"/>
              <a:t>( </a:t>
            </a:r>
            <a:r>
              <a:rPr lang="en-US" altLang="zh-TW" b="1" i="1" dirty="0" err="1"/>
              <a:t>Xw</a:t>
            </a:r>
            <a:r>
              <a:rPr lang="en-US" altLang="zh-TW" b="1" i="1" dirty="0"/>
              <a:t> – r 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31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9117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501" y="962530"/>
            <a:ext cx="9564299" cy="5730878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altLang="zh-TW" sz="2400" dirty="0" smtClean="0"/>
              <a:t>Objective of linear regression is        ( w</a:t>
            </a:r>
            <a:r>
              <a:rPr lang="en-US" altLang="zh-TW" sz="2400" baseline="-25000" dirty="0" smtClean="0"/>
              <a:t>0 </a:t>
            </a:r>
            <a:r>
              <a:rPr lang="en-US" altLang="zh-TW" sz="2400" dirty="0" smtClean="0"/>
              <a:t>+ 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(</a:t>
            </a:r>
            <a:r>
              <a:rPr lang="en-US" altLang="zh-TW" sz="2400" baseline="30000" dirty="0" err="1" smtClean="0"/>
              <a:t>i</a:t>
            </a:r>
            <a:r>
              <a:rPr lang="en-US" altLang="zh-TW" sz="2400" baseline="30000" dirty="0" smtClean="0"/>
              <a:t>) </a:t>
            </a:r>
            <a:r>
              <a:rPr lang="en-US" altLang="zh-TW" sz="2400" dirty="0" smtClean="0"/>
              <a:t>+… -r</a:t>
            </a:r>
            <a:r>
              <a:rPr lang="en-US" altLang="zh-TW" sz="2400" baseline="30000" dirty="0" smtClean="0"/>
              <a:t>(</a:t>
            </a:r>
            <a:r>
              <a:rPr lang="en-US" altLang="zh-TW" sz="2400" baseline="30000" dirty="0" err="1" smtClean="0"/>
              <a:t>i</a:t>
            </a:r>
            <a:r>
              <a:rPr lang="en-US" altLang="zh-TW" sz="2400" baseline="30000" dirty="0"/>
              <a:t>)</a:t>
            </a:r>
            <a:r>
              <a:rPr lang="en-US" altLang="zh-TW" sz="2400" dirty="0" smtClean="0"/>
              <a:t> )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 ,</a:t>
            </a:r>
            <a:br>
              <a:rPr lang="en-US" altLang="zh-TW" sz="2400" dirty="0" smtClean="0"/>
            </a:br>
            <a:r>
              <a:rPr lang="en-US" altLang="zh-TW" sz="2400" dirty="0" smtClean="0"/>
              <a:t>and its close form solution is </a:t>
            </a:r>
            <a:r>
              <a:rPr lang="en-US" altLang="zh-TW" sz="2400" b="1" i="1" dirty="0" smtClean="0"/>
              <a:t>w</a:t>
            </a:r>
            <a:r>
              <a:rPr lang="en-US" altLang="zh-TW" sz="2400" dirty="0" smtClean="0"/>
              <a:t> = (X</a:t>
            </a:r>
            <a:r>
              <a:rPr lang="en-US" altLang="zh-TW" sz="2400" baseline="30000" dirty="0" smtClean="0"/>
              <a:t>T </a:t>
            </a:r>
            <a:r>
              <a:rPr lang="en-US" altLang="zh-TW" sz="2400" dirty="0" smtClean="0"/>
              <a:t>X)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/>
              <a:t> X</a:t>
            </a:r>
            <a:r>
              <a:rPr lang="en-US" altLang="zh-TW" sz="2400" baseline="30000" dirty="0" smtClean="0"/>
              <a:t>T</a:t>
            </a:r>
            <a:r>
              <a:rPr lang="en-US" altLang="zh-TW" sz="2400" dirty="0" smtClean="0"/>
              <a:t> r .</a:t>
            </a:r>
          </a:p>
          <a:p>
            <a:pPr>
              <a:lnSpc>
                <a:spcPts val="3200"/>
              </a:lnSpc>
            </a:pPr>
            <a:r>
              <a:rPr lang="en-US" altLang="zh-TW" sz="2400" dirty="0" smtClean="0"/>
              <a:t>Objective of </a:t>
            </a:r>
            <a:r>
              <a:rPr lang="en-US" altLang="zh-TW" sz="2400" dirty="0"/>
              <a:t>linear regression </a:t>
            </a:r>
            <a:r>
              <a:rPr lang="en-US" altLang="zh-TW" sz="2400" dirty="0" smtClean="0"/>
              <a:t>is ½</a:t>
            </a:r>
            <a:r>
              <a:rPr lang="en-US" altLang="zh-TW" sz="2400" dirty="0"/>
              <a:t>	</a:t>
            </a:r>
            <a:r>
              <a:rPr lang="en-US" altLang="zh-TW" sz="2400" dirty="0" smtClean="0"/>
              <a:t> 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baseline="30000" dirty="0" smtClean="0"/>
              <a:t>(</a:t>
            </a:r>
            <a:r>
              <a:rPr lang="en-US" altLang="zh-TW" sz="2400" i="1" baseline="30000" dirty="0" err="1" smtClean="0"/>
              <a:t>i</a:t>
            </a:r>
            <a:r>
              <a:rPr lang="en-US" altLang="zh-TW" sz="2400" baseline="30000" dirty="0" smtClean="0"/>
              <a:t>) </a:t>
            </a:r>
            <a:r>
              <a:rPr lang="en-US" altLang="zh-TW" sz="2400" dirty="0" smtClean="0"/>
              <a:t>( </a:t>
            </a:r>
            <a:r>
              <a:rPr lang="en-US" altLang="zh-TW" sz="2400" dirty="0"/>
              <a:t>w</a:t>
            </a:r>
            <a:r>
              <a:rPr lang="en-US" altLang="zh-TW" sz="2400" baseline="-25000" dirty="0"/>
              <a:t>0 </a:t>
            </a:r>
            <a:r>
              <a:rPr lang="en-US" altLang="zh-TW" sz="2400" dirty="0"/>
              <a:t>+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30000" dirty="0"/>
              <a:t>(</a:t>
            </a:r>
            <a:r>
              <a:rPr lang="en-US" altLang="zh-TW" sz="2400" baseline="30000" dirty="0" err="1"/>
              <a:t>i</a:t>
            </a:r>
            <a:r>
              <a:rPr lang="en-US" altLang="zh-TW" sz="2400" baseline="30000" dirty="0"/>
              <a:t>) </a:t>
            </a:r>
            <a:r>
              <a:rPr lang="en-US" altLang="zh-TW" sz="2400" dirty="0" smtClean="0"/>
              <a:t>+… -r</a:t>
            </a:r>
            <a:r>
              <a:rPr lang="en-US" altLang="zh-TW" sz="2400" baseline="30000" dirty="0" smtClean="0"/>
              <a:t>(</a:t>
            </a:r>
            <a:r>
              <a:rPr lang="en-US" altLang="zh-TW" sz="2400" baseline="30000" dirty="0" err="1" smtClean="0"/>
              <a:t>i</a:t>
            </a:r>
            <a:r>
              <a:rPr lang="en-US" altLang="zh-TW" sz="2400" baseline="30000" dirty="0"/>
              <a:t>)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)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,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which is equal to ½      ( w</a:t>
            </a:r>
            <a:r>
              <a:rPr lang="en-US" altLang="zh-TW" sz="2400" baseline="-25000" dirty="0" smtClean="0"/>
              <a:t>0</a:t>
            </a:r>
            <a:r>
              <a:rPr lang="en-US" altLang="zh-TW" sz="2400" dirty="0" smtClean="0"/>
              <a:t>√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baseline="30000" dirty="0" smtClean="0"/>
              <a:t>(</a:t>
            </a:r>
            <a:r>
              <a:rPr lang="en-US" altLang="zh-TW" sz="2400" i="1" baseline="30000" dirty="0"/>
              <a:t>i</a:t>
            </a:r>
            <a:r>
              <a:rPr lang="en-US" altLang="zh-TW" sz="2400" baseline="30000" dirty="0" smtClean="0"/>
              <a:t>)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+ </a:t>
            </a:r>
            <a:r>
              <a:rPr lang="en-US" altLang="zh-TW" sz="2400" dirty="0" smtClean="0"/>
              <a:t>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√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baseline="30000" dirty="0" smtClean="0"/>
              <a:t>(</a:t>
            </a:r>
            <a:r>
              <a:rPr lang="en-US" altLang="zh-TW" sz="2400" i="1" baseline="30000" dirty="0" err="1" smtClean="0"/>
              <a:t>i</a:t>
            </a:r>
            <a:r>
              <a:rPr lang="en-US" altLang="zh-TW" sz="2400" baseline="30000" dirty="0" smtClean="0"/>
              <a:t>)</a:t>
            </a:r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(</a:t>
            </a:r>
            <a:r>
              <a:rPr lang="en-US" altLang="zh-TW" sz="2400" baseline="30000" dirty="0" err="1" smtClean="0"/>
              <a:t>i</a:t>
            </a:r>
            <a:r>
              <a:rPr lang="en-US" altLang="zh-TW" sz="2400" baseline="30000" dirty="0"/>
              <a:t>) </a:t>
            </a:r>
            <a:r>
              <a:rPr lang="en-US" altLang="zh-TW" sz="2400" dirty="0" smtClean="0"/>
              <a:t>+… - √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baseline="30000" dirty="0" smtClean="0"/>
              <a:t>(</a:t>
            </a:r>
            <a:r>
              <a:rPr lang="en-US" altLang="zh-TW" sz="2400" i="1" baseline="30000" dirty="0" err="1" smtClean="0"/>
              <a:t>i</a:t>
            </a:r>
            <a:r>
              <a:rPr lang="en-US" altLang="zh-TW" sz="2400" baseline="30000" dirty="0" smtClean="0"/>
              <a:t>)</a:t>
            </a:r>
            <a:r>
              <a:rPr lang="en-US" altLang="zh-TW" sz="2400" dirty="0" smtClean="0"/>
              <a:t>r</a:t>
            </a:r>
            <a:r>
              <a:rPr lang="en-US" altLang="zh-TW" sz="2400" baseline="30000" dirty="0" smtClean="0"/>
              <a:t>(</a:t>
            </a:r>
            <a:r>
              <a:rPr lang="en-US" altLang="zh-TW" sz="2400" baseline="30000" dirty="0" err="1" smtClean="0"/>
              <a:t>i</a:t>
            </a:r>
            <a:r>
              <a:rPr lang="en-US" altLang="zh-TW" sz="2400" baseline="30000" dirty="0"/>
              <a:t>)</a:t>
            </a:r>
            <a:r>
              <a:rPr lang="en-US" altLang="zh-TW" sz="2400" dirty="0"/>
              <a:t> )</a:t>
            </a:r>
            <a:r>
              <a:rPr lang="en-US" altLang="zh-TW" sz="2400" baseline="30000" dirty="0" smtClean="0"/>
              <a:t>2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</a:t>
            </a:r>
            <a:endParaRPr lang="en-US" altLang="zh-TW" sz="800" dirty="0" smtClean="0"/>
          </a:p>
          <a:p>
            <a:pPr>
              <a:lnSpc>
                <a:spcPct val="100000"/>
              </a:lnSpc>
            </a:pPr>
            <a:endParaRPr lang="en-US" altLang="zh-TW" sz="800" dirty="0" smtClean="0"/>
          </a:p>
          <a:p>
            <a:pPr>
              <a:lnSpc>
                <a:spcPts val="3200"/>
              </a:lnSpc>
            </a:pPr>
            <a:r>
              <a:rPr lang="en-US" altLang="zh-TW" sz="2400" dirty="0" smtClean="0"/>
              <a:t>So we can turn </a:t>
            </a:r>
            <a:r>
              <a:rPr lang="en-US" altLang="zh-TW" sz="2400" b="1" i="1" dirty="0" smtClean="0"/>
              <a:t>X</a:t>
            </a:r>
            <a:r>
              <a:rPr lang="en-US" altLang="zh-TW" sz="2400" dirty="0" smtClean="0"/>
              <a:t> into </a:t>
            </a:r>
            <a:r>
              <a:rPr lang="en-US" altLang="zh-TW" sz="2400" b="1" i="1" dirty="0" smtClean="0"/>
              <a:t>X</a:t>
            </a:r>
            <a:r>
              <a:rPr lang="en-US" altLang="zh-TW" sz="2400" baseline="-25000" dirty="0" smtClean="0"/>
              <a:t>weighted </a:t>
            </a:r>
            <a:r>
              <a:rPr lang="en-US" altLang="zh-TW" sz="2400" dirty="0" smtClean="0"/>
              <a:t>, just like the right table.</a:t>
            </a:r>
          </a:p>
          <a:p>
            <a:pPr>
              <a:lnSpc>
                <a:spcPts val="3200"/>
              </a:lnSpc>
            </a:pPr>
            <a:r>
              <a:rPr lang="en-US" altLang="zh-TW" sz="2400" dirty="0" smtClean="0"/>
              <a:t>Thus, </a:t>
            </a:r>
            <a:r>
              <a:rPr lang="en-US" altLang="zh-TW" sz="2400" b="1" i="1" dirty="0" smtClean="0"/>
              <a:t>X</a:t>
            </a:r>
            <a:r>
              <a:rPr lang="en-US" altLang="zh-TW" sz="2400" baseline="-25000" dirty="0" smtClean="0"/>
              <a:t>weighted</a:t>
            </a:r>
            <a:r>
              <a:rPr lang="en-US" altLang="zh-TW" sz="2400" baseline="30000" dirty="0" smtClean="0"/>
              <a:t>T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/>
              <a:t>X</a:t>
            </a:r>
            <a:r>
              <a:rPr lang="en-US" altLang="zh-TW" sz="2400" baseline="-25000" dirty="0"/>
              <a:t>weighted</a:t>
            </a:r>
            <a:r>
              <a:rPr lang="en-US" altLang="zh-TW" sz="2400" dirty="0" smtClean="0"/>
              <a:t> = </a:t>
            </a:r>
            <a:r>
              <a:rPr lang="en-US" altLang="zh-TW" sz="2400" b="1" i="1" dirty="0" smtClean="0"/>
              <a:t>X</a:t>
            </a:r>
            <a:r>
              <a:rPr lang="en-US" altLang="zh-TW" sz="2400" baseline="30000" dirty="0" smtClean="0"/>
              <a:t>T</a:t>
            </a:r>
            <a:r>
              <a:rPr lang="en-US" altLang="zh-TW" sz="2400" b="1" i="1" dirty="0" smtClean="0"/>
              <a:t>LX</a:t>
            </a:r>
            <a:r>
              <a:rPr lang="en-US" altLang="zh-TW" sz="240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zh-TW" sz="800" dirty="0" smtClean="0"/>
          </a:p>
          <a:p>
            <a:pPr>
              <a:lnSpc>
                <a:spcPts val="3200"/>
              </a:lnSpc>
            </a:pPr>
            <a:r>
              <a:rPr lang="en-US" altLang="zh-TW" sz="2400" dirty="0" smtClean="0"/>
              <a:t>And turn </a:t>
            </a:r>
            <a:r>
              <a:rPr lang="en-US" altLang="zh-TW" sz="2400" b="1" i="1" dirty="0" smtClean="0"/>
              <a:t>r</a:t>
            </a:r>
            <a:r>
              <a:rPr lang="en-US" altLang="zh-TW" sz="2400" dirty="0" smtClean="0"/>
              <a:t> into </a:t>
            </a:r>
            <a:r>
              <a:rPr lang="en-US" altLang="zh-TW" sz="2400" b="1" i="1" dirty="0" smtClean="0"/>
              <a:t>r</a:t>
            </a:r>
            <a:r>
              <a:rPr lang="en-US" altLang="zh-TW" sz="2400" baseline="-25000" dirty="0" smtClean="0"/>
              <a:t>weighted 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just like the right table</a:t>
            </a:r>
            <a:r>
              <a:rPr lang="en-US" altLang="zh-TW" sz="2400" dirty="0" smtClean="0"/>
              <a:t>.</a:t>
            </a:r>
          </a:p>
          <a:p>
            <a:pPr>
              <a:lnSpc>
                <a:spcPts val="3200"/>
              </a:lnSpc>
            </a:pPr>
            <a:r>
              <a:rPr lang="en-US" altLang="zh-TW" sz="2400" dirty="0"/>
              <a:t>Thus, ( </a:t>
            </a:r>
            <a:r>
              <a:rPr lang="en-US" altLang="zh-TW" sz="2400" b="1" i="1" dirty="0"/>
              <a:t>X</a:t>
            </a:r>
            <a:r>
              <a:rPr lang="en-US" altLang="zh-TW" sz="2400" baseline="30000" dirty="0"/>
              <a:t>T </a:t>
            </a:r>
            <a:r>
              <a:rPr lang="en-US" altLang="zh-TW" sz="2400" b="1" i="1" dirty="0"/>
              <a:t>L X 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-1</a:t>
            </a:r>
            <a:r>
              <a:rPr lang="en-US" altLang="zh-TW" sz="2400" b="1" i="1" baseline="30000" dirty="0"/>
              <a:t> </a:t>
            </a:r>
            <a:r>
              <a:rPr lang="en-US" altLang="zh-TW" sz="2400" b="1" i="1" dirty="0" err="1" smtClean="0"/>
              <a:t>X</a:t>
            </a:r>
            <a:r>
              <a:rPr lang="en-US" altLang="zh-TW" sz="2400" baseline="-25000" dirty="0" err="1" smtClean="0"/>
              <a:t>weighted</a:t>
            </a:r>
            <a:r>
              <a:rPr lang="en-US" altLang="zh-TW" sz="2400" baseline="30000" dirty="0" err="1" smtClean="0"/>
              <a:t>T</a:t>
            </a:r>
            <a:r>
              <a:rPr lang="en-US" altLang="zh-TW" sz="2400" dirty="0" smtClean="0"/>
              <a:t> </a:t>
            </a:r>
            <a:r>
              <a:rPr lang="en-US" altLang="zh-TW" sz="2400" b="1" i="1" dirty="0"/>
              <a:t>r</a:t>
            </a:r>
            <a:r>
              <a:rPr lang="en-US" altLang="zh-TW" sz="2400" baseline="-25000" dirty="0" smtClean="0"/>
              <a:t>weighted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b="1" i="1" dirty="0" err="1" smtClean="0"/>
              <a:t>X</a:t>
            </a:r>
            <a:r>
              <a:rPr lang="en-US" altLang="zh-TW" sz="2400" baseline="30000" dirty="0" err="1" smtClean="0"/>
              <a:t>T</a:t>
            </a:r>
            <a:r>
              <a:rPr lang="en-US" altLang="zh-TW" sz="2400" b="1" i="1" dirty="0" err="1" smtClean="0"/>
              <a:t>L</a:t>
            </a:r>
            <a:r>
              <a:rPr lang="en-US" altLang="zh-TW" sz="2400" b="1" i="1" dirty="0" err="1"/>
              <a:t>r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>
              <a:lnSpc>
                <a:spcPct val="120000"/>
              </a:lnSpc>
            </a:pPr>
            <a:endParaRPr lang="en-US" altLang="zh-TW" sz="900" baseline="30000" dirty="0" smtClean="0"/>
          </a:p>
          <a:p>
            <a:pPr>
              <a:lnSpc>
                <a:spcPts val="3200"/>
              </a:lnSpc>
            </a:pPr>
            <a:r>
              <a:rPr lang="en-US" altLang="zh-TW" sz="2400" dirty="0" smtClean="0"/>
              <a:t>As a conclusion, the closed form solution of </a:t>
            </a:r>
            <a:r>
              <a:rPr lang="en-US" altLang="zh-TW" sz="2400" b="1" i="1" dirty="0" smtClean="0"/>
              <a:t>w</a:t>
            </a:r>
            <a:r>
              <a:rPr lang="en-US" altLang="zh-TW" sz="2400" dirty="0" smtClean="0"/>
              <a:t> is ( </a:t>
            </a:r>
            <a:r>
              <a:rPr lang="en-US" altLang="zh-TW" sz="2400" b="1" i="1" dirty="0" smtClean="0"/>
              <a:t>X</a:t>
            </a:r>
            <a:r>
              <a:rPr lang="en-US" altLang="zh-TW" sz="2400" baseline="30000" dirty="0" smtClean="0"/>
              <a:t>T </a:t>
            </a:r>
            <a:r>
              <a:rPr lang="en-US" altLang="zh-TW" sz="2400" b="1" i="1" dirty="0" smtClean="0"/>
              <a:t>L X </a:t>
            </a:r>
            <a:r>
              <a:rPr lang="en-US" altLang="zh-TW" sz="2400" dirty="0" smtClean="0"/>
              <a:t>)</a:t>
            </a:r>
            <a:r>
              <a:rPr lang="en-US" altLang="zh-TW" sz="2400" baseline="30000" dirty="0" smtClean="0"/>
              <a:t>-1</a:t>
            </a:r>
            <a:r>
              <a:rPr lang="en-US" altLang="zh-TW" sz="2400" b="1" i="1" baseline="30000" dirty="0"/>
              <a:t> </a:t>
            </a:r>
            <a:r>
              <a:rPr lang="en-US" altLang="zh-TW" sz="2400" b="1" i="1" dirty="0" smtClean="0"/>
              <a:t>X</a:t>
            </a:r>
            <a:r>
              <a:rPr lang="en-US" altLang="zh-TW" sz="2400" baseline="30000" dirty="0" smtClean="0"/>
              <a:t>T </a:t>
            </a:r>
            <a:r>
              <a:rPr lang="en-US" altLang="zh-TW" sz="2400" b="1" i="1" dirty="0" smtClean="0"/>
              <a:t>L r 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32092"/>
              </p:ext>
            </p:extLst>
          </p:nvPr>
        </p:nvGraphicFramePr>
        <p:xfrm>
          <a:off x="5086372" y="962530"/>
          <a:ext cx="366524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43"/>
                <a:gridCol w="19288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400" dirty="0" smtClean="0"/>
                        <a:t>Σ</a:t>
                      </a:r>
                      <a:endParaRPr lang="en-US" altLang="zh-TW" sz="2400" dirty="0" smtClean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i</a:t>
                      </a:r>
                      <a:r>
                        <a:rPr lang="en-US" altLang="zh-TW" sz="1000" dirty="0" smtClean="0"/>
                        <a:t>=1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00013"/>
              </p:ext>
            </p:extLst>
          </p:nvPr>
        </p:nvGraphicFramePr>
        <p:xfrm>
          <a:off x="3296272" y="2352602"/>
          <a:ext cx="366524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43"/>
                <a:gridCol w="19288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400" dirty="0" smtClean="0"/>
                        <a:t>Σ</a:t>
                      </a:r>
                      <a:endParaRPr lang="en-US" altLang="zh-TW" sz="2400" dirty="0" smtClean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i</a:t>
                      </a:r>
                      <a:r>
                        <a:rPr lang="en-US" altLang="zh-TW" sz="1000" dirty="0" smtClean="0"/>
                        <a:t>=1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2908"/>
              </p:ext>
            </p:extLst>
          </p:nvPr>
        </p:nvGraphicFramePr>
        <p:xfrm>
          <a:off x="9734551" y="1223926"/>
          <a:ext cx="237172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024"/>
                <a:gridCol w="14097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√(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√(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b="0" i="1" dirty="0" smtClean="0">
                          <a:solidFill>
                            <a:schemeClr val="bg1"/>
                          </a:solidFill>
                        </a:rPr>
                        <a:t> 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√(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zh-TW" altLang="en-US" sz="1800" baseline="30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√(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sz="1800" baseline="30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√(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sz="1800" baseline="30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b="1" i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0709098" y="308448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r>
              <a:rPr lang="en-US" altLang="zh-TW" i="1" baseline="-25000" dirty="0" smtClean="0"/>
              <a:t>weighted</a:t>
            </a:r>
            <a:endParaRPr lang="zh-TW" altLang="en-US" i="1" baseline="-25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12055"/>
              </p:ext>
            </p:extLst>
          </p:nvPr>
        </p:nvGraphicFramePr>
        <p:xfrm>
          <a:off x="9925050" y="4072252"/>
          <a:ext cx="210502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502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√(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) r</a:t>
                      </a:r>
                      <a:r>
                        <a:rPr lang="en-US" altLang="zh-TW" sz="1800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sz="1800" i="1" baseline="30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TW" sz="1800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√(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)  r</a:t>
                      </a:r>
                      <a:r>
                        <a:rPr lang="en-US" altLang="zh-TW" sz="1800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sz="1800" i="1" baseline="30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TW" sz="1800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√(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en-US" altLang="zh-TW" sz="1800" baseline="0" dirty="0" smtClean="0">
                          <a:solidFill>
                            <a:schemeClr val="bg1"/>
                          </a:solidFill>
                        </a:rPr>
                        <a:t> r</a:t>
                      </a:r>
                      <a:r>
                        <a:rPr lang="en-US" altLang="zh-TW" sz="1800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sz="1800" i="1" baseline="30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zh-TW" sz="1800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√(</a:t>
                      </a:r>
                      <a:r>
                        <a:rPr lang="en-US" altLang="zh-TW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r>
                        <a:rPr lang="en-US" altLang="zh-TW" i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i="1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zh-TW" sz="1800" dirty="0" smtClean="0">
                          <a:solidFill>
                            <a:schemeClr val="bg1"/>
                          </a:solidFill>
                        </a:rPr>
                        <a:t>) r</a:t>
                      </a:r>
                      <a:r>
                        <a:rPr lang="en-US" altLang="zh-TW" sz="1800" baseline="30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sz="1800" i="1" baseline="300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zh-TW" sz="1800" baseline="30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1800" baseline="-25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0701325" y="5891873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/>
              <a:t>r</a:t>
            </a:r>
            <a:r>
              <a:rPr lang="en-US" altLang="zh-TW" baseline="-25000" dirty="0"/>
              <a:t>weighted</a:t>
            </a:r>
            <a:endParaRPr lang="zh-TW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52388"/>
              </p:ext>
            </p:extLst>
          </p:nvPr>
        </p:nvGraphicFramePr>
        <p:xfrm>
          <a:off x="5365982" y="1909260"/>
          <a:ext cx="366524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43"/>
                <a:gridCol w="19288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400" dirty="0" smtClean="0"/>
                        <a:t>Σ</a:t>
                      </a:r>
                      <a:endParaRPr lang="en-US" altLang="zh-TW" sz="2400" dirty="0" smtClean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i</a:t>
                      </a:r>
                      <a:r>
                        <a:rPr lang="en-US" altLang="zh-TW" sz="1000" dirty="0" smtClean="0"/>
                        <a:t>=1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52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-1" y="0"/>
            <a:ext cx="12192001" cy="3075799"/>
            <a:chOff x="-1" y="0"/>
            <a:chExt cx="12192001" cy="307579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192001" cy="823784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043324"/>
              <a:ext cx="11642814" cy="1032475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8110" y="466981"/>
              <a:ext cx="7523890" cy="16256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823784"/>
              <a:ext cx="4668110" cy="1219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42814" y="2092581"/>
              <a:ext cx="549186" cy="983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265545" y="3361378"/>
            <a:ext cx="11658599" cy="34966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err="1" smtClean="0"/>
              <a:t>arg</a:t>
            </a:r>
            <a:r>
              <a:rPr lang="en-US" altLang="zh-TW" sz="2400" b="1" i="1" baseline="-25000" dirty="0" err="1" smtClean="0"/>
              <a:t>w</a:t>
            </a:r>
            <a:r>
              <a:rPr lang="en-US" altLang="zh-TW" sz="2400" dirty="0" smtClean="0"/>
              <a:t> max 	</a:t>
            </a:r>
            <a:r>
              <a:rPr lang="en-US" altLang="zh-TW" sz="2400" dirty="0"/>
              <a:t>	</a:t>
            </a:r>
            <a:r>
              <a:rPr lang="en-US" altLang="zh-TW" sz="2400" dirty="0" smtClean="0"/>
              <a:t>						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/>
              <a:t> ≡ </a:t>
            </a:r>
            <a:r>
              <a:rPr lang="en-US" altLang="zh-TW" sz="2400" dirty="0" err="1" smtClean="0"/>
              <a:t>arg</a:t>
            </a:r>
            <a:r>
              <a:rPr lang="en-US" altLang="zh-TW" sz="2400" b="1" i="1" baseline="-25000" dirty="0" err="1" smtClean="0"/>
              <a:t>w</a:t>
            </a:r>
            <a:r>
              <a:rPr lang="en-US" altLang="zh-TW" sz="2400" dirty="0" smtClean="0"/>
              <a:t> min 							</a:t>
            </a:r>
          </a:p>
          <a:p>
            <a:pPr>
              <a:lnSpc>
                <a:spcPct val="150000"/>
              </a:lnSpc>
            </a:pP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 smtClean="0"/>
              <a:t> ≡ </a:t>
            </a:r>
            <a:r>
              <a:rPr lang="en-US" altLang="zh-TW" sz="2400" dirty="0" err="1" smtClean="0"/>
              <a:t>arg</a:t>
            </a:r>
            <a:r>
              <a:rPr lang="en-US" altLang="zh-TW" sz="2400" b="1" i="1" baseline="-25000" dirty="0" err="1"/>
              <a:t>w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min 	</a:t>
            </a:r>
            <a:r>
              <a:rPr lang="en-US" altLang="zh-TW" sz="2400" dirty="0" smtClean="0"/>
              <a:t>					…(1)</a:t>
            </a:r>
            <a:endParaRPr lang="en-US" altLang="zh-TW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54973"/>
              </p:ext>
            </p:extLst>
          </p:nvPr>
        </p:nvGraphicFramePr>
        <p:xfrm>
          <a:off x="1967531" y="3505197"/>
          <a:ext cx="366524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43"/>
                <a:gridCol w="19288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400" dirty="0" smtClean="0"/>
                        <a:t>Π</a:t>
                      </a:r>
                      <a:endParaRPr lang="en-US" altLang="zh-TW" sz="2400" dirty="0" smtClean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i</a:t>
                      </a:r>
                      <a:r>
                        <a:rPr lang="en-US" altLang="zh-TW" sz="1000" dirty="0" smtClean="0"/>
                        <a:t>=1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>
            <a:lum bright="-3000"/>
          </a:blip>
          <a:srcRect l="29557"/>
          <a:stretch/>
        </p:blipFill>
        <p:spPr>
          <a:xfrm>
            <a:off x="2364508" y="3179148"/>
            <a:ext cx="3548881" cy="1085877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7467"/>
              </p:ext>
            </p:extLst>
          </p:nvPr>
        </p:nvGraphicFramePr>
        <p:xfrm>
          <a:off x="2156875" y="4701308"/>
          <a:ext cx="366524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43"/>
                <a:gridCol w="19288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400" dirty="0" smtClean="0"/>
                        <a:t>Π</a:t>
                      </a:r>
                      <a:endParaRPr lang="en-US" altLang="zh-TW" sz="2400" dirty="0" smtClean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i</a:t>
                      </a:r>
                      <a:r>
                        <a:rPr lang="en-US" altLang="zh-TW" sz="1000" dirty="0" smtClean="0"/>
                        <a:t>=1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97685"/>
              </p:ext>
            </p:extLst>
          </p:nvPr>
        </p:nvGraphicFramePr>
        <p:xfrm>
          <a:off x="2188456" y="6054435"/>
          <a:ext cx="366524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43"/>
                <a:gridCol w="19288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400" dirty="0" smtClean="0"/>
                        <a:t>Π</a:t>
                      </a:r>
                      <a:endParaRPr lang="en-US" altLang="zh-TW" sz="2400" dirty="0" smtClean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i</a:t>
                      </a:r>
                      <a:r>
                        <a:rPr lang="en-US" altLang="zh-TW" sz="1000" dirty="0" smtClean="0"/>
                        <a:t>=1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5">
            <a:lum bright="-3000"/>
          </a:blip>
          <a:srcRect l="29557"/>
          <a:stretch/>
        </p:blipFill>
        <p:spPr>
          <a:xfrm>
            <a:off x="2553852" y="4375258"/>
            <a:ext cx="3548881" cy="10858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05381" y="4765796"/>
            <a:ext cx="230909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5">
            <a:lum bright="-3000"/>
          </a:blip>
          <a:srcRect l="29557" r="54493"/>
          <a:stretch/>
        </p:blipFill>
        <p:spPr>
          <a:xfrm>
            <a:off x="2623124" y="5708017"/>
            <a:ext cx="803567" cy="1085877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20105"/>
              </p:ext>
            </p:extLst>
          </p:nvPr>
        </p:nvGraphicFramePr>
        <p:xfrm>
          <a:off x="3495402" y="6049816"/>
          <a:ext cx="366524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43"/>
                <a:gridCol w="19288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400" dirty="0" smtClean="0"/>
                        <a:t>Π</a:t>
                      </a:r>
                      <a:endParaRPr lang="en-US" altLang="zh-TW" sz="2400" dirty="0" smtClean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i</a:t>
                      </a:r>
                      <a:r>
                        <a:rPr lang="en-US" altLang="zh-TW" sz="1000" dirty="0" smtClean="0"/>
                        <a:t>=1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3943927" y="5728390"/>
            <a:ext cx="2745315" cy="1085877"/>
            <a:chOff x="3943927" y="5728390"/>
            <a:chExt cx="2745315" cy="1085877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 rotWithShape="1">
            <a:blip r:embed="rId5">
              <a:lum bright="-3000"/>
            </a:blip>
            <a:srcRect l="45507"/>
            <a:stretch/>
          </p:blipFill>
          <p:spPr>
            <a:xfrm>
              <a:off x="3943927" y="5728390"/>
              <a:ext cx="2745315" cy="1085877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4410362" y="6151575"/>
              <a:ext cx="230909" cy="3048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212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265545" y="184728"/>
            <a:ext cx="11658599" cy="6673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Since 		is a constant value for a certain sample set,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(1) can be done by </a:t>
            </a:r>
            <a:r>
              <a:rPr lang="en-US" altLang="zh-TW" sz="2400" dirty="0" err="1" smtClean="0"/>
              <a:t>arg</a:t>
            </a:r>
            <a:r>
              <a:rPr lang="en-US" altLang="zh-TW" sz="2400" b="1" i="1" baseline="-25000" dirty="0" err="1"/>
              <a:t>w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min </a:t>
            </a:r>
            <a:r>
              <a:rPr lang="en-US" altLang="zh-TW" sz="2400" dirty="0" smtClean="0"/>
              <a:t>				</a:t>
            </a:r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 smtClean="0"/>
              <a:t> </a:t>
            </a:r>
            <a:r>
              <a:rPr lang="zh-TW" altLang="en-US" sz="2400" dirty="0" smtClean="0"/>
              <a:t>≡ </a:t>
            </a:r>
            <a:r>
              <a:rPr lang="en-US" altLang="zh-TW" sz="2400" dirty="0" err="1"/>
              <a:t>arg</a:t>
            </a:r>
            <a:r>
              <a:rPr lang="en-US" altLang="zh-TW" sz="2400" b="1" i="1" baseline="-25000" dirty="0" err="1"/>
              <a:t>w</a:t>
            </a:r>
            <a:r>
              <a:rPr lang="en-US" altLang="zh-TW" sz="2400" dirty="0"/>
              <a:t> min </a:t>
            </a:r>
            <a:r>
              <a:rPr lang="en-US" altLang="zh-TW" sz="2400" dirty="0" smtClean="0"/>
              <a:t>				, which is a locally weighted regression problem,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with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400" baseline="30000" dirty="0" smtClean="0"/>
              <a:t>(</a:t>
            </a:r>
            <a:r>
              <a:rPr lang="en-US" altLang="zh-TW" sz="2400" i="1" baseline="30000" dirty="0" err="1"/>
              <a:t>i</a:t>
            </a:r>
            <a:r>
              <a:rPr lang="en-US" altLang="zh-TW" sz="2400" baseline="30000" dirty="0" smtClean="0"/>
              <a:t>)</a:t>
            </a:r>
            <a:r>
              <a:rPr lang="en-US" altLang="zh-TW" sz="2400" dirty="0" smtClean="0"/>
              <a:t> = </a:t>
            </a:r>
            <a:r>
              <a:rPr lang="en-US" altLang="zh-TW" sz="2400" dirty="0" smtClean="0"/>
              <a:t>1 </a:t>
            </a:r>
            <a:r>
              <a:rPr lang="en-US" altLang="zh-TW" sz="2400" dirty="0"/>
              <a:t>/ (</a:t>
            </a:r>
            <a:r>
              <a:rPr lang="el-GR" altLang="zh-TW" sz="2400" dirty="0" smtClean="0"/>
              <a:t>σ</a:t>
            </a:r>
            <a:r>
              <a:rPr lang="en-US" altLang="zh-TW" sz="2400" baseline="30000" dirty="0" smtClean="0"/>
              <a:t>(</a:t>
            </a:r>
            <a:r>
              <a:rPr lang="en-US" altLang="zh-TW" sz="2400" i="1" baseline="30000" dirty="0" err="1" smtClean="0"/>
              <a:t>i</a:t>
            </a:r>
            <a:r>
              <a:rPr lang="en-US" altLang="zh-TW" sz="2400" baseline="30000" dirty="0" smtClean="0"/>
              <a:t>)</a:t>
            </a:r>
            <a:r>
              <a:rPr lang="en-US" altLang="zh-TW" sz="2400" dirty="0" smtClean="0"/>
              <a:t>)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2">
            <a:lum bright="-3000"/>
          </a:blip>
          <a:srcRect l="29557" t="20414" r="54493" b="11539"/>
          <a:stretch/>
        </p:blipFill>
        <p:spPr>
          <a:xfrm>
            <a:off x="2041232" y="184728"/>
            <a:ext cx="803567" cy="738909"/>
          </a:xfrm>
          <a:prstGeom prst="rect">
            <a:avLst/>
          </a:prstGeom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65368"/>
              </p:ext>
            </p:extLst>
          </p:nvPr>
        </p:nvGraphicFramePr>
        <p:xfrm>
          <a:off x="1606566" y="300181"/>
          <a:ext cx="366524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43"/>
                <a:gridCol w="19288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400" dirty="0" smtClean="0"/>
                        <a:t>Π</a:t>
                      </a:r>
                      <a:endParaRPr lang="en-US" altLang="zh-TW" sz="2400" dirty="0" smtClean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i</a:t>
                      </a:r>
                      <a:r>
                        <a:rPr lang="en-US" altLang="zh-TW" sz="1000" dirty="0" smtClean="0"/>
                        <a:t>=1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53035"/>
              </p:ext>
            </p:extLst>
          </p:nvPr>
        </p:nvGraphicFramePr>
        <p:xfrm>
          <a:off x="4539110" y="1422380"/>
          <a:ext cx="366524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43"/>
                <a:gridCol w="19288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400" dirty="0" smtClean="0"/>
                        <a:t>Π</a:t>
                      </a:r>
                      <a:endParaRPr lang="en-US" altLang="zh-TW" sz="2400" dirty="0" smtClean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i</a:t>
                      </a:r>
                      <a:r>
                        <a:rPr lang="en-US" altLang="zh-TW" sz="1000" dirty="0" smtClean="0"/>
                        <a:t>=1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5006105" y="1491492"/>
            <a:ext cx="230909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5006105" y="1100953"/>
            <a:ext cx="2745315" cy="1085877"/>
            <a:chOff x="3943927" y="5728390"/>
            <a:chExt cx="2745315" cy="1085877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 rotWithShape="1">
            <a:blip r:embed="rId2">
              <a:lum bright="-3000"/>
            </a:blip>
            <a:srcRect l="45507"/>
            <a:stretch/>
          </p:blipFill>
          <p:spPr>
            <a:xfrm>
              <a:off x="3943927" y="5728390"/>
              <a:ext cx="2745315" cy="1085877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4410362" y="6151575"/>
              <a:ext cx="230909" cy="3048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367717"/>
              </p:ext>
            </p:extLst>
          </p:nvPr>
        </p:nvGraphicFramePr>
        <p:xfrm>
          <a:off x="2072444" y="2763620"/>
          <a:ext cx="366524" cy="45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43"/>
                <a:gridCol w="192881"/>
              </a:tblGrid>
              <a:tr h="2261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2400" dirty="0" smtClean="0"/>
                        <a:t>Σ</a:t>
                      </a:r>
                      <a:endParaRPr lang="en-US" altLang="zh-TW" sz="2400" dirty="0" smtClean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  <a:tr h="22612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i</a:t>
                      </a:r>
                      <a:r>
                        <a:rPr lang="en-US" altLang="zh-TW" sz="1000" dirty="0" smtClean="0"/>
                        <a:t>=1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2540002" y="2435486"/>
            <a:ext cx="2195748" cy="1085878"/>
            <a:chOff x="5504874" y="3436536"/>
            <a:chExt cx="2195748" cy="1085878"/>
          </a:xfrm>
        </p:grpSpPr>
        <p:grpSp>
          <p:nvGrpSpPr>
            <p:cNvPr id="31" name="群組 30"/>
            <p:cNvGrpSpPr/>
            <p:nvPr/>
          </p:nvGrpSpPr>
          <p:grpSpPr>
            <a:xfrm>
              <a:off x="5504874" y="3436537"/>
              <a:ext cx="314029" cy="1085877"/>
              <a:chOff x="4327242" y="5728390"/>
              <a:chExt cx="314029" cy="1085877"/>
            </a:xfrm>
          </p:grpSpPr>
          <p:pic>
            <p:nvPicPr>
              <p:cNvPr id="32" name="圖片 31"/>
              <p:cNvPicPr>
                <a:picLocks noChangeAspect="1"/>
              </p:cNvPicPr>
              <p:nvPr/>
            </p:nvPicPr>
            <p:blipFill rotWithShape="1">
              <a:blip r:embed="rId2">
                <a:lum bright="-3000"/>
              </a:blip>
              <a:srcRect l="53115" r="43952"/>
              <a:stretch/>
            </p:blipFill>
            <p:spPr>
              <a:xfrm>
                <a:off x="4327242" y="5728390"/>
                <a:ext cx="147782" cy="1085877"/>
              </a:xfrm>
              <a:prstGeom prst="rect">
                <a:avLst/>
              </a:prstGeom>
            </p:spPr>
          </p:pic>
          <p:sp>
            <p:nvSpPr>
              <p:cNvPr id="33" name="矩形 32"/>
              <p:cNvSpPr/>
              <p:nvPr/>
            </p:nvSpPr>
            <p:spPr>
              <a:xfrm>
                <a:off x="4410362" y="6151575"/>
                <a:ext cx="230909" cy="304800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35" name="圖片 34"/>
            <p:cNvPicPr>
              <a:picLocks noChangeAspect="1"/>
            </p:cNvPicPr>
            <p:nvPr/>
          </p:nvPicPr>
          <p:blipFill rotWithShape="1">
            <a:blip r:embed="rId2">
              <a:lum bright="-3000"/>
            </a:blip>
            <a:srcRect l="59165"/>
            <a:stretch/>
          </p:blipFill>
          <p:spPr>
            <a:xfrm>
              <a:off x="5643420" y="3436536"/>
              <a:ext cx="2057202" cy="1085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19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Next LT 文泉驛微米黑">
      <a:majorFont>
        <a:latin typeface="AvenirNext LT Pro Regular"/>
        <a:ea typeface="文泉驛微米黑"/>
        <a:cs typeface=""/>
      </a:majorFont>
      <a:minorFont>
        <a:latin typeface="AvenirNext LT Pro Regular"/>
        <a:ea typeface="文泉驛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850</Words>
  <Application>Microsoft Office PowerPoint</Application>
  <PresentationFormat>寬螢幕</PresentationFormat>
  <Paragraphs>146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文泉驛微米黑</vt:lpstr>
      <vt:lpstr>Arial</vt:lpstr>
      <vt:lpstr>AvenirNext LT Pro Regular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簡直貓咪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簡直貓咪</dc:creator>
  <cp:lastModifiedBy>Meowshroom</cp:lastModifiedBy>
  <cp:revision>264</cp:revision>
  <dcterms:created xsi:type="dcterms:W3CDTF">2014-09-30T03:14:38Z</dcterms:created>
  <dcterms:modified xsi:type="dcterms:W3CDTF">2014-11-12T14:49:04Z</dcterms:modified>
</cp:coreProperties>
</file>