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73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E4E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3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65500" y="1258431"/>
            <a:ext cx="11658599" cy="39110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 smtClean="0"/>
              <a:t>Linear </a:t>
            </a:r>
            <a:r>
              <a:rPr lang="en-US" altLang="zh-TW" sz="3200" dirty="0" err="1" smtClean="0"/>
              <a:t>regressor</a:t>
            </a:r>
            <a:r>
              <a:rPr lang="en-US" altLang="zh-TW" sz="3200" dirty="0" smtClean="0"/>
              <a:t> :</a:t>
            </a:r>
          </a:p>
          <a:p>
            <a:pPr lvl="1">
              <a:lnSpc>
                <a:spcPct val="100000"/>
              </a:lnSpc>
            </a:pPr>
            <a:endParaRPr lang="en-US" altLang="zh-TW" sz="2800" dirty="0" smtClean="0"/>
          </a:p>
          <a:p>
            <a:pPr lvl="1">
              <a:lnSpc>
                <a:spcPct val="100000"/>
              </a:lnSpc>
            </a:pPr>
            <a:r>
              <a:rPr lang="en-US" altLang="zh-TW" sz="2800" dirty="0" smtClean="0"/>
              <a:t>Training(</a:t>
            </a:r>
            <a:r>
              <a:rPr lang="en-US" altLang="zh-TW" sz="2800" b="1" dirty="0" err="1" smtClean="0"/>
              <a:t>X</a:t>
            </a:r>
            <a:r>
              <a:rPr lang="en-US" altLang="zh-TW" sz="2800" baseline="-25000" dirty="0" err="1" smtClean="0"/>
              <a:t>raw</a:t>
            </a:r>
            <a:r>
              <a:rPr lang="en-US" altLang="zh-TW" sz="2800" dirty="0" err="1" smtClean="0"/>
              <a:t>,</a:t>
            </a:r>
            <a:r>
              <a:rPr lang="en-US" altLang="zh-TW" sz="2800" b="1" dirty="0" err="1" smtClean="0"/>
              <a:t>y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製造</a:t>
            </a:r>
            <a:r>
              <a:rPr lang="en-US" altLang="zh-TW" sz="2400" b="1" dirty="0" smtClean="0"/>
              <a:t>X</a:t>
            </a:r>
            <a:r>
              <a:rPr lang="zh-TW" altLang="en-US" sz="2400" dirty="0" smtClean="0"/>
              <a:t>，將</a:t>
            </a:r>
            <a:r>
              <a:rPr lang="en-US" altLang="zh-TW" sz="2400" b="1" dirty="0" err="1" smtClean="0"/>
              <a:t>X</a:t>
            </a:r>
            <a:r>
              <a:rPr lang="en-US" altLang="zh-TW" sz="2400" baseline="-25000" dirty="0" err="1" smtClean="0"/>
              <a:t>raw</a:t>
            </a:r>
            <a:r>
              <a:rPr lang="zh-TW" altLang="en-US" sz="2400" dirty="0" smtClean="0"/>
              <a:t>右移一排，空出來的位置填上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，如右圖</a:t>
            </a:r>
            <a:endParaRPr lang="en-US" altLang="zh-TW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產生</a:t>
            </a:r>
            <a:r>
              <a:rPr lang="en-US" altLang="zh-TW" sz="2400" b="1" dirty="0" smtClean="0"/>
              <a:t>w</a:t>
            </a:r>
            <a:r>
              <a:rPr lang="zh-TW" altLang="en-US" sz="2400" dirty="0" smtClean="0"/>
              <a:t>，利用</a:t>
            </a:r>
            <a:r>
              <a:rPr lang="en-US" altLang="zh-TW" sz="2400" dirty="0" err="1" smtClean="0"/>
              <a:t>Matlab</a:t>
            </a:r>
            <a:r>
              <a:rPr lang="zh-TW" altLang="en-US" sz="2400" dirty="0" smtClean="0"/>
              <a:t>內建的左除，</a:t>
            </a:r>
            <a:r>
              <a:rPr lang="en-US" altLang="zh-TW" sz="2400" b="1" dirty="0" smtClean="0"/>
              <a:t>X</a:t>
            </a:r>
            <a:r>
              <a:rPr lang="en-US" altLang="zh-TW" sz="2400" dirty="0" smtClean="0"/>
              <a:t> \ </a:t>
            </a:r>
            <a:r>
              <a:rPr lang="en-US" altLang="zh-TW" sz="2400" b="1" dirty="0" smtClean="0"/>
              <a:t>y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≡</a:t>
            </a:r>
            <a:r>
              <a:rPr lang="zh-TW" altLang="en-US" sz="2400" dirty="0" smtClean="0"/>
              <a:t> </a:t>
            </a:r>
            <a:r>
              <a:rPr lang="pt-BR" altLang="zh-TW" sz="2400" dirty="0" smtClean="0"/>
              <a:t>(</a:t>
            </a:r>
            <a:r>
              <a:rPr lang="pt-BR" altLang="zh-TW" sz="2400" b="1" dirty="0" smtClean="0"/>
              <a:t>X</a:t>
            </a:r>
            <a:r>
              <a:rPr lang="pt-BR" altLang="zh-TW" sz="2400" baseline="30000" dirty="0" smtClean="0"/>
              <a:t>T</a:t>
            </a:r>
            <a:r>
              <a:rPr lang="pt-BR" altLang="zh-TW" sz="2400" dirty="0" smtClean="0"/>
              <a:t> </a:t>
            </a:r>
            <a:r>
              <a:rPr lang="pt-BR" altLang="zh-TW" sz="2400" b="1" dirty="0" smtClean="0"/>
              <a:t>X</a:t>
            </a:r>
            <a:r>
              <a:rPr lang="pt-BR" altLang="zh-TW" sz="2400" dirty="0" smtClean="0"/>
              <a:t>)</a:t>
            </a:r>
            <a:r>
              <a:rPr lang="pt-BR" altLang="zh-TW" sz="2400" baseline="30000" dirty="0" smtClean="0"/>
              <a:t>-</a:t>
            </a:r>
            <a:r>
              <a:rPr lang="pt-BR" altLang="zh-TW" sz="2400" baseline="30000" dirty="0"/>
              <a:t>1</a:t>
            </a:r>
            <a:r>
              <a:rPr lang="pt-BR" altLang="zh-TW" sz="2400" dirty="0"/>
              <a:t> </a:t>
            </a:r>
            <a:r>
              <a:rPr lang="pt-BR" altLang="zh-TW" sz="2400" b="1" dirty="0"/>
              <a:t>X</a:t>
            </a:r>
            <a:r>
              <a:rPr lang="pt-BR" altLang="zh-TW" sz="2400" baseline="30000" dirty="0"/>
              <a:t>T</a:t>
            </a:r>
            <a:r>
              <a:rPr lang="pt-BR" altLang="zh-TW" sz="2400" dirty="0"/>
              <a:t> </a:t>
            </a:r>
            <a:r>
              <a:rPr lang="pt-BR" altLang="zh-TW" sz="2400" b="1" dirty="0" smtClean="0"/>
              <a:t>y</a:t>
            </a:r>
            <a:r>
              <a:rPr lang="pt-BR" altLang="zh-TW" sz="2400" dirty="0" smtClean="0"/>
              <a:t> </a:t>
            </a:r>
          </a:p>
          <a:p>
            <a:pPr lvl="1">
              <a:lnSpc>
                <a:spcPct val="100000"/>
              </a:lnSpc>
            </a:pPr>
            <a:endParaRPr lang="pt-BR" altLang="zh-TW" sz="2800" dirty="0" smtClean="0"/>
          </a:p>
          <a:p>
            <a:pPr lvl="1">
              <a:lnSpc>
                <a:spcPct val="100000"/>
              </a:lnSpc>
            </a:pPr>
            <a:r>
              <a:rPr lang="pt-BR" altLang="zh-TW" sz="2800" b="1" dirty="0"/>
              <a:t>y</a:t>
            </a:r>
            <a:r>
              <a:rPr lang="pt-BR" altLang="zh-TW" sz="2800" dirty="0" smtClean="0"/>
              <a:t> = Predicting(</a:t>
            </a:r>
            <a:r>
              <a:rPr lang="pt-BR" altLang="zh-TW" sz="2800" b="1" dirty="0" smtClean="0"/>
              <a:t>X</a:t>
            </a:r>
            <a:r>
              <a:rPr lang="pt-BR" altLang="zh-TW" sz="2800" dirty="0" smtClean="0"/>
              <a:t>)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pt-BR" altLang="zh-TW" sz="2400" dirty="0" smtClean="0"/>
              <a:t> </a:t>
            </a:r>
            <a:r>
              <a:rPr lang="pt-BR" altLang="zh-TW" sz="2400" b="1" dirty="0" smtClean="0"/>
              <a:t>y </a:t>
            </a:r>
            <a:r>
              <a:rPr lang="pt-BR" altLang="zh-TW" sz="2400" dirty="0" smtClean="0"/>
              <a:t>= </a:t>
            </a:r>
            <a:r>
              <a:rPr lang="pt-BR" altLang="zh-TW" sz="2400" b="1" dirty="0" smtClean="0"/>
              <a:t>Xw</a:t>
            </a:r>
            <a:endParaRPr lang="en-US" altLang="zh-TW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4185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8025"/>
              </p:ext>
            </p:extLst>
          </p:nvPr>
        </p:nvGraphicFramePr>
        <p:xfrm>
          <a:off x="10638363" y="1883121"/>
          <a:ext cx="12857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868"/>
                <a:gridCol w="6428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65500" y="1258431"/>
            <a:ext cx="11658599" cy="55135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 smtClean="0"/>
              <a:t>Locally weighted linear </a:t>
            </a:r>
            <a:r>
              <a:rPr lang="en-US" altLang="zh-TW" sz="3200" dirty="0" err="1" smtClean="0"/>
              <a:t>regressor</a:t>
            </a:r>
            <a:r>
              <a:rPr lang="en-US" altLang="zh-TW" sz="3200" dirty="0" smtClean="0"/>
              <a:t> :</a:t>
            </a:r>
          </a:p>
          <a:p>
            <a:pPr lvl="1">
              <a:lnSpc>
                <a:spcPct val="100000"/>
              </a:lnSpc>
            </a:pPr>
            <a:endParaRPr lang="en-US" altLang="zh-TW" sz="2800" dirty="0" smtClean="0"/>
          </a:p>
          <a:p>
            <a:pPr lvl="1">
              <a:lnSpc>
                <a:spcPct val="100000"/>
              </a:lnSpc>
            </a:pPr>
            <a:r>
              <a:rPr lang="en-US" altLang="zh-TW" sz="2800" dirty="0" smtClean="0"/>
              <a:t>Training(</a:t>
            </a:r>
            <a:r>
              <a:rPr lang="en-US" altLang="zh-TW" sz="2800" b="1" dirty="0" err="1" smtClean="0"/>
              <a:t>X</a:t>
            </a:r>
            <a:r>
              <a:rPr lang="en-US" altLang="zh-TW" sz="2800" baseline="-25000" dirty="0" err="1" smtClean="0"/>
              <a:t>raw</a:t>
            </a:r>
            <a:r>
              <a:rPr lang="en-US" altLang="zh-TW" sz="2800" dirty="0" err="1" smtClean="0"/>
              <a:t>,</a:t>
            </a:r>
            <a:r>
              <a:rPr lang="en-US" altLang="zh-TW" sz="2800" b="1" dirty="0" err="1" smtClean="0"/>
              <a:t>y</a:t>
            </a:r>
            <a:r>
              <a:rPr lang="en-US" altLang="zh-TW" sz="2800" dirty="0"/>
              <a:t>)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/>
              <a:t>製造</a:t>
            </a:r>
            <a:r>
              <a:rPr lang="en-US" altLang="zh-TW" sz="2400" b="1" dirty="0"/>
              <a:t>X</a:t>
            </a:r>
            <a:r>
              <a:rPr lang="zh-TW" altLang="en-US" sz="2400" dirty="0"/>
              <a:t>，將</a:t>
            </a:r>
            <a:r>
              <a:rPr lang="en-US" altLang="zh-TW" sz="2400" b="1" dirty="0" err="1"/>
              <a:t>X</a:t>
            </a:r>
            <a:r>
              <a:rPr lang="en-US" altLang="zh-TW" sz="2400" baseline="-25000" dirty="0" err="1"/>
              <a:t>raw</a:t>
            </a:r>
            <a:r>
              <a:rPr lang="zh-TW" altLang="en-US" sz="2400" dirty="0"/>
              <a:t>右移一排，空出來的位置填上</a:t>
            </a:r>
            <a:r>
              <a:rPr lang="en-US" altLang="zh-TW" sz="2400" dirty="0"/>
              <a:t>1</a:t>
            </a:r>
            <a:r>
              <a:rPr lang="zh-TW" altLang="en-US" sz="2400" dirty="0"/>
              <a:t>，如右圖</a:t>
            </a:r>
            <a:endParaRPr lang="en-US" altLang="zh-TW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記下</a:t>
            </a:r>
            <a:r>
              <a:rPr lang="en-US" altLang="zh-TW" sz="2400" b="1" dirty="0"/>
              <a:t>X</a:t>
            </a:r>
            <a:r>
              <a:rPr lang="zh-TW" altLang="en-US" sz="2400" dirty="0" smtClean="0"/>
              <a:t>和</a:t>
            </a:r>
            <a:r>
              <a:rPr lang="pt-BR" altLang="zh-TW" sz="2400" b="1" dirty="0" smtClean="0"/>
              <a:t>y</a:t>
            </a:r>
            <a:r>
              <a:rPr lang="pt-BR" altLang="zh-TW" sz="2400" dirty="0" smtClean="0"/>
              <a:t> </a:t>
            </a:r>
          </a:p>
          <a:p>
            <a:pPr lvl="1">
              <a:lnSpc>
                <a:spcPct val="100000"/>
              </a:lnSpc>
            </a:pPr>
            <a:endParaRPr lang="pt-BR" altLang="zh-TW" sz="2800" b="1" dirty="0" smtClean="0"/>
          </a:p>
          <a:p>
            <a:pPr lvl="1">
              <a:lnSpc>
                <a:spcPct val="100000"/>
              </a:lnSpc>
            </a:pPr>
            <a:r>
              <a:rPr lang="en-US" altLang="zh-TW" sz="2800" b="1" dirty="0" smtClean="0"/>
              <a:t>y’</a:t>
            </a:r>
            <a:r>
              <a:rPr lang="pt-BR" altLang="zh-TW" sz="2800" dirty="0" smtClean="0"/>
              <a:t> = Predicting(</a:t>
            </a:r>
            <a:r>
              <a:rPr lang="pt-BR" altLang="zh-TW" sz="2800" b="1" dirty="0" smtClean="0"/>
              <a:t>X</a:t>
            </a:r>
            <a:r>
              <a:rPr lang="en-US" altLang="zh-TW" sz="2800" b="1" dirty="0" smtClean="0"/>
              <a:t>’</a:t>
            </a:r>
            <a:r>
              <a:rPr lang="pt-BR" altLang="zh-TW" sz="2800" b="1" dirty="0" smtClean="0"/>
              <a:t>,</a:t>
            </a:r>
            <a:r>
              <a:rPr lang="el-GR" altLang="zh-TW" sz="2800" dirty="0" smtClean="0"/>
              <a:t> </a:t>
            </a:r>
            <a:r>
              <a:rPr lang="el-GR" altLang="zh-TW" sz="2800" dirty="0"/>
              <a:t>τ</a:t>
            </a:r>
            <a:r>
              <a:rPr lang="pt-BR" altLang="zh-TW" sz="2800" dirty="0" smtClean="0"/>
              <a:t>)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對每個</a:t>
            </a:r>
            <a:r>
              <a:rPr lang="en-US" altLang="zh-TW" sz="2400" dirty="0" smtClean="0"/>
              <a:t>x’ in </a:t>
            </a:r>
            <a:r>
              <a:rPr lang="pt-BR" altLang="zh-TW" sz="2400" b="1" dirty="0" smtClean="0"/>
              <a:t>X</a:t>
            </a:r>
            <a:r>
              <a:rPr lang="en-US" altLang="zh-TW" sz="2400" b="1" dirty="0" smtClean="0"/>
              <a:t>’</a:t>
            </a:r>
            <a:r>
              <a:rPr lang="zh-TW" altLang="en-US" sz="2400" b="1" dirty="0" smtClean="0"/>
              <a:t> </a:t>
            </a:r>
            <a:r>
              <a:rPr lang="pt-BR" altLang="zh-TW" sz="2400" dirty="0" smtClean="0"/>
              <a:t>, </a:t>
            </a:r>
            <a:r>
              <a:rPr lang="zh-TW" altLang="en-US" sz="2400" dirty="0" smtClean="0"/>
              <a:t>計算</a:t>
            </a:r>
            <a:r>
              <a:rPr lang="en-US" altLang="zh-TW" sz="2400" b="1" dirty="0" smtClean="0"/>
              <a:t>L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 smtClean="0"/>
              <a:t>對這個</a:t>
            </a:r>
            <a:r>
              <a:rPr lang="en-US" altLang="zh-TW" sz="2400" dirty="0"/>
              <a:t>x’ </a:t>
            </a:r>
            <a:r>
              <a:rPr lang="zh-TW" altLang="en-US" sz="2400" dirty="0" smtClean="0"/>
              <a:t>，</a:t>
            </a:r>
            <a:r>
              <a:rPr lang="en-US" altLang="zh-TW" sz="2400" b="1" dirty="0" smtClean="0"/>
              <a:t>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/>
              <a:t>L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X</a:t>
            </a:r>
            <a:r>
              <a:rPr lang="zh-TW" altLang="en-US" sz="2400" b="1" dirty="0" smtClean="0"/>
              <a:t> </a:t>
            </a:r>
            <a:r>
              <a:rPr lang="en-US" altLang="zh-TW" sz="2400" dirty="0" smtClean="0"/>
              <a:t>) </a:t>
            </a:r>
            <a:r>
              <a:rPr lang="en-US" altLang="zh-TW" sz="2400" dirty="0"/>
              <a:t>\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sz="2400" b="1" dirty="0" smtClean="0"/>
              <a:t>L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);</a:t>
            </a:r>
            <a:endParaRPr lang="en-US" altLang="zh-TW" sz="2400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/>
              <a:t>對這個</a:t>
            </a:r>
            <a:r>
              <a:rPr lang="en-US" altLang="zh-TW" sz="2400" dirty="0"/>
              <a:t>x</a:t>
            </a:r>
            <a:r>
              <a:rPr lang="en-US" altLang="zh-TW" sz="2400" dirty="0" smtClean="0"/>
              <a:t>’</a:t>
            </a:r>
            <a:r>
              <a:rPr lang="zh-TW" altLang="en-US" sz="2400" dirty="0" smtClean="0"/>
              <a:t> ，</a:t>
            </a:r>
            <a:r>
              <a:rPr lang="en-US" altLang="zh-TW" sz="2400" dirty="0" smtClean="0"/>
              <a:t>y’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x’ </a:t>
            </a:r>
            <a:r>
              <a:rPr lang="en-US" altLang="zh-TW" sz="2400" b="1" dirty="0" smtClean="0"/>
              <a:t>w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74185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8025"/>
              </p:ext>
            </p:extLst>
          </p:nvPr>
        </p:nvGraphicFramePr>
        <p:xfrm>
          <a:off x="10638363" y="1883121"/>
          <a:ext cx="12857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868"/>
                <a:gridCol w="6428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99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1120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下方投影片與作業同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0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322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6" y="832269"/>
            <a:ext cx="10597888" cy="60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4" y="1115989"/>
            <a:ext cx="10342336" cy="57420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78"/>
            <a:ext cx="12192000" cy="11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00" y="1200151"/>
            <a:ext cx="11601450" cy="933450"/>
          </a:xfrm>
        </p:spPr>
        <p:txBody>
          <a:bodyPr/>
          <a:lstStyle/>
          <a:p>
            <a:r>
              <a:rPr lang="zh-TW" altLang="en-US" dirty="0" smtClean="0"/>
              <a:t>這裡的 </a:t>
            </a:r>
            <a:r>
              <a:rPr lang="el-GR" altLang="zh-TW" dirty="0" smtClean="0"/>
              <a:t>τ</a:t>
            </a:r>
            <a:r>
              <a:rPr lang="zh-TW" altLang="en-US" dirty="0" smtClean="0"/>
              <a:t> </a:t>
            </a:r>
            <a:r>
              <a:rPr lang="en-US" altLang="zh-TW" dirty="0" smtClean="0"/>
              <a:t>(bandwidth) </a:t>
            </a:r>
            <a:r>
              <a:rPr lang="zh-TW" altLang="en-US" dirty="0" smtClean="0"/>
              <a:t>與資料在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軸上分布的範圍有關，對於不同的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，需要不同的</a:t>
            </a:r>
            <a:r>
              <a:rPr lang="el-GR" altLang="zh-TW" dirty="0" smtClean="0"/>
              <a:t>τ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39" b="4179"/>
          <a:stretch/>
        </p:blipFill>
        <p:spPr>
          <a:xfrm>
            <a:off x="608362" y="2476500"/>
            <a:ext cx="2890212" cy="175477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800975" y="2849060"/>
            <a:ext cx="4067175" cy="100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0.1</a:t>
            </a:r>
            <a:r>
              <a:rPr lang="zh-TW" altLang="en-US" sz="2000" dirty="0" smtClean="0"/>
              <a:t>時，效果非常差，因為參與考慮的只有非常鄰近的資料，因此發生了過適</a:t>
            </a:r>
            <a:r>
              <a:rPr lang="en-US" altLang="zh-TW" sz="2000" dirty="0" smtClean="0"/>
              <a:t>(over-fitting)</a:t>
            </a:r>
            <a:endParaRPr lang="el-GR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5797" cy="923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2" y="4808826"/>
            <a:ext cx="2884605" cy="1811532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0" y="455382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439226" y="4808826"/>
            <a:ext cx="1053741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1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67704" y="2456158"/>
            <a:ext cx="1225263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0.1</a:t>
            </a:r>
            <a:endParaRPr lang="zh-TW" altLang="en-US" sz="16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/>
          <a:srcRect r="52688" b="52841"/>
          <a:stretch/>
        </p:blipFill>
        <p:spPr>
          <a:xfrm>
            <a:off x="4389375" y="2456158"/>
            <a:ext cx="3207667" cy="17751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/>
          <a:srcRect l="52578" b="52841"/>
          <a:stretch/>
        </p:blipFill>
        <p:spPr>
          <a:xfrm>
            <a:off x="4381943" y="4827035"/>
            <a:ext cx="3215099" cy="1775113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7800974" y="5292678"/>
            <a:ext cx="4067175" cy="9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</a:t>
            </a:r>
            <a:r>
              <a:rPr lang="zh-TW" altLang="en-US" sz="2000" dirty="0" smtClean="0"/>
              <a:t>時，效果顯著改善，雖然可以明顯看出受到雜訊影響，不過整體迴歸合理性已經大幅上升</a:t>
            </a:r>
            <a:endParaRPr lang="el-GR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832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7800973" y="1263830"/>
            <a:ext cx="4067175" cy="365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10</a:t>
            </a:r>
            <a:r>
              <a:rPr lang="zh-TW" altLang="en-US" sz="2000" dirty="0" smtClean="0"/>
              <a:t>時，曲線更加平滑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0" y="263930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/>
          <a:srcRect l="273" t="52266" r="52415" b="575"/>
          <a:stretch/>
        </p:blipFill>
        <p:spPr>
          <a:xfrm>
            <a:off x="4389375" y="541638"/>
            <a:ext cx="3207667" cy="17751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l="52305" t="51775" r="273" b="1066"/>
          <a:stretch/>
        </p:blipFill>
        <p:spPr>
          <a:xfrm>
            <a:off x="4381943" y="2912515"/>
            <a:ext cx="3215099" cy="1775113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7800974" y="3378158"/>
            <a:ext cx="4067175" cy="9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100</a:t>
            </a:r>
            <a:r>
              <a:rPr lang="zh-TW" altLang="en-US" sz="2000" dirty="0" smtClean="0"/>
              <a:t>，或更大時，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即喪失</a:t>
            </a:r>
            <a:r>
              <a:rPr lang="en-US" altLang="zh-TW" sz="2000" dirty="0" smtClean="0"/>
              <a:t>local weight</a:t>
            </a:r>
            <a:r>
              <a:rPr lang="zh-TW" altLang="en-US" sz="2000" dirty="0" smtClean="0"/>
              <a:t>的效果，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退化為普通的線性回歸</a:t>
            </a:r>
            <a:endParaRPr lang="el-GR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2" y="438217"/>
            <a:ext cx="2884605" cy="201642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320604" y="438217"/>
            <a:ext cx="1172363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7" y="2844023"/>
            <a:ext cx="2903220" cy="200992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05563" y="2831390"/>
            <a:ext cx="1087404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∞</a:t>
            </a:r>
            <a:endParaRPr lang="zh-TW" altLang="en-US" sz="1600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266700" y="5384233"/>
            <a:ext cx="11601450" cy="573222"/>
          </a:xfrm>
        </p:spPr>
        <p:txBody>
          <a:bodyPr/>
          <a:lstStyle/>
          <a:p>
            <a:r>
              <a:rPr lang="zh-TW" altLang="en-US" dirty="0" smtClean="0"/>
              <a:t>對於這個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而言，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是一個過小的 </a:t>
            </a:r>
            <a:r>
              <a:rPr lang="el-GR" altLang="zh-TW" dirty="0" smtClean="0"/>
              <a:t>τ</a:t>
            </a:r>
            <a:r>
              <a:rPr lang="zh-TW" altLang="en-US" dirty="0" smtClean="0"/>
              <a:t> ，而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則過大。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572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290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文泉驛微米黑</vt:lpstr>
      <vt:lpstr>Arial</vt:lpstr>
      <vt:lpstr>AvenirNext LT Pro Regular</vt:lpstr>
      <vt:lpstr>Times New Roman</vt:lpstr>
      <vt:lpstr>Office 佈景主題</vt:lpstr>
      <vt:lpstr>PowerPoint 簡報</vt:lpstr>
      <vt:lpstr>PowerPoint 簡報</vt:lpstr>
      <vt:lpstr>下方投影片與作業同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簡直貓咪</cp:lastModifiedBy>
  <cp:revision>278</cp:revision>
  <dcterms:created xsi:type="dcterms:W3CDTF">2014-09-30T03:14:38Z</dcterms:created>
  <dcterms:modified xsi:type="dcterms:W3CDTF">2014-10-08T10:26:31Z</dcterms:modified>
</cp:coreProperties>
</file>