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E4E1"/>
    <a:srgbClr val="F2F2F2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8" autoAdjust="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50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23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0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81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09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68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13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6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8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8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10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92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5545" y="1250066"/>
            <a:ext cx="11658599" cy="1973988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在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維平面上，存在一種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個點的排列方式，使得矩形可以包含它們之中的任意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3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個點</a:t>
            </a:r>
            <a:endParaRPr lang="en-US" altLang="zh-TW" sz="2400" dirty="0" smtClean="0"/>
          </a:p>
          <a:p>
            <a:r>
              <a:rPr lang="zh-TW" altLang="en-US" sz="2400" dirty="0" smtClean="0"/>
              <a:t>如下</a:t>
            </a:r>
            <a:r>
              <a:rPr lang="zh-TW" altLang="en-US" sz="2400" dirty="0"/>
              <a:t>的</a:t>
            </a:r>
            <a:r>
              <a:rPr lang="en-US" altLang="zh-TW" sz="2400" dirty="0"/>
              <a:t>4</a:t>
            </a:r>
            <a:r>
              <a:rPr lang="zh-TW" altLang="en-US" sz="2400" dirty="0"/>
              <a:t>個點的排列</a:t>
            </a:r>
            <a:r>
              <a:rPr lang="zh-TW" altLang="en-US" sz="2400" dirty="0" smtClean="0"/>
              <a:t>方式，即滿足</a:t>
            </a:r>
            <a:r>
              <a:rPr lang="zh-TW" altLang="en-US" sz="2400" dirty="0"/>
              <a:t>以上的性質</a:t>
            </a:r>
            <a:endParaRPr lang="en-US" altLang="zh-TW" sz="2400" dirty="0" smtClean="0"/>
          </a:p>
          <a:p>
            <a:r>
              <a:rPr lang="zh-TW" altLang="en-US" sz="2400" dirty="0" smtClean="0"/>
              <a:t>首先，我們知道「矩形的</a:t>
            </a:r>
            <a:r>
              <a:rPr lang="en-US" altLang="zh-TW" sz="2400" dirty="0" smtClean="0"/>
              <a:t>VC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dimension</a:t>
            </a:r>
            <a:r>
              <a:rPr lang="zh-TW" altLang="en-US" sz="2400" dirty="0" smtClean="0"/>
              <a:t>至少有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」</a:t>
            </a:r>
            <a:endParaRPr lang="en-US" altLang="zh-TW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57835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2507351" y="4026097"/>
            <a:ext cx="2509366" cy="1886628"/>
            <a:chOff x="2215687" y="2709671"/>
            <a:chExt cx="2509366" cy="1886628"/>
          </a:xfrm>
        </p:grpSpPr>
        <p:sp>
          <p:nvSpPr>
            <p:cNvPr id="4" name="橢圓 3"/>
            <p:cNvSpPr/>
            <p:nvPr/>
          </p:nvSpPr>
          <p:spPr>
            <a:xfrm>
              <a:off x="3411239" y="2709671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215687" y="3461161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3132715" y="4236299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4365053" y="3641161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3310763" y="3846118"/>
            <a:ext cx="837528" cy="222293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3610307" y="3728550"/>
            <a:ext cx="1645174" cy="171844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6727254" y="4026097"/>
            <a:ext cx="2509366" cy="1886628"/>
            <a:chOff x="2215687" y="2709671"/>
            <a:chExt cx="2509366" cy="1886628"/>
          </a:xfrm>
        </p:grpSpPr>
        <p:sp>
          <p:nvSpPr>
            <p:cNvPr id="42" name="橢圓 41"/>
            <p:cNvSpPr/>
            <p:nvPr/>
          </p:nvSpPr>
          <p:spPr>
            <a:xfrm>
              <a:off x="3411239" y="2709671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2215687" y="3461161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3132715" y="4236299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4365053" y="3641161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矩形 45"/>
          <p:cNvSpPr/>
          <p:nvPr/>
        </p:nvSpPr>
        <p:spPr>
          <a:xfrm>
            <a:off x="6637633" y="3846118"/>
            <a:ext cx="2671908" cy="1600874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7480741" y="3728550"/>
            <a:ext cx="1994643" cy="2340506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09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772025" y="4810125"/>
            <a:ext cx="1826420" cy="141515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557914" y="1431925"/>
            <a:ext cx="1214611" cy="153164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2687351" y="1514122"/>
            <a:ext cx="1613338" cy="140050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265545" y="178007"/>
            <a:ext cx="11658599" cy="775807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若一種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個點的排列方式，使得矩形可以包含它們之中的任意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3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個點，那麼顯然對它們中的任何一點而言，都不能落在可以包含其他</a:t>
            </a:r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r>
              <a:rPr lang="zh-TW" altLang="en-US" sz="2400" dirty="0" smtClean="0"/>
              <a:t>個點的最小矩形內。</a:t>
            </a:r>
            <a:endParaRPr lang="en-US" altLang="zh-TW" sz="2400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07351" y="1334122"/>
            <a:ext cx="1973338" cy="1760504"/>
            <a:chOff x="2215687" y="2835795"/>
            <a:chExt cx="1973338" cy="1760504"/>
          </a:xfrm>
        </p:grpSpPr>
        <p:sp>
          <p:nvSpPr>
            <p:cNvPr id="6" name="橢圓 5"/>
            <p:cNvSpPr/>
            <p:nvPr/>
          </p:nvSpPr>
          <p:spPr>
            <a:xfrm>
              <a:off x="3829025" y="2835795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2215687" y="3461161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3132715" y="4236299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681285" y="3577000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2420010" y="1196183"/>
            <a:ext cx="2167755" cy="20081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7378896" y="1256941"/>
            <a:ext cx="2509366" cy="1886628"/>
            <a:chOff x="2215687" y="2709671"/>
            <a:chExt cx="2509366" cy="1886628"/>
          </a:xfrm>
        </p:grpSpPr>
        <p:sp>
          <p:nvSpPr>
            <p:cNvPr id="12" name="橢圓 11"/>
            <p:cNvSpPr/>
            <p:nvPr/>
          </p:nvSpPr>
          <p:spPr>
            <a:xfrm>
              <a:off x="3411239" y="2709671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2215687" y="3461161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3132715" y="4236299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4365053" y="3641161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7036353" y="1182694"/>
            <a:ext cx="3077225" cy="202163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0113578" y="1182694"/>
            <a:ext cx="492443" cy="4616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✔</a:t>
            </a:r>
          </a:p>
        </p:txBody>
      </p:sp>
      <p:sp>
        <p:nvSpPr>
          <p:cNvPr id="18" name="矩形 17"/>
          <p:cNvSpPr/>
          <p:nvPr/>
        </p:nvSpPr>
        <p:spPr>
          <a:xfrm>
            <a:off x="4587765" y="1196183"/>
            <a:ext cx="492443" cy="46166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444444"/>
                </a:solidFill>
                <a:latin typeface="Verdana" panose="020B0604030504040204" pitchFamily="34" charset="0"/>
              </a:rPr>
              <a:t>✘</a:t>
            </a:r>
            <a:endParaRPr lang="zh-TW" altLang="en-US" sz="2400" dirty="0"/>
          </a:p>
        </p:txBody>
      </p:sp>
      <p:sp>
        <p:nvSpPr>
          <p:cNvPr id="19" name="內容版面配置區 2"/>
          <p:cNvSpPr txBox="1">
            <a:spLocks/>
          </p:cNvSpPr>
          <p:nvPr/>
        </p:nvSpPr>
        <p:spPr>
          <a:xfrm>
            <a:off x="265545" y="3500580"/>
            <a:ext cx="11658599" cy="775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/>
              <a:t>同理，我們需要證明任何一種</a:t>
            </a:r>
            <a:r>
              <a:rPr lang="en-US" altLang="zh-TW" sz="2400" dirty="0" smtClean="0"/>
              <a:t>5</a:t>
            </a:r>
            <a:r>
              <a:rPr lang="zh-TW" altLang="en-US" sz="2400" dirty="0" smtClean="0"/>
              <a:t>個</a:t>
            </a:r>
            <a:r>
              <a:rPr lang="zh-TW" altLang="en-US" sz="2400" dirty="0"/>
              <a:t>點的排列方式</a:t>
            </a:r>
            <a:r>
              <a:rPr lang="zh-TW" altLang="en-US" sz="2400" dirty="0" smtClean="0"/>
              <a:t>，必然可以在其中找到</a:t>
            </a:r>
            <a:r>
              <a:rPr lang="en-US" altLang="zh-TW" sz="2400" dirty="0"/>
              <a:t>1</a:t>
            </a:r>
            <a:r>
              <a:rPr lang="zh-TW" altLang="en-US" sz="2400" dirty="0" smtClean="0"/>
              <a:t>個點，落在可以包含其他</a:t>
            </a:r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  <a:r>
              <a:rPr lang="zh-TW" altLang="en-US" sz="2400" dirty="0" smtClean="0"/>
              <a:t>個點所形成的最小矩形內</a:t>
            </a:r>
            <a:endParaRPr lang="en-US" altLang="zh-TW" sz="2400" dirty="0" smtClean="0"/>
          </a:p>
        </p:txBody>
      </p:sp>
      <p:grpSp>
        <p:nvGrpSpPr>
          <p:cNvPr id="28" name="群組 27"/>
          <p:cNvGrpSpPr/>
          <p:nvPr/>
        </p:nvGrpSpPr>
        <p:grpSpPr>
          <a:xfrm>
            <a:off x="4592661" y="4652562"/>
            <a:ext cx="2176976" cy="1760504"/>
            <a:chOff x="4592661" y="4928787"/>
            <a:chExt cx="2176976" cy="1760504"/>
          </a:xfrm>
        </p:grpSpPr>
        <p:sp>
          <p:nvSpPr>
            <p:cNvPr id="21" name="橢圓 20"/>
            <p:cNvSpPr/>
            <p:nvPr/>
          </p:nvSpPr>
          <p:spPr>
            <a:xfrm>
              <a:off x="6205999" y="4928787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4592661" y="5554153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5509689" y="6329291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5245288" y="5144139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409637" y="5754281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4376155" y="4572639"/>
            <a:ext cx="2660198" cy="20081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036353" y="4572639"/>
            <a:ext cx="492443" cy="46166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444444"/>
                </a:solidFill>
                <a:latin typeface="Verdana" panose="020B0604030504040204" pitchFamily="34" charset="0"/>
              </a:rPr>
              <a:t>✘</a:t>
            </a:r>
            <a:endParaRPr lang="zh-TW" altLang="en-US" sz="24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4044949" y="2183326"/>
            <a:ext cx="243217" cy="109442"/>
            <a:chOff x="3486149" y="2097601"/>
            <a:chExt cx="243217" cy="109442"/>
          </a:xfrm>
        </p:grpSpPr>
        <p:grpSp>
          <p:nvGrpSpPr>
            <p:cNvPr id="36" name="群組 35"/>
            <p:cNvGrpSpPr/>
            <p:nvPr/>
          </p:nvGrpSpPr>
          <p:grpSpPr>
            <a:xfrm>
              <a:off x="3486149" y="2097601"/>
              <a:ext cx="108000" cy="108000"/>
              <a:chOff x="4772024" y="1959488"/>
              <a:chExt cx="108000" cy="108000"/>
            </a:xfrm>
          </p:grpSpPr>
          <p:sp>
            <p:nvSpPr>
              <p:cNvPr id="34" name="橢圓 33"/>
              <p:cNvSpPr/>
              <p:nvPr/>
            </p:nvSpPr>
            <p:spPr>
              <a:xfrm>
                <a:off x="4772024" y="195948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4823496" y="1996930"/>
                <a:ext cx="36000" cy="36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7" name="群組 36"/>
            <p:cNvGrpSpPr/>
            <p:nvPr/>
          </p:nvGrpSpPr>
          <p:grpSpPr>
            <a:xfrm rot="10800000">
              <a:off x="3621366" y="2099043"/>
              <a:ext cx="108000" cy="108000"/>
              <a:chOff x="4772024" y="1959488"/>
              <a:chExt cx="108000" cy="108000"/>
            </a:xfrm>
          </p:grpSpPr>
          <p:sp>
            <p:nvSpPr>
              <p:cNvPr id="38" name="橢圓 37"/>
              <p:cNvSpPr/>
              <p:nvPr/>
            </p:nvSpPr>
            <p:spPr>
              <a:xfrm>
                <a:off x="4772024" y="195948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4823496" y="1996930"/>
                <a:ext cx="36000" cy="36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41" name="群組 40"/>
          <p:cNvGrpSpPr/>
          <p:nvPr/>
        </p:nvGrpSpPr>
        <p:grpSpPr>
          <a:xfrm>
            <a:off x="5310154" y="4979583"/>
            <a:ext cx="243217" cy="109442"/>
            <a:chOff x="3486149" y="2097601"/>
            <a:chExt cx="243217" cy="109442"/>
          </a:xfrm>
        </p:grpSpPr>
        <p:grpSp>
          <p:nvGrpSpPr>
            <p:cNvPr id="42" name="群組 41"/>
            <p:cNvGrpSpPr/>
            <p:nvPr/>
          </p:nvGrpSpPr>
          <p:grpSpPr>
            <a:xfrm>
              <a:off x="3486149" y="2097601"/>
              <a:ext cx="108000" cy="108000"/>
              <a:chOff x="4772024" y="1959488"/>
              <a:chExt cx="108000" cy="108000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4772024" y="195948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4823496" y="1996930"/>
                <a:ext cx="36000" cy="36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 rot="10800000">
              <a:off x="3621366" y="2099043"/>
              <a:ext cx="108000" cy="108000"/>
              <a:chOff x="4772024" y="1959488"/>
              <a:chExt cx="108000" cy="108000"/>
            </a:xfrm>
          </p:grpSpPr>
          <p:sp>
            <p:nvSpPr>
              <p:cNvPr id="44" name="橢圓 43"/>
              <p:cNvSpPr/>
              <p:nvPr/>
            </p:nvSpPr>
            <p:spPr>
              <a:xfrm>
                <a:off x="4772024" y="195948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4823496" y="1996930"/>
                <a:ext cx="36000" cy="36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02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265546" y="178006"/>
            <a:ext cx="8712200" cy="2541751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如前所述，這</a:t>
            </a:r>
            <a:r>
              <a:rPr lang="en-US" altLang="zh-TW" sz="2400" dirty="0" smtClean="0"/>
              <a:t>5</a:t>
            </a:r>
            <a:r>
              <a:rPr lang="zh-TW" altLang="en-US" sz="2400" dirty="0" smtClean="0"/>
              <a:t>的點至少必須形成一個</a:t>
            </a:r>
            <a:r>
              <a:rPr lang="zh-TW" altLang="en-US" sz="2400" dirty="0" smtClean="0">
                <a:solidFill>
                  <a:srgbClr val="0070C0"/>
                </a:solidFill>
              </a:rPr>
              <a:t>凸</a:t>
            </a:r>
            <a:r>
              <a:rPr lang="en-US" altLang="zh-TW" sz="2400" dirty="0" smtClean="0">
                <a:solidFill>
                  <a:srgbClr val="0070C0"/>
                </a:solidFill>
              </a:rPr>
              <a:t>5</a:t>
            </a:r>
            <a:r>
              <a:rPr lang="zh-TW" altLang="en-US" sz="2400" dirty="0" smtClean="0">
                <a:solidFill>
                  <a:srgbClr val="0070C0"/>
                </a:solidFill>
              </a:rPr>
              <a:t>邊</a:t>
            </a:r>
            <a:r>
              <a:rPr lang="zh-TW" altLang="en-US" sz="2400" dirty="0">
                <a:solidFill>
                  <a:srgbClr val="0070C0"/>
                </a:solidFill>
              </a:rPr>
              <a:t>形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/>
              <a:t>我們</a:t>
            </a:r>
            <a:r>
              <a:rPr lang="zh-TW" altLang="en-US" sz="2400" dirty="0" smtClean="0"/>
              <a:t>固定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</a:rPr>
              <a:t>③</a:t>
            </a:r>
            <a:r>
              <a:rPr lang="zh-TW" altLang="en-US" sz="2400" dirty="0" smtClean="0"/>
              <a:t>、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</a:rPr>
              <a:t>④</a:t>
            </a:r>
            <a:r>
              <a:rPr lang="zh-TW" altLang="en-US" sz="2400" dirty="0" smtClean="0"/>
              <a:t>、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</a:rPr>
              <a:t>⑤</a:t>
            </a:r>
            <a:r>
              <a:rPr lang="zh-TW" altLang="en-US" sz="2400" dirty="0" smtClean="0"/>
              <a:t>這</a:t>
            </a:r>
            <a:r>
              <a:rPr lang="en-US" altLang="zh-TW" sz="2400" dirty="0" smtClean="0"/>
              <a:t>3</a:t>
            </a:r>
            <a:r>
              <a:rPr lang="zh-TW" altLang="en-US" sz="2400" dirty="0" smtClean="0"/>
              <a:t>個點，</a:t>
            </a:r>
            <a:r>
              <a:rPr lang="zh-TW" altLang="en-US" sz="2400" dirty="0"/>
              <a:t>事實上，這樣是合理的</a:t>
            </a:r>
            <a:r>
              <a:rPr lang="zh-TW" altLang="en-US" sz="2400" dirty="0" smtClean="0"/>
              <a:t>，我們</a:t>
            </a:r>
            <a:r>
              <a:rPr lang="zh-TW" altLang="en-US" sz="2400" dirty="0"/>
              <a:t>甚至</a:t>
            </a:r>
            <a:r>
              <a:rPr lang="zh-TW" altLang="en-US" sz="2400" dirty="0" smtClean="0"/>
              <a:t>可以假設</a:t>
            </a:r>
            <a:r>
              <a:rPr lang="zh-TW" altLang="en-US" sz="2400" dirty="0"/>
              <a:t>這個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維平面</a:t>
            </a:r>
            <a:r>
              <a:rPr lang="zh-TW" altLang="en-US" sz="2400" dirty="0"/>
              <a:t>的基底是由這三個點定義</a:t>
            </a:r>
            <a:r>
              <a:rPr lang="zh-TW" altLang="en-US" sz="2400" dirty="0" smtClean="0"/>
              <a:t>的。</a:t>
            </a:r>
            <a:endParaRPr lang="en-US" altLang="zh-TW" sz="2400" dirty="0"/>
          </a:p>
          <a:p>
            <a:r>
              <a:rPr lang="zh-TW" altLang="en-US" sz="2400" dirty="0" smtClean="0"/>
              <a:t>並且</a:t>
            </a:r>
            <a:r>
              <a:rPr lang="zh-TW" altLang="en-US" sz="2400" dirty="0"/>
              <a:t>假設</a:t>
            </a:r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①</a:t>
            </a:r>
            <a:r>
              <a:rPr lang="zh-TW" altLang="en-US" sz="2400" dirty="0" smtClean="0"/>
              <a:t>、</a:t>
            </a:r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②</a:t>
            </a:r>
            <a:r>
              <a:rPr lang="zh-TW" altLang="en-US" sz="2400" dirty="0"/>
              <a:t>都</a:t>
            </a:r>
            <a:r>
              <a:rPr lang="zh-TW" altLang="en-US" sz="2400" dirty="0" smtClean="0"/>
              <a:t>在這</a:t>
            </a:r>
            <a:r>
              <a:rPr lang="en-US" altLang="zh-TW" sz="2400" dirty="0" smtClean="0"/>
              <a:t>3</a:t>
            </a:r>
            <a:r>
              <a:rPr lang="zh-TW" altLang="en-US" sz="2400" dirty="0" smtClean="0"/>
              <a:t>個點的右方</a:t>
            </a:r>
            <a:r>
              <a:rPr lang="en-US" altLang="zh-TW" sz="2400" dirty="0" smtClean="0"/>
              <a:t>(X</a:t>
            </a:r>
            <a:r>
              <a:rPr lang="zh-TW" altLang="en-US" sz="2400" dirty="0" smtClean="0"/>
              <a:t>值較這</a:t>
            </a:r>
            <a:r>
              <a:rPr lang="en-US" altLang="zh-TW" sz="2400" dirty="0" smtClean="0"/>
              <a:t>3</a:t>
            </a:r>
            <a:r>
              <a:rPr lang="zh-TW" altLang="en-US" sz="2400" dirty="0" smtClean="0"/>
              <a:t>個點為大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。這也是合理假設，否則不可能以矩形分開最右邊的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個點。</a:t>
            </a:r>
            <a:endParaRPr lang="en-US" altLang="zh-TW" sz="2400" dirty="0" smtClean="0"/>
          </a:p>
          <a:p>
            <a:r>
              <a:rPr lang="zh-TW" altLang="en-US" sz="2400" dirty="0" smtClean="0"/>
              <a:t>因此這些看似特殊的假設實際上是具有普遍性的，如右圖。</a:t>
            </a:r>
            <a:endParaRPr lang="en-US" altLang="zh-TW" sz="2400" dirty="0" smtClean="0"/>
          </a:p>
        </p:txBody>
      </p:sp>
      <p:grpSp>
        <p:nvGrpSpPr>
          <p:cNvPr id="26" name="群組 25"/>
          <p:cNvGrpSpPr/>
          <p:nvPr/>
        </p:nvGrpSpPr>
        <p:grpSpPr>
          <a:xfrm>
            <a:off x="9349389" y="445860"/>
            <a:ext cx="2176976" cy="1905455"/>
            <a:chOff x="9755788" y="658295"/>
            <a:chExt cx="2176976" cy="1905455"/>
          </a:xfrm>
        </p:grpSpPr>
        <p:sp>
          <p:nvSpPr>
            <p:cNvPr id="21" name="橢圓 20"/>
            <p:cNvSpPr/>
            <p:nvPr/>
          </p:nvSpPr>
          <p:spPr>
            <a:xfrm>
              <a:off x="11369126" y="794010"/>
              <a:ext cx="360000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9755788" y="1419376"/>
              <a:ext cx="360000" cy="360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10672816" y="2203750"/>
              <a:ext cx="360000" cy="360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10468943" y="658295"/>
              <a:ext cx="360000" cy="360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11572764" y="1619504"/>
              <a:ext cx="360000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sp>
        <p:nvSpPr>
          <p:cNvPr id="48" name="內容版面配置區 2"/>
          <p:cNvSpPr txBox="1">
            <a:spLocks/>
          </p:cNvSpPr>
          <p:nvPr/>
        </p:nvSpPr>
        <p:spPr>
          <a:xfrm>
            <a:off x="265545" y="2838451"/>
            <a:ext cx="9192491" cy="3633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zh-TW" altLang="en-US" sz="2400" dirty="0" smtClean="0"/>
              <a:t>那麼，以</a:t>
            </a:r>
            <a:r>
              <a:rPr lang="en-US" altLang="zh-TW" sz="2400" dirty="0" smtClean="0"/>
              <a:t>(x</a:t>
            </a:r>
            <a:r>
              <a:rPr lang="en-US" altLang="zh-TW" sz="2400" baseline="-25000" dirty="0" smtClean="0"/>
              <a:t>1</a:t>
            </a:r>
            <a:r>
              <a:rPr lang="en-US" altLang="zh-TW" dirty="0" smtClean="0"/>
              <a:t> , y</a:t>
            </a:r>
            <a:r>
              <a:rPr lang="en-US" altLang="zh-TW" baseline="-25000" dirty="0" smtClean="0"/>
              <a:t>1</a:t>
            </a:r>
            <a:r>
              <a:rPr lang="en-US" altLang="zh-TW" dirty="0"/>
              <a:t>)</a:t>
            </a:r>
            <a:r>
              <a:rPr lang="zh-TW" altLang="en-US" sz="2400" dirty="0" smtClean="0"/>
              <a:t>代表</a:t>
            </a:r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①</a:t>
            </a:r>
            <a:r>
              <a:rPr lang="zh-TW" altLang="en-US" sz="2400" dirty="0" smtClean="0"/>
              <a:t>的</a:t>
            </a:r>
            <a:r>
              <a:rPr lang="zh-TW" altLang="en-US" dirty="0"/>
              <a:t>位置</a:t>
            </a:r>
            <a:r>
              <a:rPr lang="zh-TW" altLang="en-US" dirty="0" smtClean="0"/>
              <a:t>，</a:t>
            </a:r>
            <a:r>
              <a:rPr lang="en-US" altLang="zh-TW" dirty="0" smtClean="0"/>
              <a:t>(x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/>
              <a:t>, </a:t>
            </a:r>
            <a:r>
              <a:rPr lang="en-US" altLang="zh-TW" dirty="0" smtClean="0"/>
              <a:t>y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/>
              <a:t>代表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②</a:t>
            </a:r>
            <a:r>
              <a:rPr lang="zh-TW" altLang="en-US" dirty="0" smtClean="0"/>
              <a:t>的位置，依此類推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zh-TW" altLang="en-US" dirty="0"/>
              <a:t>如右圖</a:t>
            </a:r>
            <a:r>
              <a:rPr lang="zh-TW" altLang="en-US" dirty="0" smtClean="0"/>
              <a:t>，必須</a:t>
            </a:r>
            <a:r>
              <a:rPr lang="en-US" altLang="zh-TW" dirty="0" smtClean="0"/>
              <a:t>y</a:t>
            </a:r>
            <a:r>
              <a:rPr lang="en-US" altLang="zh-TW" baseline="-25000" dirty="0" smtClean="0"/>
              <a:t>1 </a:t>
            </a:r>
            <a:r>
              <a:rPr lang="en-US" altLang="zh-TW" dirty="0"/>
              <a:t>&lt; y</a:t>
            </a:r>
            <a:r>
              <a:rPr lang="en-US" altLang="zh-TW" baseline="-25000" dirty="0"/>
              <a:t>3 </a:t>
            </a:r>
            <a:r>
              <a:rPr lang="zh-TW" altLang="en-US" dirty="0"/>
              <a:t>，</a:t>
            </a:r>
            <a:r>
              <a:rPr lang="en-US" altLang="zh-TW" dirty="0"/>
              <a:t> y</a:t>
            </a:r>
            <a:r>
              <a:rPr lang="en-US" altLang="zh-TW" baseline="-25000" dirty="0"/>
              <a:t>2 </a:t>
            </a:r>
            <a:r>
              <a:rPr lang="en-US" altLang="zh-TW" dirty="0"/>
              <a:t>&gt; y</a:t>
            </a:r>
            <a:r>
              <a:rPr lang="en-US" altLang="zh-TW" baseline="-25000" dirty="0"/>
              <a:t>4 </a:t>
            </a:r>
            <a:r>
              <a:rPr lang="zh-TW" altLang="en-US" dirty="0" smtClean="0"/>
              <a:t>。</a:t>
            </a:r>
            <a:endParaRPr lang="en-US" altLang="zh-TW" sz="2400" dirty="0" smtClean="0"/>
          </a:p>
          <a:p>
            <a:pPr marL="228600" lvl="1">
              <a:spcBef>
                <a:spcPts val="1000"/>
              </a:spcBef>
            </a:pPr>
            <a:r>
              <a:rPr lang="zh-TW" altLang="en-US" sz="2400" dirty="0" smtClean="0"/>
              <a:t>很明顯地，不可能同時存在以下</a:t>
            </a:r>
            <a:r>
              <a:rPr lang="zh-TW" altLang="en-US" dirty="0" smtClean="0"/>
              <a:t>兩</a:t>
            </a:r>
            <a:r>
              <a:rPr lang="zh-TW" altLang="en-US" dirty="0"/>
              <a:t>種</a:t>
            </a:r>
            <a:r>
              <a:rPr lang="zh-TW" altLang="en-US" sz="2400" dirty="0" smtClean="0"/>
              <a:t>情況，即：</a:t>
            </a:r>
            <a:endParaRPr lang="en-US" altLang="zh-TW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x</a:t>
            </a:r>
            <a:r>
              <a:rPr lang="en-US" altLang="zh-TW" baseline="-25000" dirty="0" smtClean="0"/>
              <a:t>1</a:t>
            </a:r>
            <a:r>
              <a:rPr lang="zh-TW" altLang="en-US" baseline="-25000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x</a:t>
            </a:r>
            <a:r>
              <a:rPr lang="en-US" altLang="zh-TW" baseline="-25000" dirty="0" smtClean="0"/>
              <a:t>2</a:t>
            </a:r>
            <a:r>
              <a:rPr lang="zh-TW" altLang="en-US" baseline="-25000" dirty="0" smtClean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1</a:t>
            </a:r>
            <a:endParaRPr lang="en-US" altLang="zh-TW" sz="2400" dirty="0"/>
          </a:p>
          <a:p>
            <a:pPr marL="228600" lvl="1">
              <a:spcBef>
                <a:spcPts val="1000"/>
              </a:spcBef>
            </a:pPr>
            <a:r>
              <a:rPr lang="zh-TW" altLang="en-US" sz="2400" dirty="0" smtClean="0"/>
              <a:t>任意排列的</a:t>
            </a:r>
            <a:r>
              <a:rPr lang="en-US" altLang="zh-TW" sz="2400" dirty="0" smtClean="0"/>
              <a:t>5</a:t>
            </a:r>
            <a:r>
              <a:rPr lang="zh-TW" altLang="en-US" sz="2400" dirty="0" smtClean="0"/>
              <a:t>個點，</a:t>
            </a:r>
            <a:r>
              <a:rPr lang="zh-TW" altLang="en-US" dirty="0"/>
              <a:t>矩形必然無法</a:t>
            </a:r>
            <a:r>
              <a:rPr lang="zh-TW" altLang="en-US" dirty="0" smtClean="0"/>
              <a:t>排除</a:t>
            </a:r>
            <a:r>
              <a:rPr lang="zh-TW" altLang="en-US" sz="2400" dirty="0" smtClean="0"/>
              <a:t>其中的</a:t>
            </a:r>
            <a:r>
              <a:rPr lang="en-US" altLang="zh-TW" dirty="0" smtClean="0"/>
              <a:t>1</a:t>
            </a:r>
            <a:r>
              <a:rPr lang="zh-TW" altLang="en-US" dirty="0"/>
              <a:t>個</a:t>
            </a:r>
            <a:r>
              <a:rPr lang="zh-TW" altLang="en-US" sz="2400" dirty="0" smtClean="0"/>
              <a:t>點</a:t>
            </a:r>
            <a:endParaRPr lang="en-US" altLang="zh-TW" sz="2400" dirty="0" smtClean="0"/>
          </a:p>
          <a:p>
            <a:pPr marL="228600" lvl="1">
              <a:spcBef>
                <a:spcPts val="1000"/>
              </a:spcBef>
            </a:pPr>
            <a:r>
              <a:rPr lang="zh-TW" altLang="en-US" sz="2400" dirty="0" smtClean="0"/>
              <a:t>因此矩形的</a:t>
            </a:r>
            <a:r>
              <a:rPr lang="en-US" altLang="zh-TW" sz="2400" dirty="0" smtClean="0"/>
              <a:t>VC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dimension</a:t>
            </a:r>
            <a:r>
              <a:rPr lang="zh-TW" altLang="en-US" sz="2400" dirty="0" smtClean="0"/>
              <a:t>小於</a:t>
            </a:r>
            <a:r>
              <a:rPr lang="en-US" altLang="zh-TW" sz="2400" dirty="0" smtClean="0"/>
              <a:t>5</a:t>
            </a:r>
          </a:p>
          <a:p>
            <a:r>
              <a:rPr lang="zh-TW" altLang="en-US" sz="2400" dirty="0"/>
              <a:t>綜</a:t>
            </a:r>
            <a:r>
              <a:rPr lang="zh-TW" altLang="en-US" sz="2400" dirty="0" smtClean="0"/>
              <a:t>上所述，</a:t>
            </a:r>
            <a:r>
              <a:rPr lang="zh-TW" altLang="en-US" sz="2400" dirty="0"/>
              <a:t>矩形的</a:t>
            </a:r>
            <a:r>
              <a:rPr lang="en-US" altLang="zh-TW" sz="2400" dirty="0"/>
              <a:t>VC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dimension</a:t>
            </a:r>
            <a:r>
              <a:rPr lang="zh-TW" altLang="en-US" sz="2400" dirty="0" smtClean="0"/>
              <a:t>為</a:t>
            </a:r>
            <a:r>
              <a:rPr lang="en-US" altLang="zh-TW" sz="2400" dirty="0" smtClean="0"/>
              <a:t>4</a:t>
            </a:r>
          </a:p>
        </p:txBody>
      </p:sp>
      <p:grpSp>
        <p:nvGrpSpPr>
          <p:cNvPr id="49" name="群組 48"/>
          <p:cNvGrpSpPr/>
          <p:nvPr/>
        </p:nvGrpSpPr>
        <p:grpSpPr>
          <a:xfrm>
            <a:off x="9717929" y="4819195"/>
            <a:ext cx="2176976" cy="1905455"/>
            <a:chOff x="9755788" y="658295"/>
            <a:chExt cx="2176976" cy="1905455"/>
          </a:xfrm>
        </p:grpSpPr>
        <p:sp>
          <p:nvSpPr>
            <p:cNvPr id="50" name="矩形 49"/>
            <p:cNvSpPr/>
            <p:nvPr/>
          </p:nvSpPr>
          <p:spPr>
            <a:xfrm>
              <a:off x="9938329" y="838295"/>
              <a:ext cx="1814436" cy="158387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11369126" y="794010"/>
              <a:ext cx="360000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E4E1"/>
                  </a:solidFill>
                </a:rPr>
                <a:t>1</a:t>
              </a:r>
              <a:endParaRPr lang="zh-TW" altLang="en-US" dirty="0">
                <a:solidFill>
                  <a:srgbClr val="FFE4E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755788" y="1419376"/>
              <a:ext cx="360000" cy="360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53" name="橢圓 52"/>
            <p:cNvSpPr/>
            <p:nvPr/>
          </p:nvSpPr>
          <p:spPr>
            <a:xfrm>
              <a:off x="10672816" y="2203750"/>
              <a:ext cx="360000" cy="360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54" name="橢圓 53"/>
            <p:cNvSpPr/>
            <p:nvPr/>
          </p:nvSpPr>
          <p:spPr>
            <a:xfrm>
              <a:off x="10468943" y="658295"/>
              <a:ext cx="360000" cy="360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55" name="橢圓 54"/>
            <p:cNvSpPr/>
            <p:nvPr/>
          </p:nvSpPr>
          <p:spPr>
            <a:xfrm>
              <a:off x="11572764" y="1619504"/>
              <a:ext cx="360000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9709389" y="2819174"/>
            <a:ext cx="1996976" cy="2040024"/>
            <a:chOff x="9755788" y="658295"/>
            <a:chExt cx="1996976" cy="2040024"/>
          </a:xfrm>
        </p:grpSpPr>
        <p:sp>
          <p:nvSpPr>
            <p:cNvPr id="57" name="矩形 56"/>
            <p:cNvSpPr/>
            <p:nvPr/>
          </p:nvSpPr>
          <p:spPr>
            <a:xfrm>
              <a:off x="9938329" y="838295"/>
              <a:ext cx="1651650" cy="168992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11392764" y="868900"/>
              <a:ext cx="360000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59" name="橢圓 58"/>
            <p:cNvSpPr/>
            <p:nvPr/>
          </p:nvSpPr>
          <p:spPr>
            <a:xfrm>
              <a:off x="9755788" y="1419376"/>
              <a:ext cx="360000" cy="360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60" name="橢圓 59"/>
            <p:cNvSpPr/>
            <p:nvPr/>
          </p:nvSpPr>
          <p:spPr>
            <a:xfrm>
              <a:off x="10672816" y="2203750"/>
              <a:ext cx="360000" cy="360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E4E1"/>
                  </a:solidFill>
                </a:rPr>
                <a:t>4</a:t>
              </a:r>
              <a:endParaRPr lang="zh-TW" altLang="en-US" dirty="0">
                <a:solidFill>
                  <a:srgbClr val="FFE4E1"/>
                </a:solidFill>
              </a:endParaRPr>
            </a:p>
          </p:txBody>
        </p:sp>
        <p:sp>
          <p:nvSpPr>
            <p:cNvPr id="61" name="橢圓 60"/>
            <p:cNvSpPr/>
            <p:nvPr/>
          </p:nvSpPr>
          <p:spPr>
            <a:xfrm>
              <a:off x="10468943" y="658295"/>
              <a:ext cx="360000" cy="360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11252089" y="2338319"/>
              <a:ext cx="360000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E4E1"/>
                  </a:solidFill>
                </a:rPr>
                <a:t>2</a:t>
              </a:r>
              <a:endParaRPr lang="zh-TW" altLang="en-US" dirty="0">
                <a:solidFill>
                  <a:srgbClr val="FFE4E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1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內容版面配置區 2"/>
          <p:cNvSpPr txBox="1">
            <a:spLocks/>
          </p:cNvSpPr>
          <p:nvPr/>
        </p:nvSpPr>
        <p:spPr>
          <a:xfrm>
            <a:off x="265545" y="228600"/>
            <a:ext cx="11613772" cy="6243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zh-TW" altLang="en-US" sz="4000" dirty="0" smtClean="0"/>
              <a:t>我們換個進階的方式來說明</a:t>
            </a:r>
            <a:endParaRPr lang="en-US" altLang="zh-TW" sz="4000" dirty="0" smtClean="0"/>
          </a:p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zh-TW" altLang="en-US" sz="2600" dirty="0" smtClean="0"/>
              <a:t>聚焦於可以包含所有點的最小矩形</a:t>
            </a:r>
            <a:endParaRPr lang="en-US" altLang="zh-TW" sz="2600" dirty="0" smtClean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endParaRPr lang="en-US" altLang="zh-TW" dirty="0" smtClean="0"/>
          </a:p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altLang="zh-TW" dirty="0" smtClean="0"/>
              <a:t>4</a:t>
            </a:r>
            <a:r>
              <a:rPr lang="zh-TW" altLang="en-US" dirty="0" smtClean="0"/>
              <a:t>個點</a:t>
            </a:r>
            <a:r>
              <a:rPr lang="en-US" altLang="zh-TW" dirty="0" smtClean="0"/>
              <a:t>(A, B, C, D)</a:t>
            </a:r>
            <a:r>
              <a:rPr lang="zh-TW" altLang="en-US" dirty="0" smtClean="0"/>
              <a:t>可以決定一個四邊平行於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軸、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軸的矩形，包含</a:t>
            </a:r>
            <a:r>
              <a:rPr lang="en-US" altLang="zh-TW" dirty="0"/>
              <a:t>A, B, C, </a:t>
            </a:r>
            <a:r>
              <a:rPr lang="en-US" altLang="zh-TW" dirty="0" smtClean="0"/>
              <a:t>D</a:t>
            </a:r>
            <a:r>
              <a:rPr lang="zh-TW" altLang="en-US" dirty="0" smtClean="0"/>
              <a:t>，且面積為最小</a:t>
            </a:r>
            <a:endParaRPr lang="en-US" altLang="zh-TW" dirty="0" smtClean="0"/>
          </a:p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TW" altLang="en-US" sz="2400" dirty="0" smtClean="0"/>
              <a:t>因此，加入第</a:t>
            </a:r>
            <a:r>
              <a:rPr lang="en-US" altLang="zh-TW" sz="2400" dirty="0" smtClean="0"/>
              <a:t>5</a:t>
            </a:r>
            <a:r>
              <a:rPr lang="zh-TW" altLang="en-US" sz="2400" dirty="0" smtClean="0"/>
              <a:t>個點</a:t>
            </a:r>
            <a:r>
              <a:rPr lang="en-US" altLang="zh-TW" sz="2400" dirty="0" smtClean="0"/>
              <a:t>(E)</a:t>
            </a:r>
            <a:r>
              <a:rPr lang="zh-TW" altLang="en-US" dirty="0" smtClean="0"/>
              <a:t>之後，若</a:t>
            </a:r>
            <a:r>
              <a:rPr lang="en-US" altLang="zh-TW" dirty="0" smtClean="0"/>
              <a:t>E</a:t>
            </a:r>
            <a:endParaRPr lang="en-US" altLang="zh-TW" dirty="0"/>
          </a:p>
          <a:p>
            <a:pPr marL="914400" lvl="2" indent="-457200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TW" altLang="en-US" dirty="0" smtClean="0"/>
              <a:t>落在這個矩形內，則無法以任何矩形僅排除</a:t>
            </a:r>
            <a:r>
              <a:rPr lang="en-US" altLang="zh-TW" dirty="0"/>
              <a:t>E</a:t>
            </a:r>
            <a:r>
              <a:rPr lang="zh-TW" altLang="en-US" dirty="0" smtClean="0"/>
              <a:t>而包含</a:t>
            </a:r>
            <a:r>
              <a:rPr lang="en-US" altLang="zh-TW" dirty="0"/>
              <a:t>A, B, C, </a:t>
            </a:r>
            <a:r>
              <a:rPr lang="en-US" altLang="zh-TW" dirty="0" smtClean="0"/>
              <a:t>D</a:t>
            </a:r>
            <a:r>
              <a:rPr lang="zh-TW" altLang="en-US" dirty="0" smtClean="0"/>
              <a:t>，因為包含</a:t>
            </a:r>
            <a:r>
              <a:rPr lang="en-US" altLang="zh-TW" dirty="0"/>
              <a:t>A, B, C, </a:t>
            </a:r>
            <a:r>
              <a:rPr lang="en-US" altLang="zh-TW" dirty="0" smtClean="0"/>
              <a:t>D</a:t>
            </a:r>
            <a:r>
              <a:rPr lang="zh-TW" altLang="en-US" dirty="0" smtClean="0"/>
              <a:t>的最小矩形也包含</a:t>
            </a:r>
            <a:r>
              <a:rPr lang="en-US" altLang="zh-TW" dirty="0" smtClean="0"/>
              <a:t>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914400" lvl="2" indent="-457200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TW" altLang="en-US" sz="2000" dirty="0" smtClean="0"/>
              <a:t>落在這個矩形外，那麼矩形必須擴張來包含</a:t>
            </a:r>
            <a:r>
              <a:rPr lang="en-US" altLang="zh-TW" dirty="0" smtClean="0"/>
              <a:t>E </a:t>
            </a:r>
            <a:r>
              <a:rPr lang="zh-TW" altLang="en-US" sz="2000" dirty="0" smtClean="0"/>
              <a:t>，擴張的過程必然會使得原先</a:t>
            </a:r>
            <a:r>
              <a:rPr lang="en-US" altLang="zh-TW" dirty="0"/>
              <a:t>A, B, C, </a:t>
            </a:r>
            <a:r>
              <a:rPr lang="en-US" altLang="zh-TW" dirty="0" smtClean="0"/>
              <a:t>D</a:t>
            </a:r>
            <a:r>
              <a:rPr lang="zh-TW" altLang="en-US" sz="2000" dirty="0" smtClean="0"/>
              <a:t>中的其中一個點落在擴張後的矩形內，假設這個點是</a:t>
            </a:r>
            <a:r>
              <a:rPr lang="en-US" altLang="zh-TW" sz="2000" dirty="0" smtClean="0"/>
              <a:t>A</a:t>
            </a:r>
            <a:r>
              <a:rPr lang="zh-TW" altLang="en-US" dirty="0" smtClean="0"/>
              <a:t>。如此一來，則</a:t>
            </a:r>
            <a:r>
              <a:rPr lang="zh-TW" altLang="en-US" dirty="0"/>
              <a:t>無法以任何矩形僅</a:t>
            </a:r>
            <a:r>
              <a:rPr lang="zh-TW" altLang="en-US" dirty="0" smtClean="0"/>
              <a:t>排除</a:t>
            </a:r>
            <a:r>
              <a:rPr lang="en-US" altLang="zh-TW" dirty="0" smtClean="0"/>
              <a:t>A</a:t>
            </a:r>
            <a:r>
              <a:rPr lang="zh-TW" altLang="en-US" dirty="0" smtClean="0"/>
              <a:t>而包含</a:t>
            </a:r>
            <a:r>
              <a:rPr lang="en-US" altLang="zh-TW" dirty="0" smtClean="0"/>
              <a:t>B</a:t>
            </a:r>
            <a:r>
              <a:rPr lang="en-US" altLang="zh-TW" dirty="0"/>
              <a:t>, C, </a:t>
            </a:r>
            <a:r>
              <a:rPr lang="en-US" altLang="zh-TW" dirty="0" smtClean="0"/>
              <a:t>D, E</a:t>
            </a:r>
            <a:r>
              <a:rPr lang="zh-TW" altLang="en-US" dirty="0" smtClean="0"/>
              <a:t>，因為包含</a:t>
            </a:r>
            <a:r>
              <a:rPr lang="en-US" altLang="zh-TW" dirty="0"/>
              <a:t>B, C, D, </a:t>
            </a:r>
            <a:r>
              <a:rPr lang="en-US" altLang="zh-TW" dirty="0" smtClean="0"/>
              <a:t>E</a:t>
            </a:r>
            <a:r>
              <a:rPr lang="zh-TW" altLang="en-US" dirty="0" smtClean="0"/>
              <a:t>的最小矩形也包含</a:t>
            </a:r>
            <a:r>
              <a:rPr lang="en-US" altLang="zh-TW" dirty="0" smtClean="0"/>
              <a:t>A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sp>
        <p:nvSpPr>
          <p:cNvPr id="27" name="矩形 26"/>
          <p:cNvSpPr/>
          <p:nvPr/>
        </p:nvSpPr>
        <p:spPr>
          <a:xfrm>
            <a:off x="8172769" y="324755"/>
            <a:ext cx="2153645" cy="129650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7993751" y="149771"/>
            <a:ext cx="2511681" cy="1655181"/>
            <a:chOff x="2215687" y="2709671"/>
            <a:chExt cx="2511681" cy="1655181"/>
          </a:xfrm>
        </p:grpSpPr>
        <p:sp>
          <p:nvSpPr>
            <p:cNvPr id="29" name="橢圓 28"/>
            <p:cNvSpPr/>
            <p:nvPr/>
          </p:nvSpPr>
          <p:spPr>
            <a:xfrm>
              <a:off x="3411239" y="2709671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2215687" y="3461161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215687" y="4004852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4367368" y="3352908"/>
              <a:ext cx="360000" cy="36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07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001"/>
          <a:stretch/>
        </p:blipFill>
        <p:spPr>
          <a:xfrm>
            <a:off x="0" y="1"/>
            <a:ext cx="12192000" cy="838199"/>
          </a:xfrm>
          <a:prstGeom prst="rect">
            <a:avLst/>
          </a:prstGeom>
        </p:spPr>
      </p:pic>
      <p:sp>
        <p:nvSpPr>
          <p:cNvPr id="23" name="內容版面配置區 2"/>
          <p:cNvSpPr txBox="1">
            <a:spLocks/>
          </p:cNvSpPr>
          <p:nvPr/>
        </p:nvSpPr>
        <p:spPr>
          <a:xfrm>
            <a:off x="265545" y="1576513"/>
            <a:ext cx="11658599" cy="521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B050"/>
                </a:solidFill>
              </a:rPr>
              <a:t>a</a:t>
            </a:r>
            <a:r>
              <a:rPr lang="en-US" altLang="zh-TW" sz="2400" dirty="0"/>
              <a:t> ≤ </a:t>
            </a:r>
            <a:r>
              <a:rPr lang="en-US" altLang="zh-TW" sz="2400" i="1" dirty="0" smtClean="0">
                <a:solidFill>
                  <a:srgbClr val="7030A0"/>
                </a:solidFill>
              </a:rPr>
              <a:t>f</a:t>
            </a:r>
            <a:r>
              <a:rPr lang="en-US" altLang="zh-TW" sz="2400" dirty="0" smtClean="0">
                <a:solidFill>
                  <a:srgbClr val="7030A0"/>
                </a:solidFill>
              </a:rPr>
              <a:t>(</a:t>
            </a:r>
            <a:r>
              <a:rPr lang="en-US" altLang="zh-TW" sz="2400" i="1" dirty="0" smtClean="0">
                <a:solidFill>
                  <a:srgbClr val="7030A0"/>
                </a:solidFill>
              </a:rPr>
              <a:t>Z</a:t>
            </a:r>
            <a:r>
              <a:rPr lang="en-US" altLang="zh-TW" sz="2400" dirty="0" smtClean="0">
                <a:solidFill>
                  <a:srgbClr val="7030A0"/>
                </a:solidFill>
              </a:rPr>
              <a:t>)</a:t>
            </a:r>
            <a:r>
              <a:rPr lang="en-US" altLang="zh-TW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/>
              <a:t>≤ </a:t>
            </a:r>
            <a:r>
              <a:rPr lang="en-US" altLang="zh-TW" sz="2400" dirty="0">
                <a:solidFill>
                  <a:srgbClr val="00B050"/>
                </a:solidFill>
              </a:rPr>
              <a:t>b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，因此 </a:t>
            </a:r>
            <a:r>
              <a:rPr lang="en-US" altLang="zh-TW" sz="2400" dirty="0" smtClean="0">
                <a:solidFill>
                  <a:srgbClr val="00B050"/>
                </a:solidFill>
              </a:rPr>
              <a:t>a</a:t>
            </a:r>
            <a:r>
              <a:rPr lang="en-US" altLang="zh-TW" sz="2400" dirty="0" smtClean="0"/>
              <a:t> ≤ </a:t>
            </a:r>
            <a:r>
              <a:rPr lang="en-US" altLang="zh-TW" sz="2400" i="1" dirty="0" smtClean="0">
                <a:solidFill>
                  <a:srgbClr val="0070C0"/>
                </a:solidFill>
              </a:rPr>
              <a:t>E</a:t>
            </a:r>
            <a:r>
              <a:rPr lang="en-US" altLang="zh-TW" sz="2400" dirty="0" smtClean="0">
                <a:solidFill>
                  <a:srgbClr val="0070C0"/>
                </a:solidFill>
              </a:rPr>
              <a:t>[</a:t>
            </a:r>
            <a:r>
              <a:rPr lang="en-US" altLang="zh-TW" sz="2400" i="1" dirty="0" smtClean="0">
                <a:solidFill>
                  <a:srgbClr val="0070C0"/>
                </a:solidFill>
              </a:rPr>
              <a:t>f</a:t>
            </a:r>
            <a:r>
              <a:rPr lang="en-US" altLang="zh-TW" sz="24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i="1" dirty="0" smtClean="0">
                <a:solidFill>
                  <a:srgbClr val="0070C0"/>
                </a:solidFill>
              </a:rPr>
              <a:t>Z</a:t>
            </a:r>
            <a:r>
              <a:rPr lang="en-US" altLang="zh-TW" sz="2400" dirty="0" smtClean="0">
                <a:solidFill>
                  <a:srgbClr val="0070C0"/>
                </a:solidFill>
              </a:rPr>
              <a:t>)] </a:t>
            </a:r>
            <a:r>
              <a:rPr lang="en-US" altLang="zh-TW" sz="2400" dirty="0" smtClean="0"/>
              <a:t>≤ </a:t>
            </a:r>
            <a:r>
              <a:rPr lang="en-US" altLang="zh-TW" sz="2400" dirty="0" smtClean="0">
                <a:solidFill>
                  <a:srgbClr val="00B050"/>
                </a:solidFill>
              </a:rPr>
              <a:t>b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，</a:t>
            </a:r>
            <a:r>
              <a:rPr lang="en-US" altLang="zh-TW" sz="2400" i="1" dirty="0">
                <a:solidFill>
                  <a:srgbClr val="0070C0"/>
                </a:solidFill>
              </a:rPr>
              <a:t> </a:t>
            </a:r>
            <a:r>
              <a:rPr lang="zh-TW" altLang="en-US" sz="2400" dirty="0" smtClean="0"/>
              <a:t>給定</a:t>
            </a:r>
            <a:r>
              <a:rPr lang="en-US" altLang="zh-TW" sz="2400" dirty="0" smtClean="0"/>
              <a:t>Z</a:t>
            </a:r>
            <a:r>
              <a:rPr lang="zh-TW" altLang="en-US" sz="2400" dirty="0" smtClean="0"/>
              <a:t>的情況下，</a:t>
            </a:r>
            <a:r>
              <a:rPr lang="en-US" altLang="zh-TW" sz="2400" i="1" dirty="0" smtClean="0">
                <a:solidFill>
                  <a:srgbClr val="0070C0"/>
                </a:solidFill>
              </a:rPr>
              <a:t>E</a:t>
            </a:r>
            <a:r>
              <a:rPr lang="en-US" altLang="zh-TW" sz="2400" dirty="0" smtClean="0">
                <a:solidFill>
                  <a:srgbClr val="0070C0"/>
                </a:solidFill>
              </a:rPr>
              <a:t>[</a:t>
            </a:r>
            <a:r>
              <a:rPr lang="en-US" altLang="zh-TW" sz="2400" i="1" dirty="0" smtClean="0">
                <a:solidFill>
                  <a:srgbClr val="0070C0"/>
                </a:solidFill>
              </a:rPr>
              <a:t>f</a:t>
            </a:r>
            <a:r>
              <a:rPr lang="en-US" altLang="zh-TW" sz="24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i="1" dirty="0" smtClean="0">
                <a:solidFill>
                  <a:srgbClr val="0070C0"/>
                </a:solidFill>
              </a:rPr>
              <a:t>Z</a:t>
            </a:r>
            <a:r>
              <a:rPr lang="en-US" altLang="zh-TW" sz="2400" dirty="0" smtClean="0">
                <a:solidFill>
                  <a:srgbClr val="0070C0"/>
                </a:solidFill>
              </a:rPr>
              <a:t>)]</a:t>
            </a:r>
            <a:r>
              <a:rPr lang="zh-TW" altLang="en-US" sz="2400" dirty="0" smtClean="0"/>
              <a:t>可視為常數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對</a:t>
            </a:r>
            <a:r>
              <a:rPr lang="en-US" altLang="zh-TW" sz="2400" dirty="0" smtClean="0"/>
              <a:t>exponential </a:t>
            </a:r>
            <a:r>
              <a:rPr lang="zh-TW" altLang="en-US" sz="2400" dirty="0" smtClean="0"/>
              <a:t>函數進行</a:t>
            </a:r>
            <a:r>
              <a:rPr lang="zh-TW" altLang="en-US" sz="2400" dirty="0">
                <a:solidFill>
                  <a:srgbClr val="FF0000"/>
                </a:solidFill>
              </a:rPr>
              <a:t>線性內插</a:t>
            </a:r>
            <a:r>
              <a:rPr lang="zh-TW" altLang="en-US" sz="2400" dirty="0" smtClean="0"/>
              <a:t>估計</a:t>
            </a:r>
            <a:r>
              <a:rPr lang="zh-TW" altLang="en-US" sz="2400" dirty="0"/>
              <a:t>，</a:t>
            </a:r>
            <a:r>
              <a:rPr lang="zh-TW" altLang="en-US" sz="2400" dirty="0" smtClean="0"/>
              <a:t>其估</a:t>
            </a:r>
            <a:r>
              <a:rPr lang="zh-TW" altLang="en-US" sz="2400" dirty="0"/>
              <a:t>計</a:t>
            </a:r>
            <a:r>
              <a:rPr lang="zh-TW" altLang="en-US" sz="2400" dirty="0" smtClean="0"/>
              <a:t>值</a:t>
            </a:r>
            <a:r>
              <a:rPr lang="zh-TW" altLang="en-US" sz="2400" dirty="0"/>
              <a:t>總是會</a:t>
            </a:r>
            <a:r>
              <a:rPr lang="zh-TW" altLang="en-US" sz="2400" dirty="0" smtClean="0">
                <a:solidFill>
                  <a:srgbClr val="FF0000"/>
                </a:solidFill>
              </a:rPr>
              <a:t>大於或等於</a:t>
            </a:r>
            <a:r>
              <a:rPr lang="zh-TW" altLang="en-US" sz="2400" dirty="0" smtClean="0"/>
              <a:t>實際</a:t>
            </a:r>
            <a:r>
              <a:rPr lang="zh-TW" altLang="en-US" sz="2400" dirty="0"/>
              <a:t>值。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以下</a:t>
            </a:r>
            <a:r>
              <a:rPr lang="zh-TW" altLang="en-US" sz="2400" dirty="0"/>
              <a:t>的兩個操作</a:t>
            </a:r>
            <a:r>
              <a:rPr lang="zh-TW" altLang="en-US" sz="2400" dirty="0" smtClean="0"/>
              <a:t>都等效於線性</a:t>
            </a:r>
            <a:r>
              <a:rPr lang="zh-TW" altLang="en-US" sz="2400" dirty="0"/>
              <a:t>內插</a:t>
            </a:r>
            <a:r>
              <a:rPr lang="zh-TW" altLang="en-US" sz="2400" dirty="0" smtClean="0"/>
              <a:t>估計。</a:t>
            </a:r>
            <a:endParaRPr lang="en-US" altLang="zh-TW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smtClean="0"/>
              <a:t>e</a:t>
            </a:r>
            <a:r>
              <a:rPr lang="el-GR" altLang="zh-TW" sz="2400" baseline="30000" dirty="0"/>
              <a:t>η</a:t>
            </a:r>
            <a:r>
              <a:rPr lang="en-US" altLang="zh-TW" sz="2400" i="1" baseline="30000" dirty="0">
                <a:solidFill>
                  <a:srgbClr val="00B050"/>
                </a:solidFill>
              </a:rPr>
              <a:t>a 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en-US" altLang="zh-TW" sz="2400" i="1" dirty="0"/>
              <a:t>E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[e</a:t>
            </a:r>
            <a:r>
              <a:rPr lang="el-GR" altLang="zh-TW" sz="2400" baseline="30000" dirty="0"/>
              <a:t>η</a:t>
            </a:r>
            <a:r>
              <a:rPr lang="en-US" altLang="zh-TW" sz="2400" baseline="30000" dirty="0" smtClean="0">
                <a:solidFill>
                  <a:srgbClr val="00B050"/>
                </a:solidFill>
              </a:rPr>
              <a:t>a</a:t>
            </a:r>
            <a:r>
              <a:rPr lang="en-US" altLang="zh-TW" sz="2400" dirty="0" smtClean="0"/>
              <a:t>] ≤ </a:t>
            </a:r>
            <a:r>
              <a:rPr lang="en-US" altLang="zh-TW" sz="2400" i="1" dirty="0" smtClean="0"/>
              <a:t>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[e</a:t>
            </a:r>
            <a:r>
              <a:rPr lang="el-GR" altLang="zh-TW" sz="2400" baseline="30000" dirty="0" smtClean="0"/>
              <a:t>η</a:t>
            </a:r>
            <a:r>
              <a:rPr lang="en-US" altLang="zh-TW" sz="2400" i="1" baseline="30000" dirty="0" smtClean="0">
                <a:solidFill>
                  <a:srgbClr val="7030A0"/>
                </a:solidFill>
              </a:rPr>
              <a:t>f</a:t>
            </a:r>
            <a:r>
              <a:rPr lang="en-US" altLang="zh-TW" sz="2400" baseline="30000" dirty="0" smtClean="0">
                <a:solidFill>
                  <a:srgbClr val="7030A0"/>
                </a:solidFill>
              </a:rPr>
              <a:t>(</a:t>
            </a:r>
            <a:r>
              <a:rPr lang="en-US" altLang="zh-TW" sz="2400" i="1" baseline="30000" dirty="0" smtClean="0">
                <a:solidFill>
                  <a:srgbClr val="7030A0"/>
                </a:solidFill>
              </a:rPr>
              <a:t>Z</a:t>
            </a:r>
            <a:r>
              <a:rPr lang="en-US" altLang="zh-TW" sz="2400" baseline="30000" dirty="0" smtClean="0">
                <a:solidFill>
                  <a:srgbClr val="7030A0"/>
                </a:solidFill>
              </a:rPr>
              <a:t>)</a:t>
            </a:r>
            <a:r>
              <a:rPr lang="en-US" altLang="zh-TW" sz="2400" dirty="0" smtClean="0"/>
              <a:t>] ≤</a:t>
            </a:r>
            <a:r>
              <a:rPr lang="en-US" altLang="zh-TW" sz="2400" i="1" dirty="0" smtClean="0"/>
              <a:t> </a:t>
            </a:r>
            <a:r>
              <a:rPr lang="en-US" altLang="zh-TW" sz="2400" i="1" dirty="0"/>
              <a:t>E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[e</a:t>
            </a:r>
            <a:r>
              <a:rPr lang="el-GR" altLang="zh-TW" sz="2400" baseline="30000" dirty="0"/>
              <a:t>η</a:t>
            </a:r>
            <a:r>
              <a:rPr lang="en-US" altLang="zh-TW" sz="2400" baseline="30000" dirty="0" smtClean="0">
                <a:solidFill>
                  <a:srgbClr val="00B050"/>
                </a:solidFill>
              </a:rPr>
              <a:t>b</a:t>
            </a:r>
            <a:r>
              <a:rPr lang="en-US" altLang="zh-TW" sz="2400" dirty="0" smtClean="0"/>
              <a:t>]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e</a:t>
            </a:r>
            <a:r>
              <a:rPr lang="el-GR" altLang="zh-TW" sz="2400" baseline="30000" dirty="0" smtClean="0"/>
              <a:t>η</a:t>
            </a:r>
            <a:r>
              <a:rPr lang="en-US" altLang="zh-TW" sz="2400" baseline="30000" dirty="0" smtClean="0">
                <a:solidFill>
                  <a:srgbClr val="00B050"/>
                </a:solidFill>
              </a:rPr>
              <a:t>b</a:t>
            </a:r>
            <a:r>
              <a:rPr lang="en-US" altLang="zh-TW" sz="2400" i="1" baseline="30000" dirty="0" smtClean="0">
                <a:solidFill>
                  <a:srgbClr val="00B050"/>
                </a:solidFill>
              </a:rPr>
              <a:t> </a:t>
            </a:r>
            <a:r>
              <a:rPr lang="zh-TW" altLang="en-US" sz="2400" dirty="0" smtClean="0"/>
              <a:t>，且 </a:t>
            </a:r>
            <a:r>
              <a:rPr lang="en-US" altLang="zh-TW" sz="2400" dirty="0"/>
              <a:t>e</a:t>
            </a:r>
            <a:r>
              <a:rPr lang="el-GR" altLang="zh-TW" sz="2400" baseline="30000" dirty="0" smtClean="0"/>
              <a:t>η</a:t>
            </a:r>
            <a:r>
              <a:rPr lang="en-US" altLang="zh-TW" sz="2400" i="1" baseline="30000" dirty="0">
                <a:solidFill>
                  <a:srgbClr val="00B050"/>
                </a:solidFill>
              </a:rPr>
              <a:t>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≤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e</a:t>
            </a:r>
            <a:r>
              <a:rPr lang="el-GR" altLang="zh-TW" sz="2400" baseline="30000" dirty="0"/>
              <a:t>η</a:t>
            </a:r>
            <a:r>
              <a:rPr lang="en-US" altLang="zh-TW" sz="2400" i="1" baseline="30000" dirty="0">
                <a:solidFill>
                  <a:srgbClr val="0070C0"/>
                </a:solidFill>
              </a:rPr>
              <a:t>E</a:t>
            </a:r>
            <a:r>
              <a:rPr lang="en-US" altLang="zh-TW" sz="2400" baseline="30000" dirty="0">
                <a:solidFill>
                  <a:srgbClr val="0070C0"/>
                </a:solidFill>
              </a:rPr>
              <a:t>[</a:t>
            </a:r>
            <a:r>
              <a:rPr lang="en-US" altLang="zh-TW" sz="2400" i="1" baseline="30000" dirty="0">
                <a:solidFill>
                  <a:srgbClr val="0070C0"/>
                </a:solidFill>
              </a:rPr>
              <a:t>f</a:t>
            </a:r>
            <a:r>
              <a:rPr lang="en-US" altLang="zh-TW" sz="2400" baseline="30000" dirty="0">
                <a:solidFill>
                  <a:srgbClr val="0070C0"/>
                </a:solidFill>
              </a:rPr>
              <a:t>(</a:t>
            </a:r>
            <a:r>
              <a:rPr lang="en-US" altLang="zh-TW" sz="2400" i="1" baseline="30000" dirty="0">
                <a:solidFill>
                  <a:srgbClr val="0070C0"/>
                </a:solidFill>
              </a:rPr>
              <a:t>Z</a:t>
            </a:r>
            <a:r>
              <a:rPr lang="en-US" altLang="zh-TW" sz="2400" baseline="30000" dirty="0">
                <a:solidFill>
                  <a:srgbClr val="0070C0"/>
                </a:solidFill>
              </a:rPr>
              <a:t>)]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≤ </a:t>
            </a:r>
            <a:r>
              <a:rPr lang="en-US" altLang="zh-TW" sz="2400" dirty="0"/>
              <a:t>e</a:t>
            </a:r>
            <a:r>
              <a:rPr lang="el-GR" altLang="zh-TW" sz="2400" baseline="30000" dirty="0" smtClean="0"/>
              <a:t>η</a:t>
            </a:r>
            <a:r>
              <a:rPr lang="en-US" altLang="zh-TW" sz="2400" i="1" baseline="30000" dirty="0" smtClean="0">
                <a:solidFill>
                  <a:srgbClr val="00B050"/>
                </a:solidFill>
              </a:rPr>
              <a:t>b 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因此</a:t>
            </a:r>
            <a:r>
              <a:rPr lang="en-US" altLang="zh-TW" sz="2400" dirty="0" smtClean="0"/>
              <a:t>e</a:t>
            </a:r>
            <a:r>
              <a:rPr lang="el-GR" altLang="zh-TW" sz="2400" baseline="30000" dirty="0"/>
              <a:t>η</a:t>
            </a:r>
            <a:r>
              <a:rPr lang="en-US" altLang="zh-TW" sz="2400" i="1" baseline="30000" dirty="0">
                <a:solidFill>
                  <a:srgbClr val="0070C0"/>
                </a:solidFill>
              </a:rPr>
              <a:t>E</a:t>
            </a:r>
            <a:r>
              <a:rPr lang="en-US" altLang="zh-TW" sz="2400" baseline="30000" dirty="0">
                <a:solidFill>
                  <a:srgbClr val="0070C0"/>
                </a:solidFill>
              </a:rPr>
              <a:t>[</a:t>
            </a:r>
            <a:r>
              <a:rPr lang="en-US" altLang="zh-TW" sz="2400" i="1" baseline="30000" dirty="0">
                <a:solidFill>
                  <a:srgbClr val="0070C0"/>
                </a:solidFill>
              </a:rPr>
              <a:t>f</a:t>
            </a:r>
            <a:r>
              <a:rPr lang="en-US" altLang="zh-TW" sz="2400" baseline="30000" dirty="0">
                <a:solidFill>
                  <a:srgbClr val="0070C0"/>
                </a:solidFill>
              </a:rPr>
              <a:t>(</a:t>
            </a:r>
            <a:r>
              <a:rPr lang="en-US" altLang="zh-TW" sz="2400" i="1" baseline="30000" dirty="0">
                <a:solidFill>
                  <a:srgbClr val="0070C0"/>
                </a:solidFill>
              </a:rPr>
              <a:t>Z</a:t>
            </a:r>
            <a:r>
              <a:rPr lang="en-US" altLang="zh-TW" sz="2400" baseline="30000" dirty="0">
                <a:solidFill>
                  <a:srgbClr val="0070C0"/>
                </a:solidFill>
              </a:rPr>
              <a:t>)]</a:t>
            </a:r>
            <a:r>
              <a:rPr lang="zh-TW" altLang="en-US" sz="2400" dirty="0" smtClean="0"/>
              <a:t>可以視為</a:t>
            </a:r>
            <a:r>
              <a:rPr lang="en-US" altLang="zh-TW" sz="2400" i="1" dirty="0" smtClean="0"/>
              <a:t>E</a:t>
            </a:r>
            <a:r>
              <a:rPr lang="en-US" altLang="zh-TW" sz="2400" dirty="0" smtClean="0"/>
              <a:t>[e</a:t>
            </a:r>
            <a:r>
              <a:rPr lang="el-GR" altLang="zh-TW" sz="2400" baseline="30000" dirty="0"/>
              <a:t>η</a:t>
            </a:r>
            <a:r>
              <a:rPr lang="en-US" altLang="zh-TW" sz="2400" i="1" baseline="30000" dirty="0">
                <a:solidFill>
                  <a:srgbClr val="7030A0"/>
                </a:solidFill>
              </a:rPr>
              <a:t>f</a:t>
            </a:r>
            <a:r>
              <a:rPr lang="en-US" altLang="zh-TW" sz="2400" baseline="30000" dirty="0">
                <a:solidFill>
                  <a:srgbClr val="7030A0"/>
                </a:solidFill>
              </a:rPr>
              <a:t>(</a:t>
            </a:r>
            <a:r>
              <a:rPr lang="en-US" altLang="zh-TW" sz="2400" i="1" baseline="30000" dirty="0">
                <a:solidFill>
                  <a:srgbClr val="7030A0"/>
                </a:solidFill>
              </a:rPr>
              <a:t>Z</a:t>
            </a:r>
            <a:r>
              <a:rPr lang="en-US" altLang="zh-TW" sz="2400" baseline="30000" dirty="0" smtClean="0">
                <a:solidFill>
                  <a:srgbClr val="7030A0"/>
                </a:solidFill>
              </a:rPr>
              <a:t>)</a:t>
            </a:r>
            <a:r>
              <a:rPr lang="en-US" altLang="zh-TW" sz="2400" dirty="0" smtClean="0"/>
              <a:t>]</a:t>
            </a:r>
            <a:r>
              <a:rPr lang="zh-TW" altLang="en-US" sz="2400" dirty="0" smtClean="0"/>
              <a:t>線性內插所得的結果，因此，</a:t>
            </a:r>
            <a:r>
              <a:rPr lang="en-US" altLang="zh-TW" sz="2400" i="1" dirty="0" smtClean="0"/>
              <a:t>E</a:t>
            </a:r>
            <a:r>
              <a:rPr lang="en-US" altLang="zh-TW" sz="2400" dirty="0" smtClean="0"/>
              <a:t>[e</a:t>
            </a:r>
            <a:r>
              <a:rPr lang="el-GR" altLang="zh-TW" sz="2400" baseline="30000" dirty="0"/>
              <a:t>η</a:t>
            </a:r>
            <a:r>
              <a:rPr lang="en-US" altLang="zh-TW" sz="2400" i="1" baseline="30000" dirty="0">
                <a:solidFill>
                  <a:srgbClr val="7030A0"/>
                </a:solidFill>
              </a:rPr>
              <a:t>f</a:t>
            </a:r>
            <a:r>
              <a:rPr lang="en-US" altLang="zh-TW" sz="2400" baseline="30000" dirty="0">
                <a:solidFill>
                  <a:srgbClr val="7030A0"/>
                </a:solidFill>
              </a:rPr>
              <a:t>(</a:t>
            </a:r>
            <a:r>
              <a:rPr lang="en-US" altLang="zh-TW" sz="2400" i="1" baseline="30000" dirty="0">
                <a:solidFill>
                  <a:srgbClr val="7030A0"/>
                </a:solidFill>
              </a:rPr>
              <a:t>Z</a:t>
            </a:r>
            <a:r>
              <a:rPr lang="en-US" altLang="zh-TW" sz="2400" baseline="30000" dirty="0" smtClean="0">
                <a:solidFill>
                  <a:srgbClr val="7030A0"/>
                </a:solidFill>
              </a:rPr>
              <a:t>)</a:t>
            </a:r>
            <a:r>
              <a:rPr lang="en-US" altLang="zh-TW" sz="2400" dirty="0" smtClean="0"/>
              <a:t>]</a:t>
            </a:r>
            <a:r>
              <a:rPr lang="en-US" altLang="zh-TW" sz="2400" dirty="0"/>
              <a:t> ≤ </a:t>
            </a:r>
            <a:r>
              <a:rPr lang="en-US" altLang="zh-TW" sz="2400" dirty="0" smtClean="0"/>
              <a:t>e</a:t>
            </a:r>
            <a:r>
              <a:rPr lang="el-GR" altLang="zh-TW" sz="2400" baseline="30000" dirty="0"/>
              <a:t>η</a:t>
            </a:r>
            <a:r>
              <a:rPr lang="en-US" altLang="zh-TW" sz="2400" i="1" baseline="30000" dirty="0">
                <a:solidFill>
                  <a:srgbClr val="0070C0"/>
                </a:solidFill>
              </a:rPr>
              <a:t>E</a:t>
            </a:r>
            <a:r>
              <a:rPr lang="en-US" altLang="zh-TW" sz="2400" baseline="30000" dirty="0">
                <a:solidFill>
                  <a:srgbClr val="0070C0"/>
                </a:solidFill>
              </a:rPr>
              <a:t>[</a:t>
            </a:r>
            <a:r>
              <a:rPr lang="en-US" altLang="zh-TW" sz="2400" i="1" baseline="30000" dirty="0">
                <a:solidFill>
                  <a:srgbClr val="0070C0"/>
                </a:solidFill>
              </a:rPr>
              <a:t>f</a:t>
            </a:r>
            <a:r>
              <a:rPr lang="en-US" altLang="zh-TW" sz="2400" baseline="30000" dirty="0">
                <a:solidFill>
                  <a:srgbClr val="0070C0"/>
                </a:solidFill>
              </a:rPr>
              <a:t>(</a:t>
            </a:r>
            <a:r>
              <a:rPr lang="en-US" altLang="zh-TW" sz="2400" i="1" baseline="30000" dirty="0">
                <a:solidFill>
                  <a:srgbClr val="0070C0"/>
                </a:solidFill>
              </a:rPr>
              <a:t>Z</a:t>
            </a:r>
            <a:r>
              <a:rPr lang="en-US" altLang="zh-TW" sz="2400" baseline="30000" dirty="0">
                <a:solidFill>
                  <a:srgbClr val="0070C0"/>
                </a:solidFill>
              </a:rPr>
              <a:t>)]</a:t>
            </a:r>
            <a:endParaRPr lang="en-US" altLang="zh-TW" sz="2400" dirty="0" smtClean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00B050"/>
                </a:solidFill>
              </a:rPr>
              <a:t>a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≤ </a:t>
            </a:r>
            <a:r>
              <a:rPr lang="en-US" altLang="zh-TW" sz="2400" i="1" dirty="0">
                <a:solidFill>
                  <a:srgbClr val="0070C0"/>
                </a:solidFill>
              </a:rPr>
              <a:t>E</a:t>
            </a:r>
            <a:r>
              <a:rPr lang="en-US" altLang="zh-TW" sz="2400" dirty="0">
                <a:solidFill>
                  <a:srgbClr val="0070C0"/>
                </a:solidFill>
              </a:rPr>
              <a:t>[</a:t>
            </a:r>
            <a:r>
              <a:rPr lang="en-US" altLang="zh-TW" sz="2400" i="1" dirty="0">
                <a:solidFill>
                  <a:srgbClr val="0070C0"/>
                </a:solidFill>
              </a:rPr>
              <a:t>f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en-US" altLang="zh-TW" sz="2400" i="1" dirty="0">
                <a:solidFill>
                  <a:srgbClr val="0070C0"/>
                </a:solidFill>
              </a:rPr>
              <a:t>Z</a:t>
            </a:r>
            <a:r>
              <a:rPr lang="en-US" altLang="zh-TW" sz="2400" dirty="0">
                <a:solidFill>
                  <a:srgbClr val="0070C0"/>
                </a:solidFill>
              </a:rPr>
              <a:t>)] </a:t>
            </a:r>
            <a:r>
              <a:rPr lang="en-US" altLang="zh-TW" sz="2400" dirty="0"/>
              <a:t>≤ </a:t>
            </a:r>
            <a:r>
              <a:rPr lang="en-US" altLang="zh-TW" sz="2400" dirty="0">
                <a:solidFill>
                  <a:srgbClr val="00B050"/>
                </a:solidFill>
              </a:rPr>
              <a:t>b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，因此                           </a:t>
            </a:r>
            <a:r>
              <a:rPr lang="en-US" altLang="zh-TW" sz="2400" dirty="0" smtClean="0"/>
              <a:t>+</a:t>
            </a:r>
            <a:r>
              <a:rPr lang="zh-TW" altLang="en-US" sz="2400" dirty="0" smtClean="0"/>
              <a:t>                          可視為</a:t>
            </a:r>
            <a:r>
              <a:rPr lang="en-US" altLang="zh-TW" sz="2400" dirty="0"/>
              <a:t>e</a:t>
            </a:r>
            <a:r>
              <a:rPr lang="el-GR" altLang="zh-TW" sz="2400" baseline="30000" dirty="0"/>
              <a:t>η</a:t>
            </a:r>
            <a:r>
              <a:rPr lang="en-US" altLang="zh-TW" sz="2400" i="1" baseline="30000" dirty="0">
                <a:solidFill>
                  <a:srgbClr val="0070C0"/>
                </a:solidFill>
              </a:rPr>
              <a:t>E</a:t>
            </a:r>
            <a:r>
              <a:rPr lang="en-US" altLang="zh-TW" sz="2400" baseline="30000" dirty="0">
                <a:solidFill>
                  <a:srgbClr val="0070C0"/>
                </a:solidFill>
              </a:rPr>
              <a:t>[</a:t>
            </a:r>
            <a:r>
              <a:rPr lang="en-US" altLang="zh-TW" sz="2400" i="1" baseline="30000" dirty="0">
                <a:solidFill>
                  <a:srgbClr val="0070C0"/>
                </a:solidFill>
              </a:rPr>
              <a:t>f</a:t>
            </a:r>
            <a:r>
              <a:rPr lang="en-US" altLang="zh-TW" sz="2400" baseline="30000" dirty="0">
                <a:solidFill>
                  <a:srgbClr val="0070C0"/>
                </a:solidFill>
              </a:rPr>
              <a:t>(</a:t>
            </a:r>
            <a:r>
              <a:rPr lang="en-US" altLang="zh-TW" sz="2400" i="1" baseline="30000" dirty="0">
                <a:solidFill>
                  <a:srgbClr val="0070C0"/>
                </a:solidFill>
              </a:rPr>
              <a:t>Z</a:t>
            </a:r>
            <a:r>
              <a:rPr lang="en-US" altLang="zh-TW" sz="2400" baseline="30000" dirty="0">
                <a:solidFill>
                  <a:srgbClr val="0070C0"/>
                </a:solidFill>
              </a:rPr>
              <a:t>)]</a:t>
            </a:r>
            <a:r>
              <a:rPr lang="zh-TW" altLang="en-US" sz="2400" dirty="0" smtClean="0"/>
              <a:t>在</a:t>
            </a:r>
            <a:r>
              <a:rPr lang="en-US" altLang="zh-TW" sz="2400" dirty="0" smtClean="0"/>
              <a:t>exponential</a:t>
            </a:r>
            <a:r>
              <a:rPr lang="zh-TW" altLang="en-US" sz="2400" dirty="0" smtClean="0"/>
              <a:t>函數上線性內插所得的結果，因此，</a:t>
            </a:r>
            <a:r>
              <a:rPr lang="en-US" altLang="zh-TW" sz="2400" dirty="0"/>
              <a:t> e</a:t>
            </a:r>
            <a:r>
              <a:rPr lang="el-GR" altLang="zh-TW" sz="2400" baseline="30000" dirty="0"/>
              <a:t>η</a:t>
            </a:r>
            <a:r>
              <a:rPr lang="en-US" altLang="zh-TW" sz="2400" i="1" baseline="30000" dirty="0">
                <a:solidFill>
                  <a:srgbClr val="0070C0"/>
                </a:solidFill>
              </a:rPr>
              <a:t>E</a:t>
            </a:r>
            <a:r>
              <a:rPr lang="en-US" altLang="zh-TW" sz="2400" baseline="30000" dirty="0">
                <a:solidFill>
                  <a:srgbClr val="0070C0"/>
                </a:solidFill>
              </a:rPr>
              <a:t>[</a:t>
            </a:r>
            <a:r>
              <a:rPr lang="en-US" altLang="zh-TW" sz="2400" i="1" baseline="30000" dirty="0">
                <a:solidFill>
                  <a:srgbClr val="0070C0"/>
                </a:solidFill>
              </a:rPr>
              <a:t>f</a:t>
            </a:r>
            <a:r>
              <a:rPr lang="en-US" altLang="zh-TW" sz="2400" baseline="30000" dirty="0">
                <a:solidFill>
                  <a:srgbClr val="0070C0"/>
                </a:solidFill>
              </a:rPr>
              <a:t>(</a:t>
            </a:r>
            <a:r>
              <a:rPr lang="en-US" altLang="zh-TW" sz="2400" i="1" baseline="30000" dirty="0">
                <a:solidFill>
                  <a:srgbClr val="0070C0"/>
                </a:solidFill>
              </a:rPr>
              <a:t>Z</a:t>
            </a:r>
            <a:r>
              <a:rPr lang="en-US" altLang="zh-TW" sz="2400" baseline="30000" dirty="0">
                <a:solidFill>
                  <a:srgbClr val="0070C0"/>
                </a:solidFill>
              </a:rPr>
              <a:t>)] </a:t>
            </a:r>
            <a:r>
              <a:rPr lang="en-US" altLang="zh-TW" sz="2400" dirty="0" smtClean="0"/>
              <a:t>&lt;</a:t>
            </a:r>
            <a:r>
              <a:rPr lang="zh-TW" altLang="en-US" sz="2400" dirty="0" smtClean="0"/>
              <a:t>                          </a:t>
            </a:r>
            <a:r>
              <a:rPr lang="en-US" altLang="zh-TW" sz="2400" dirty="0" smtClean="0"/>
              <a:t>+</a:t>
            </a:r>
            <a:r>
              <a:rPr lang="zh-TW" altLang="en-US" sz="2400" dirty="0" smtClean="0"/>
              <a:t>                          </a:t>
            </a:r>
            <a:endParaRPr lang="en-US" altLang="zh-TW" sz="24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400" dirty="0" smtClean="0"/>
              <a:t>集</a:t>
            </a:r>
            <a:r>
              <a:rPr lang="en-US" altLang="zh-TW" sz="2400" dirty="0" smtClean="0"/>
              <a:t>1.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2.</a:t>
            </a:r>
            <a:r>
              <a:rPr lang="zh-TW" altLang="en-US" sz="2400" dirty="0" smtClean="0"/>
              <a:t>，故得證</a:t>
            </a:r>
            <a:endParaRPr lang="en-US" altLang="zh-TW" sz="2400" dirty="0" smtClean="0"/>
          </a:p>
        </p:txBody>
      </p:sp>
      <p:grpSp>
        <p:nvGrpSpPr>
          <p:cNvPr id="56" name="群組 55"/>
          <p:cNvGrpSpPr/>
          <p:nvPr/>
        </p:nvGrpSpPr>
        <p:grpSpPr>
          <a:xfrm>
            <a:off x="7198588" y="1047750"/>
            <a:ext cx="4830331" cy="2660693"/>
            <a:chOff x="6933044" y="2867025"/>
            <a:chExt cx="4830331" cy="2660693"/>
          </a:xfrm>
        </p:grpSpPr>
        <p:sp>
          <p:nvSpPr>
            <p:cNvPr id="55" name="橢圓 54"/>
            <p:cNvSpPr/>
            <p:nvPr/>
          </p:nvSpPr>
          <p:spPr>
            <a:xfrm>
              <a:off x="10853175" y="4796965"/>
              <a:ext cx="144000" cy="14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10853175" y="4580962"/>
              <a:ext cx="144000" cy="144000"/>
            </a:xfrm>
            <a:prstGeom prst="ellipse">
              <a:avLst/>
            </a:prstGeom>
            <a:gradFill flip="none" rotWithShape="1">
              <a:gsLst>
                <a:gs pos="100000">
                  <a:srgbClr val="0070C0"/>
                </a:gs>
                <a:gs pos="0">
                  <a:schemeClr val="accent1">
                    <a:lumMod val="30000"/>
                    <a:lumOff val="7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弧形 24"/>
            <p:cNvSpPr/>
            <p:nvPr/>
          </p:nvSpPr>
          <p:spPr>
            <a:xfrm flipV="1">
              <a:off x="6933044" y="2867025"/>
              <a:ext cx="4429125" cy="2505075"/>
            </a:xfrm>
            <a:prstGeom prst="arc">
              <a:avLst>
                <a:gd name="adj1" fmla="val 16200000"/>
                <a:gd name="adj2" fmla="val 21345906"/>
              </a:avLst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9001125" y="5527718"/>
              <a:ext cx="2762250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1310937" y="4393406"/>
              <a:ext cx="0" cy="113431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9977437" y="5274468"/>
              <a:ext cx="0" cy="25324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>
              <a:off x="9977437" y="4393406"/>
              <a:ext cx="1333500" cy="881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10925175" y="4652963"/>
              <a:ext cx="0" cy="87475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23664"/>
              </p:ext>
            </p:extLst>
          </p:nvPr>
        </p:nvGraphicFramePr>
        <p:xfrm>
          <a:off x="3917373" y="4858422"/>
          <a:ext cx="183688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1732"/>
                <a:gridCol w="5651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r>
                        <a:rPr lang="en-US" altLang="zh-TW" dirty="0" smtClean="0"/>
                        <a:t> - </a:t>
                      </a:r>
                      <a:r>
                        <a:rPr lang="en-US" altLang="zh-TW" sz="1800" i="1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altLang="zh-TW" sz="1800" i="1" dirty="0" smtClean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zh-TW" sz="1800" i="1" dirty="0" smtClean="0">
                          <a:solidFill>
                            <a:srgbClr val="0070C0"/>
                          </a:solidFill>
                        </a:rPr>
                        <a:t>Z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)]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r>
                        <a:rPr lang="el-GR" altLang="zh-TW" sz="1800" baseline="30000" dirty="0" smtClean="0"/>
                        <a:t>η</a:t>
                      </a:r>
                      <a:r>
                        <a:rPr lang="en-US" altLang="zh-TW" sz="1800" baseline="30000" dirty="0" smtClean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B050"/>
                          </a:solidFill>
                        </a:rPr>
                        <a:t>b </a:t>
                      </a:r>
                      <a:r>
                        <a:rPr lang="en-US" altLang="zh-TW" dirty="0" smtClean="0"/>
                        <a:t>- </a:t>
                      </a:r>
                      <a:r>
                        <a:rPr lang="en-US" altLang="zh-TW" sz="180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02455"/>
              </p:ext>
            </p:extLst>
          </p:nvPr>
        </p:nvGraphicFramePr>
        <p:xfrm>
          <a:off x="6131650" y="4857375"/>
          <a:ext cx="183688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1732"/>
                <a:gridCol w="5651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altLang="zh-TW" sz="1800" i="1" dirty="0" smtClean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zh-TW" sz="1800" i="1" dirty="0" smtClean="0">
                          <a:solidFill>
                            <a:srgbClr val="0070C0"/>
                          </a:solidFill>
                        </a:rPr>
                        <a:t>Z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)]</a:t>
                      </a:r>
                      <a:r>
                        <a:rPr lang="en-US" altLang="zh-TW" dirty="0" smtClean="0"/>
                        <a:t> -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r>
                        <a:rPr lang="el-GR" altLang="zh-TW" baseline="30000" dirty="0" smtClean="0"/>
                        <a:t>η</a:t>
                      </a:r>
                      <a:r>
                        <a:rPr lang="en-US" altLang="zh-TW" baseline="30000" dirty="0" smtClean="0"/>
                        <a:t>b</a:t>
                      </a:r>
                      <a:endParaRPr lang="zh-TW" altLang="en-US" baseline="300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B050"/>
                          </a:solidFill>
                        </a:rPr>
                        <a:t>b </a:t>
                      </a:r>
                      <a:r>
                        <a:rPr lang="en-US" altLang="zh-TW" dirty="0" smtClean="0"/>
                        <a:t>- </a:t>
                      </a:r>
                      <a:r>
                        <a:rPr lang="en-US" altLang="zh-TW" sz="180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90309"/>
              </p:ext>
            </p:extLst>
          </p:nvPr>
        </p:nvGraphicFramePr>
        <p:xfrm>
          <a:off x="6885704" y="5591847"/>
          <a:ext cx="183688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1732"/>
                <a:gridCol w="5651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r>
                        <a:rPr lang="en-US" altLang="zh-TW" dirty="0" smtClean="0"/>
                        <a:t> - </a:t>
                      </a:r>
                      <a:r>
                        <a:rPr lang="en-US" altLang="zh-TW" sz="1800" i="1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altLang="zh-TW" sz="1800" i="1" dirty="0" smtClean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zh-TW" sz="1800" i="1" dirty="0" smtClean="0">
                          <a:solidFill>
                            <a:srgbClr val="0070C0"/>
                          </a:solidFill>
                        </a:rPr>
                        <a:t>Z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)]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r>
                        <a:rPr lang="el-GR" altLang="zh-TW" sz="1800" baseline="30000" dirty="0" smtClean="0"/>
                        <a:t>η</a:t>
                      </a:r>
                      <a:r>
                        <a:rPr lang="en-US" altLang="zh-TW" sz="1800" baseline="30000" dirty="0" smtClean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B050"/>
                          </a:solidFill>
                        </a:rPr>
                        <a:t>b </a:t>
                      </a:r>
                      <a:r>
                        <a:rPr lang="en-US" altLang="zh-TW" dirty="0" smtClean="0"/>
                        <a:t>- </a:t>
                      </a:r>
                      <a:r>
                        <a:rPr lang="en-US" altLang="zh-TW" sz="180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492559"/>
              </p:ext>
            </p:extLst>
          </p:nvPr>
        </p:nvGraphicFramePr>
        <p:xfrm>
          <a:off x="9099981" y="5590800"/>
          <a:ext cx="183688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1732"/>
                <a:gridCol w="5651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altLang="zh-TW" sz="1800" i="1" dirty="0" smtClean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zh-TW" sz="1800" i="1" dirty="0" smtClean="0">
                          <a:solidFill>
                            <a:srgbClr val="0070C0"/>
                          </a:solidFill>
                        </a:rPr>
                        <a:t>Z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)]</a:t>
                      </a:r>
                      <a:r>
                        <a:rPr lang="en-US" altLang="zh-TW" dirty="0" smtClean="0"/>
                        <a:t> -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r>
                        <a:rPr lang="el-GR" altLang="zh-TW" baseline="30000" dirty="0" smtClean="0"/>
                        <a:t>η</a:t>
                      </a:r>
                      <a:r>
                        <a:rPr lang="en-US" altLang="zh-TW" baseline="30000" dirty="0" smtClean="0"/>
                        <a:t>b</a:t>
                      </a:r>
                      <a:endParaRPr lang="zh-TW" altLang="en-US" baseline="300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B050"/>
                          </a:solidFill>
                        </a:rPr>
                        <a:t>b </a:t>
                      </a:r>
                      <a:r>
                        <a:rPr lang="en-US" altLang="zh-TW" dirty="0" smtClean="0"/>
                        <a:t>- </a:t>
                      </a:r>
                      <a:r>
                        <a:rPr lang="en-US" altLang="zh-TW" sz="180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1" name="內容版面配置區 6"/>
          <p:cNvPicPr>
            <a:picLocks noChangeAspect="1"/>
          </p:cNvPicPr>
          <p:nvPr/>
        </p:nvPicPr>
        <p:blipFill rotWithShape="1">
          <a:blip r:embed="rId2"/>
          <a:srcRect t="58312" b="1325"/>
          <a:stretch/>
        </p:blipFill>
        <p:spPr>
          <a:xfrm>
            <a:off x="-1156" y="838200"/>
            <a:ext cx="12192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473027"/>
          </a:xfrm>
          <a:prstGeom prst="rect">
            <a:avLst/>
          </a:prstGeom>
        </p:spPr>
      </p:pic>
      <p:sp>
        <p:nvSpPr>
          <p:cNvPr id="19" name="內容版面配置區 2"/>
          <p:cNvSpPr txBox="1">
            <a:spLocks/>
          </p:cNvSpPr>
          <p:nvPr/>
        </p:nvSpPr>
        <p:spPr>
          <a:xfrm>
            <a:off x="265545" y="1724025"/>
            <a:ext cx="11658599" cy="507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400" dirty="0" smtClean="0"/>
              <a:t>By Sauer’s lemma, S</a:t>
            </a:r>
            <a:r>
              <a:rPr lang="en-US" altLang="zh-TW" sz="2400" baseline="-25000" dirty="0" smtClean="0"/>
              <a:t>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(n)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≤	</a:t>
            </a:r>
            <a:r>
              <a:rPr lang="en-US" altLang="zh-TW" sz="2400" dirty="0" smtClean="0"/>
              <a:t>   for </a:t>
            </a:r>
            <a:r>
              <a:rPr lang="en-US" altLang="zh-TW" sz="2400" dirty="0"/>
              <a:t>all H and n</a:t>
            </a:r>
            <a:r>
              <a:rPr lang="en-US" altLang="zh-TW" sz="2400" dirty="0" smtClean="0"/>
              <a:t>.</a:t>
            </a:r>
            <a:br>
              <a:rPr lang="en-US" altLang="zh-TW" sz="2400" dirty="0" smtClean="0"/>
            </a:b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If we can proof that 	   ≤	      , we will have </a:t>
            </a:r>
            <a:r>
              <a:rPr lang="en-US" altLang="zh-TW" sz="2400" dirty="0"/>
              <a:t>S</a:t>
            </a:r>
            <a:r>
              <a:rPr lang="en-US" altLang="zh-TW" sz="2400" baseline="-25000" dirty="0"/>
              <a:t>H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(N)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≤	        .</a:t>
            </a:r>
            <a:br>
              <a:rPr lang="en-US" altLang="zh-TW" sz="2400" dirty="0" smtClean="0"/>
            </a:br>
            <a:r>
              <a:rPr lang="en-US" altLang="zh-TW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We can proof 		    ≤ e</a:t>
            </a:r>
            <a:r>
              <a:rPr lang="en-US" altLang="zh-TW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400" dirty="0" smtClean="0"/>
              <a:t>  instead</a:t>
            </a:r>
            <a:r>
              <a:rPr lang="en-US" altLang="zh-TW" sz="2400" dirty="0"/>
              <a:t>.</a:t>
            </a:r>
            <a:endParaRPr lang="en-US" altLang="zh-TW" sz="2400" dirty="0" smtClean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11926"/>
              </p:ext>
            </p:extLst>
          </p:nvPr>
        </p:nvGraphicFramePr>
        <p:xfrm>
          <a:off x="4293870" y="1576513"/>
          <a:ext cx="787400" cy="983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736"/>
                <a:gridCol w="132369"/>
                <a:gridCol w="190500"/>
                <a:gridCol w="137795"/>
              </a:tblGrid>
              <a:tr h="1683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dirty="0" smtClean="0">
                          <a:latin typeface="+mj-lt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2252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3600" dirty="0" smtClean="0"/>
                        <a:t>Σ</a:t>
                      </a:r>
                      <a:endParaRPr lang="en-US" altLang="zh-TW" sz="3600" dirty="0" smtClean="0"/>
                    </a:p>
                  </a:txBody>
                  <a:tcPr marL="0" marR="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4259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515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k=0</a:t>
                      </a:r>
                    </a:p>
                  </a:txBody>
                  <a:tcPr marL="0" marR="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67034"/>
              </p:ext>
            </p:extLst>
          </p:nvPr>
        </p:nvGraphicFramePr>
        <p:xfrm>
          <a:off x="3379470" y="2814763"/>
          <a:ext cx="787400" cy="983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736"/>
                <a:gridCol w="132369"/>
                <a:gridCol w="190500"/>
                <a:gridCol w="137795"/>
              </a:tblGrid>
              <a:tr h="1683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dirty="0" smtClean="0">
                          <a:latin typeface="+mj-lt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2252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3600" dirty="0" smtClean="0"/>
                        <a:t>Σ</a:t>
                      </a:r>
                      <a:endParaRPr lang="en-US" altLang="zh-TW" sz="3600" dirty="0" smtClean="0"/>
                    </a:p>
                  </a:txBody>
                  <a:tcPr marL="0" marR="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4259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515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k=0</a:t>
                      </a:r>
                    </a:p>
                  </a:txBody>
                  <a:tcPr marL="0" marR="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17123"/>
              </p:ext>
            </p:extLst>
          </p:nvPr>
        </p:nvGraphicFramePr>
        <p:xfrm>
          <a:off x="4525645" y="2903664"/>
          <a:ext cx="760730" cy="818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905"/>
                <a:gridCol w="339725"/>
                <a:gridCol w="190500"/>
                <a:gridCol w="101600"/>
              </a:tblGrid>
              <a:tr h="27752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dirty="0" smtClean="0">
                          <a:latin typeface="+mj-lt"/>
                          <a:cs typeface="Times New Roman" panose="02020603050405020304" pitchFamily="18" charset="0"/>
                        </a:rPr>
                        <a:t>eN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1684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72917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533507"/>
              </p:ext>
            </p:extLst>
          </p:nvPr>
        </p:nvGraphicFramePr>
        <p:xfrm>
          <a:off x="2684145" y="4094288"/>
          <a:ext cx="760730" cy="842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905"/>
                <a:gridCol w="339725"/>
                <a:gridCol w="190500"/>
                <a:gridCol w="101600"/>
              </a:tblGrid>
              <a:tr h="30943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1174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415797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37954"/>
              </p:ext>
            </p:extLst>
          </p:nvPr>
        </p:nvGraphicFramePr>
        <p:xfrm>
          <a:off x="3493770" y="4043488"/>
          <a:ext cx="787400" cy="983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736"/>
                <a:gridCol w="132369"/>
                <a:gridCol w="190500"/>
                <a:gridCol w="137795"/>
              </a:tblGrid>
              <a:tr h="1683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dirty="0" smtClean="0">
                          <a:latin typeface="+mj-lt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2252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3600" dirty="0" smtClean="0"/>
                        <a:t>Σ</a:t>
                      </a:r>
                      <a:endParaRPr lang="en-US" altLang="zh-TW" sz="3600" dirty="0" smtClean="0"/>
                    </a:p>
                  </a:txBody>
                  <a:tcPr marL="0" marR="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4259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515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k=0</a:t>
                      </a:r>
                    </a:p>
                  </a:txBody>
                  <a:tcPr marL="0" marR="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82157"/>
              </p:ext>
            </p:extLst>
          </p:nvPr>
        </p:nvGraphicFramePr>
        <p:xfrm>
          <a:off x="8354695" y="2910014"/>
          <a:ext cx="760730" cy="818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905"/>
                <a:gridCol w="393700"/>
                <a:gridCol w="136525"/>
                <a:gridCol w="101600"/>
              </a:tblGrid>
              <a:tr h="27752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dirty="0" smtClean="0">
                          <a:latin typeface="+mj-lt"/>
                          <a:cs typeface="Times New Roman" panose="02020603050405020304" pitchFamily="18" charset="0"/>
                        </a:rPr>
                        <a:t>eN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1684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72917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2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內容版面配置區 2"/>
          <p:cNvSpPr txBox="1">
            <a:spLocks/>
          </p:cNvSpPr>
          <p:nvPr/>
        </p:nvSpPr>
        <p:spPr>
          <a:xfrm>
            <a:off x="265545" y="279399"/>
            <a:ext cx="11658599" cy="651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		   ≤ 		     , since k ≤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400" dirty="0" smtClean="0"/>
              <a:t> ,and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≤ N.</a:t>
            </a:r>
          </a:p>
          <a:p>
            <a:pPr>
              <a:lnSpc>
                <a:spcPct val="150000"/>
              </a:lnSpc>
            </a:pPr>
            <a:endParaRPr lang="en-US" altLang="zh-TW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   </a:t>
            </a:r>
            <a:r>
              <a:rPr lang="en-US" altLang="zh-TW" sz="2400" dirty="0" smtClean="0"/>
              <a:t>≤ 		     ,</a:t>
            </a:r>
            <a:r>
              <a:rPr lang="en-US" altLang="zh-TW" sz="2400" dirty="0"/>
              <a:t> since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≤ N.</a:t>
            </a:r>
          </a:p>
          <a:p>
            <a:pPr>
              <a:lnSpc>
                <a:spcPct val="150000"/>
              </a:lnSpc>
            </a:pPr>
            <a:endParaRPr lang="en-US" altLang="zh-TW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ea typeface="+mj-ea"/>
                <a:cs typeface="Times New Roman" panose="02020603050405020304" pitchFamily="18" charset="0"/>
              </a:rPr>
              <a:t>By </a:t>
            </a:r>
            <a:r>
              <a:rPr lang="en-US" altLang="zh-TW" sz="2400" dirty="0">
                <a:ea typeface="+mj-ea"/>
                <a:cs typeface="Times New Roman" panose="02020603050405020304" pitchFamily="18" charset="0"/>
              </a:rPr>
              <a:t>b</a:t>
            </a:r>
            <a:r>
              <a:rPr lang="en-US" altLang="zh-TW" sz="2400" dirty="0" smtClean="0">
                <a:ea typeface="+mj-ea"/>
                <a:cs typeface="Times New Roman" panose="02020603050405020304" pitchFamily="18" charset="0"/>
              </a:rPr>
              <a:t>inomial theorem, </a:t>
            </a:r>
            <a:r>
              <a:rPr lang="en-US" altLang="zh-TW" sz="2400" dirty="0" smtClean="0">
                <a:latin typeface="+mj-ea"/>
                <a:ea typeface="+mj-ea"/>
                <a:cs typeface="Times New Roman" panose="02020603050405020304" pitchFamily="18" charset="0"/>
              </a:rPr>
              <a:t>		      = 		       </a:t>
            </a:r>
            <a:r>
              <a:rPr lang="en-US" altLang="zh-TW" sz="2400" dirty="0" smtClean="0"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TW" sz="2000" baseline="30000" dirty="0" smtClean="0">
                <a:ea typeface="+mj-ea"/>
                <a:cs typeface="Times New Roman" panose="02020603050405020304" pitchFamily="18" charset="0"/>
              </a:rPr>
              <a:t>N-k</a:t>
            </a:r>
            <a:r>
              <a:rPr lang="en-US" altLang="zh-TW" sz="2400" dirty="0" smtClean="0">
                <a:latin typeface="+mj-ea"/>
                <a:ea typeface="+mj-ea"/>
                <a:cs typeface="Times New Roman" panose="02020603050405020304" pitchFamily="18" charset="0"/>
              </a:rPr>
              <a:t> =	        .</a:t>
            </a:r>
          </a:p>
          <a:p>
            <a:pPr>
              <a:lnSpc>
                <a:spcPct val="150000"/>
              </a:lnSpc>
            </a:pPr>
            <a:endParaRPr lang="en-US" altLang="zh-TW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+mj-ea"/>
                <a:ea typeface="+mj-ea"/>
                <a:cs typeface="Times New Roman" panose="02020603050405020304" pitchFamily="18" charset="0"/>
              </a:rPr>
              <a:t>		=</a:t>
            </a:r>
            <a:r>
              <a:rPr lang="zh-TW" altLang="en-US" sz="2400" dirty="0" smtClean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/>
              <a:t>e</a:t>
            </a:r>
            <a:r>
              <a:rPr lang="en-US" altLang="zh-TW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TW" sz="2400" dirty="0" smtClean="0">
                <a:ea typeface="+mj-ea"/>
                <a:cs typeface="Times New Roman" panose="02020603050405020304" pitchFamily="18" charset="0"/>
              </a:rPr>
              <a:t>, and	      &gt;1, so 	</a:t>
            </a:r>
            <a:r>
              <a:rPr lang="en-US" altLang="zh-TW" sz="24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ea typeface="+mj-ea"/>
                <a:cs typeface="Times New Roman" panose="02020603050405020304" pitchFamily="18" charset="0"/>
              </a:rPr>
              <a:t>        &lt; </a:t>
            </a:r>
            <a:r>
              <a:rPr lang="en-US" altLang="zh-TW" sz="2400" dirty="0"/>
              <a:t>e</a:t>
            </a:r>
            <a:r>
              <a:rPr lang="en-US" altLang="zh-TW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400" dirty="0" smtClean="0">
                <a:ea typeface="+mj-ea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TW" sz="2400" dirty="0"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ea typeface="+mj-ea"/>
                <a:cs typeface="Times New Roman" panose="02020603050405020304" pitchFamily="18" charset="0"/>
              </a:rPr>
              <a:t>Hence, with </a:t>
            </a:r>
            <a:r>
              <a:rPr lang="en-US" altLang="zh-TW" sz="2400" dirty="0">
                <a:ea typeface="+mj-ea"/>
                <a:cs typeface="Times New Roman" panose="02020603050405020304" pitchFamily="18" charset="0"/>
              </a:rPr>
              <a:t>the </a:t>
            </a:r>
            <a:r>
              <a:rPr lang="en-US" altLang="zh-TW" sz="2400" dirty="0" smtClean="0">
                <a:ea typeface="+mj-ea"/>
                <a:cs typeface="Times New Roman" panose="02020603050405020304" pitchFamily="18" charset="0"/>
              </a:rPr>
              <a:t>properties of the problem, </a:t>
            </a:r>
            <a:r>
              <a:rPr lang="en-US" altLang="zh-TW" sz="2400" dirty="0"/>
              <a:t>S</a:t>
            </a:r>
            <a:r>
              <a:rPr lang="en-US" altLang="zh-TW" sz="2400" baseline="-25000" dirty="0"/>
              <a:t>H</a:t>
            </a:r>
            <a:r>
              <a:rPr lang="zh-TW" altLang="en-US" sz="2400" dirty="0"/>
              <a:t> </a:t>
            </a:r>
            <a:r>
              <a:rPr lang="en-US" altLang="zh-TW" sz="2400" dirty="0"/>
              <a:t>(n)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≤		. </a:t>
            </a:r>
            <a:endParaRPr lang="en-US" altLang="zh-TW" sz="2400" dirty="0"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51914"/>
              </p:ext>
            </p:extLst>
          </p:nvPr>
        </p:nvGraphicFramePr>
        <p:xfrm>
          <a:off x="728345" y="182688"/>
          <a:ext cx="760730" cy="842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905"/>
                <a:gridCol w="339725"/>
                <a:gridCol w="190500"/>
                <a:gridCol w="101600"/>
              </a:tblGrid>
              <a:tr h="30943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1174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415797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842459"/>
              </p:ext>
            </p:extLst>
          </p:nvPr>
        </p:nvGraphicFramePr>
        <p:xfrm>
          <a:off x="1537970" y="131888"/>
          <a:ext cx="787400" cy="983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736"/>
                <a:gridCol w="132369"/>
                <a:gridCol w="190500"/>
                <a:gridCol w="137795"/>
              </a:tblGrid>
              <a:tr h="1683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dirty="0" smtClean="0">
                          <a:latin typeface="+mj-lt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2252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3600" dirty="0" smtClean="0"/>
                        <a:t>Σ</a:t>
                      </a:r>
                      <a:endParaRPr lang="en-US" altLang="zh-TW" sz="3600" dirty="0" smtClean="0"/>
                    </a:p>
                  </a:txBody>
                  <a:tcPr marL="0" marR="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4259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515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k=0</a:t>
                      </a:r>
                    </a:p>
                  </a:txBody>
                  <a:tcPr marL="0" marR="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71842"/>
              </p:ext>
            </p:extLst>
          </p:nvPr>
        </p:nvGraphicFramePr>
        <p:xfrm>
          <a:off x="2709545" y="195388"/>
          <a:ext cx="760730" cy="842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905"/>
                <a:gridCol w="339725"/>
                <a:gridCol w="190500"/>
                <a:gridCol w="101600"/>
              </a:tblGrid>
              <a:tr h="30943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0" dirty="0" smtClean="0">
                          <a:solidFill>
                            <a:srgbClr val="FF000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1174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415797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86024"/>
              </p:ext>
            </p:extLst>
          </p:nvPr>
        </p:nvGraphicFramePr>
        <p:xfrm>
          <a:off x="3519170" y="144588"/>
          <a:ext cx="787400" cy="983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736"/>
                <a:gridCol w="132369"/>
                <a:gridCol w="190500"/>
                <a:gridCol w="137795"/>
              </a:tblGrid>
              <a:tr h="1683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dirty="0" smtClean="0">
                          <a:latin typeface="+mj-lt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2252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3600" dirty="0" smtClean="0"/>
                        <a:t>Σ</a:t>
                      </a:r>
                      <a:endParaRPr lang="en-US" altLang="zh-TW" sz="3600" dirty="0" smtClean="0"/>
                    </a:p>
                  </a:txBody>
                  <a:tcPr marL="0" marR="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4259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515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k=0</a:t>
                      </a:r>
                    </a:p>
                  </a:txBody>
                  <a:tcPr marL="0" marR="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23951"/>
              </p:ext>
            </p:extLst>
          </p:nvPr>
        </p:nvGraphicFramePr>
        <p:xfrm>
          <a:off x="718820" y="1500313"/>
          <a:ext cx="760730" cy="842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905"/>
                <a:gridCol w="339725"/>
                <a:gridCol w="190500"/>
                <a:gridCol w="101600"/>
              </a:tblGrid>
              <a:tr h="30943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0" dirty="0" smtClean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1174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415797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71796"/>
              </p:ext>
            </p:extLst>
          </p:nvPr>
        </p:nvGraphicFramePr>
        <p:xfrm>
          <a:off x="1528445" y="1449513"/>
          <a:ext cx="787400" cy="983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736"/>
                <a:gridCol w="132369"/>
                <a:gridCol w="190500"/>
                <a:gridCol w="137795"/>
              </a:tblGrid>
              <a:tr h="1683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dirty="0" smtClean="0">
                          <a:latin typeface="+mj-lt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2252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3600" dirty="0" smtClean="0"/>
                        <a:t>Σ</a:t>
                      </a:r>
                      <a:endParaRPr lang="en-US" altLang="zh-TW" sz="3600" dirty="0" smtClean="0"/>
                    </a:p>
                  </a:txBody>
                  <a:tcPr marL="0" marR="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4259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515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k=0</a:t>
                      </a:r>
                    </a:p>
                  </a:txBody>
                  <a:tcPr marL="0" marR="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55373"/>
              </p:ext>
            </p:extLst>
          </p:nvPr>
        </p:nvGraphicFramePr>
        <p:xfrm>
          <a:off x="2706370" y="1500313"/>
          <a:ext cx="760730" cy="842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905"/>
                <a:gridCol w="339725"/>
                <a:gridCol w="190500"/>
                <a:gridCol w="101600"/>
              </a:tblGrid>
              <a:tr h="30943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0" dirty="0" smtClean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1174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415797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63571"/>
              </p:ext>
            </p:extLst>
          </p:nvPr>
        </p:nvGraphicFramePr>
        <p:xfrm>
          <a:off x="3515995" y="1449513"/>
          <a:ext cx="787400" cy="983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736"/>
                <a:gridCol w="132369"/>
                <a:gridCol w="190500"/>
                <a:gridCol w="137795"/>
              </a:tblGrid>
              <a:tr h="1683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0" dirty="0" smtClean="0">
                          <a:solidFill>
                            <a:srgbClr val="FF0000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dirty="0" smtClean="0">
                          <a:latin typeface="+mj-lt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2252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3600" dirty="0" smtClean="0"/>
                        <a:t>Σ</a:t>
                      </a:r>
                      <a:endParaRPr lang="en-US" altLang="zh-TW" sz="3600" dirty="0" smtClean="0"/>
                    </a:p>
                  </a:txBody>
                  <a:tcPr marL="0" marR="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4259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515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k=0</a:t>
                      </a:r>
                    </a:p>
                  </a:txBody>
                  <a:tcPr marL="0" marR="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78105"/>
              </p:ext>
            </p:extLst>
          </p:nvPr>
        </p:nvGraphicFramePr>
        <p:xfrm>
          <a:off x="3690042" y="2908859"/>
          <a:ext cx="760730" cy="842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905"/>
                <a:gridCol w="339725"/>
                <a:gridCol w="190500"/>
                <a:gridCol w="101600"/>
              </a:tblGrid>
              <a:tr h="30943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0" dirty="0" smtClean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1174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415797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6537"/>
              </p:ext>
            </p:extLst>
          </p:nvPr>
        </p:nvGraphicFramePr>
        <p:xfrm>
          <a:off x="4499667" y="2858059"/>
          <a:ext cx="787400" cy="983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736"/>
                <a:gridCol w="132369"/>
                <a:gridCol w="190500"/>
                <a:gridCol w="137795"/>
              </a:tblGrid>
              <a:tr h="1683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0" dirty="0" smtClean="0">
                          <a:solidFill>
                            <a:srgbClr val="FF0000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dirty="0" smtClean="0">
                          <a:latin typeface="+mj-lt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2252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3600" dirty="0" smtClean="0"/>
                        <a:t>Σ</a:t>
                      </a:r>
                      <a:endParaRPr lang="en-US" altLang="zh-TW" sz="3600" dirty="0" smtClean="0"/>
                    </a:p>
                  </a:txBody>
                  <a:tcPr marL="0" marR="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4259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515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k=0</a:t>
                      </a:r>
                    </a:p>
                  </a:txBody>
                  <a:tcPr marL="0" marR="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81556"/>
              </p:ext>
            </p:extLst>
          </p:nvPr>
        </p:nvGraphicFramePr>
        <p:xfrm>
          <a:off x="6474810" y="2931948"/>
          <a:ext cx="760730" cy="842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905"/>
                <a:gridCol w="339725"/>
                <a:gridCol w="190500"/>
                <a:gridCol w="101600"/>
              </a:tblGrid>
              <a:tr h="30943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0" dirty="0" smtClean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1174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415797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03746"/>
              </p:ext>
            </p:extLst>
          </p:nvPr>
        </p:nvGraphicFramePr>
        <p:xfrm>
          <a:off x="5649595" y="2853440"/>
          <a:ext cx="787400" cy="983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736"/>
                <a:gridCol w="132369"/>
                <a:gridCol w="190500"/>
                <a:gridCol w="137795"/>
              </a:tblGrid>
              <a:tr h="1683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0" dirty="0" smtClean="0">
                          <a:solidFill>
                            <a:srgbClr val="FF0000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dirty="0" smtClean="0">
                          <a:latin typeface="+mj-lt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2252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3600" dirty="0" smtClean="0"/>
                        <a:t>Σ</a:t>
                      </a:r>
                      <a:endParaRPr lang="en-US" altLang="zh-TW" sz="3600" dirty="0" smtClean="0"/>
                    </a:p>
                  </a:txBody>
                  <a:tcPr marL="0" marR="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4259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515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k=0</a:t>
                      </a:r>
                    </a:p>
                  </a:txBody>
                  <a:tcPr marL="0" marR="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5643"/>
              </p:ext>
            </p:extLst>
          </p:nvPr>
        </p:nvGraphicFramePr>
        <p:xfrm>
          <a:off x="8077200" y="2924097"/>
          <a:ext cx="1047178" cy="842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444"/>
                <a:gridCol w="293909"/>
                <a:gridCol w="339725"/>
                <a:gridCol w="166942"/>
                <a:gridCol w="125158"/>
              </a:tblGrid>
              <a:tr h="30943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+mj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lt"/>
                        </a:rPr>
                        <a:t>1+</a:t>
                      </a:r>
                      <a:endParaRPr lang="zh-TW" altLang="en-US" sz="4800" dirty="0">
                        <a:latin typeface="+mj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0" dirty="0" smtClean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1174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415797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743967"/>
              </p:ext>
            </p:extLst>
          </p:nvPr>
        </p:nvGraphicFramePr>
        <p:xfrm>
          <a:off x="559492" y="4397183"/>
          <a:ext cx="424758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758"/>
              </a:tblGrid>
              <a:tr h="4269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lim</a:t>
                      </a:r>
                      <a:endParaRPr lang="en-US" altLang="zh-TW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0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TW" alt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→∞</a:t>
                      </a:r>
                      <a:endParaRPr lang="en-US" altLang="zh-TW" sz="12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089544"/>
              </p:ext>
            </p:extLst>
          </p:nvPr>
        </p:nvGraphicFramePr>
        <p:xfrm>
          <a:off x="1019175" y="4238547"/>
          <a:ext cx="1047178" cy="842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444"/>
                <a:gridCol w="293909"/>
                <a:gridCol w="339725"/>
                <a:gridCol w="166942"/>
                <a:gridCol w="125158"/>
              </a:tblGrid>
              <a:tr h="30943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+mj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lt"/>
                        </a:rPr>
                        <a:t>1+</a:t>
                      </a:r>
                      <a:endParaRPr lang="zh-TW" altLang="en-US" sz="4800" dirty="0">
                        <a:latin typeface="+mj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0" dirty="0" smtClean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1174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415797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94849"/>
              </p:ext>
            </p:extLst>
          </p:nvPr>
        </p:nvGraphicFramePr>
        <p:xfrm>
          <a:off x="3486150" y="4238547"/>
          <a:ext cx="922020" cy="842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444"/>
                <a:gridCol w="293909"/>
                <a:gridCol w="339725"/>
                <a:gridCol w="166942"/>
              </a:tblGrid>
              <a:tr h="42691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+mj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lt"/>
                        </a:rPr>
                        <a:t>1+</a:t>
                      </a:r>
                      <a:endParaRPr lang="zh-TW" altLang="en-US" sz="4800" dirty="0">
                        <a:latin typeface="+mj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415797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17389"/>
              </p:ext>
            </p:extLst>
          </p:nvPr>
        </p:nvGraphicFramePr>
        <p:xfrm>
          <a:off x="5381625" y="4238547"/>
          <a:ext cx="1047178" cy="842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444"/>
                <a:gridCol w="293909"/>
                <a:gridCol w="339725"/>
                <a:gridCol w="166942"/>
                <a:gridCol w="125158"/>
              </a:tblGrid>
              <a:tr h="30943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+mj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lt"/>
                        </a:rPr>
                        <a:t>1+</a:t>
                      </a:r>
                      <a:endParaRPr lang="zh-TW" altLang="en-US" sz="4800" dirty="0">
                        <a:latin typeface="+mj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0" dirty="0" smtClean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1174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415797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07776"/>
              </p:ext>
            </p:extLst>
          </p:nvPr>
        </p:nvGraphicFramePr>
        <p:xfrm>
          <a:off x="7697470" y="5637339"/>
          <a:ext cx="760730" cy="818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905"/>
                <a:gridCol w="339725"/>
                <a:gridCol w="190500"/>
                <a:gridCol w="101600"/>
              </a:tblGrid>
              <a:tr h="27752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(</a:t>
                      </a:r>
                      <a:endParaRPr lang="zh-TW" altLang="en-US" sz="4800" dirty="0">
                        <a:latin typeface="AvenirNext LT Pro UltLight" panose="020B0303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dirty="0" smtClean="0">
                          <a:latin typeface="+mj-lt"/>
                          <a:cs typeface="Times New Roman" panose="02020603050405020304" pitchFamily="18" charset="0"/>
                        </a:rPr>
                        <a:t>eN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800" dirty="0" smtClean="0">
                          <a:latin typeface="AvenirNext LT Pro UltLight" panose="020B0303020202020204" pitchFamily="34" charset="0"/>
                        </a:rPr>
                        <a:t>)</a:t>
                      </a: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1684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i="1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72917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97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內容版面配置區 2"/>
          <p:cNvSpPr txBox="1">
            <a:spLocks/>
          </p:cNvSpPr>
          <p:nvPr/>
        </p:nvSpPr>
        <p:spPr>
          <a:xfrm>
            <a:off x="265545" y="581025"/>
            <a:ext cx="11658599" cy="621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400" dirty="0" smtClean="0"/>
              <a:t>(g*(</a:t>
            </a:r>
            <a:r>
              <a:rPr lang="en-US" altLang="zh-TW" sz="2400" b="1" i="1" dirty="0" smtClean="0"/>
              <a:t>X</a:t>
            </a:r>
            <a:r>
              <a:rPr lang="en-US" altLang="zh-TW" sz="2400" dirty="0" smtClean="0"/>
              <a:t>)≠r</a:t>
            </a:r>
            <a:r>
              <a:rPr lang="en-US" altLang="zh-TW" sz="2400" dirty="0"/>
              <a:t>) </a:t>
            </a:r>
            <a:r>
              <a:rPr lang="en-US" altLang="zh-TW" sz="2400" dirty="0" smtClean="0"/>
              <a:t>∈ { 0, 1 }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假設有</a:t>
            </a:r>
            <a:r>
              <a:rPr lang="en-US" altLang="zh-TW" sz="2400" dirty="0" smtClean="0">
                <a:solidFill>
                  <a:srgbClr val="C00000"/>
                </a:solidFill>
              </a:rPr>
              <a:t>n</a:t>
            </a:r>
            <a:r>
              <a:rPr lang="zh-TW" altLang="en-US" sz="2400" dirty="0" smtClean="0"/>
              <a:t>個樣本，使得     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400" dirty="0" smtClean="0"/>
              <a:t>(g*(</a:t>
            </a:r>
            <a:r>
              <a:rPr lang="en-US" altLang="zh-TW" sz="2400" b="1" i="1" dirty="0" smtClean="0"/>
              <a:t>x</a:t>
            </a:r>
            <a:r>
              <a:rPr lang="en-US" altLang="zh-TW" sz="2400" b="1" i="1" baseline="-25000" dirty="0" smtClean="0"/>
              <a:t>i</a:t>
            </a:r>
            <a:r>
              <a:rPr lang="en-US" altLang="zh-TW" sz="2400" dirty="0" smtClean="0"/>
              <a:t>)≠r) = </a:t>
            </a:r>
            <a:r>
              <a:rPr lang="en-US" altLang="zh-TW" sz="2400" dirty="0" smtClean="0">
                <a:solidFill>
                  <a:srgbClr val="C00000"/>
                </a:solidFill>
              </a:rPr>
              <a:t>n</a:t>
            </a:r>
            <a:r>
              <a:rPr lang="en-US" altLang="zh-TW" sz="2400" dirty="0" smtClean="0">
                <a:solidFill>
                  <a:srgbClr val="00B050"/>
                </a:solidFill>
              </a:rPr>
              <a:t>p</a:t>
            </a:r>
            <a:r>
              <a:rPr lang="zh-TW" altLang="en-US" sz="2400" dirty="0" smtClean="0"/>
              <a:t>，其中</a:t>
            </a:r>
            <a:r>
              <a:rPr lang="en-US" altLang="zh-TW" sz="2400" dirty="0" smtClean="0"/>
              <a:t>0≤p≤1</a:t>
            </a:r>
            <a:r>
              <a:rPr lang="zh-TW" altLang="en-US" sz="2400" dirty="0" smtClean="0"/>
              <a:t>，且</a:t>
            </a:r>
            <a:r>
              <a:rPr lang="en-US" altLang="zh-TW" sz="2400" dirty="0" smtClean="0"/>
              <a:t>np ∈ Z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那麼，</a:t>
            </a:r>
            <a:r>
              <a:rPr lang="en-US" altLang="zh-TW" sz="2400" dirty="0" smtClean="0"/>
              <a:t>E[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400" dirty="0" smtClean="0"/>
              <a:t>(g</a:t>
            </a:r>
            <a:r>
              <a:rPr lang="en-US" altLang="zh-TW" sz="2400" dirty="0"/>
              <a:t>*(</a:t>
            </a:r>
            <a:r>
              <a:rPr lang="en-US" altLang="zh-TW" sz="2400" b="1" i="1" dirty="0"/>
              <a:t>X</a:t>
            </a:r>
            <a:r>
              <a:rPr lang="en-US" altLang="zh-TW" sz="2400" dirty="0"/>
              <a:t>)≠r)</a:t>
            </a:r>
            <a:r>
              <a:rPr lang="en-US" altLang="zh-TW" sz="2400" dirty="0" smtClean="0"/>
              <a:t>]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</a:t>
            </a:r>
            <a:r>
              <a:rPr lang="zh-TW" altLang="en-US" sz="2400" dirty="0" smtClean="0"/>
              <a:t>，即其平均值。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Var[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400" dirty="0"/>
              <a:t>(g*(</a:t>
            </a:r>
            <a:r>
              <a:rPr lang="en-US" altLang="zh-TW" sz="2400" b="1" i="1" dirty="0"/>
              <a:t>X</a:t>
            </a:r>
            <a:r>
              <a:rPr lang="en-US" altLang="zh-TW" sz="2400" dirty="0"/>
              <a:t>)≠r</a:t>
            </a:r>
            <a:r>
              <a:rPr lang="en-US" altLang="zh-TW" sz="2400" dirty="0" smtClean="0"/>
              <a:t>)]</a:t>
            </a:r>
            <a:r>
              <a:rPr lang="zh-TW" altLang="en-US" sz="2400" dirty="0" smtClean="0"/>
              <a:t>，即變異數為 </a:t>
            </a:r>
            <a:r>
              <a:rPr lang="en-US" altLang="zh-TW" sz="3200" dirty="0" smtClean="0"/>
              <a:t>(</a:t>
            </a:r>
            <a:r>
              <a:rPr lang="en-US" altLang="zh-TW" sz="2400" dirty="0" smtClean="0"/>
              <a:t> np×(1-p)</a:t>
            </a:r>
            <a:r>
              <a:rPr lang="en-US" altLang="zh-TW" sz="2400" baseline="30000" dirty="0" smtClean="0"/>
              <a:t>2</a:t>
            </a:r>
            <a:r>
              <a:rPr lang="en-US" altLang="zh-TW" sz="2400" dirty="0" smtClean="0"/>
              <a:t> + (n-np)×(0-p)</a:t>
            </a:r>
            <a:r>
              <a:rPr lang="en-US" altLang="zh-TW" sz="2400" baseline="30000" dirty="0" smtClean="0"/>
              <a:t>2</a:t>
            </a:r>
            <a:r>
              <a:rPr lang="en-US" altLang="zh-TW" sz="2400" dirty="0" smtClean="0"/>
              <a:t> </a:t>
            </a:r>
            <a:r>
              <a:rPr lang="en-US" altLang="zh-TW" sz="3200" dirty="0" smtClean="0"/>
              <a:t>)/n</a:t>
            </a:r>
            <a:r>
              <a:rPr lang="en-US" altLang="zh-TW" sz="2400" dirty="0" smtClean="0"/>
              <a:t> = p-p</a:t>
            </a:r>
            <a:r>
              <a:rPr lang="en-US" altLang="zh-TW" sz="2400" baseline="300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p-p</a:t>
            </a:r>
            <a:r>
              <a:rPr lang="en-US" altLang="zh-TW" sz="2400" baseline="30000" dirty="0" smtClean="0"/>
              <a:t>2</a:t>
            </a:r>
            <a:r>
              <a:rPr lang="zh-TW" altLang="en-US" sz="2400" dirty="0" smtClean="0"/>
              <a:t>有極</a:t>
            </a:r>
            <a:r>
              <a:rPr lang="zh-TW" altLang="en-US" sz="2400" dirty="0"/>
              <a:t>大</a:t>
            </a:r>
            <a:r>
              <a:rPr lang="zh-TW" altLang="en-US" sz="2400" dirty="0" smtClean="0"/>
              <a:t>值在</a:t>
            </a:r>
            <a:r>
              <a:rPr lang="en-US" altLang="zh-TW" sz="2400" dirty="0" smtClean="0"/>
              <a:t>p=0.5</a:t>
            </a:r>
            <a:r>
              <a:rPr lang="zh-TW" altLang="en-US" sz="2400" dirty="0" smtClean="0"/>
              <a:t>，此時</a:t>
            </a:r>
            <a:r>
              <a:rPr lang="en-US" altLang="zh-TW" sz="2400" dirty="0"/>
              <a:t>Var[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400" dirty="0"/>
              <a:t>(g*(</a:t>
            </a:r>
            <a:r>
              <a:rPr lang="en-US" altLang="zh-TW" sz="2400" b="1" i="1" dirty="0"/>
              <a:t>X</a:t>
            </a:r>
            <a:r>
              <a:rPr lang="en-US" altLang="zh-TW" sz="2400" dirty="0"/>
              <a:t>)≠r)]</a:t>
            </a:r>
            <a:r>
              <a:rPr lang="zh-TW" altLang="en-US" sz="2400" dirty="0" smtClean="0"/>
              <a:t>為</a:t>
            </a:r>
            <a:r>
              <a:rPr lang="en-US" altLang="zh-TW" sz="2400" dirty="0" smtClean="0"/>
              <a:t>0.25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因此，</a:t>
            </a:r>
            <a:r>
              <a:rPr lang="en-US" altLang="zh-TW" sz="2400" dirty="0" smtClean="0"/>
              <a:t>Var[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400" dirty="0" smtClean="0"/>
              <a:t>(g</a:t>
            </a:r>
            <a:r>
              <a:rPr lang="en-US" altLang="zh-TW" sz="2400" dirty="0"/>
              <a:t>*(</a:t>
            </a:r>
            <a:r>
              <a:rPr lang="en-US" altLang="zh-TW" sz="2400" b="1" i="1" dirty="0"/>
              <a:t>X</a:t>
            </a:r>
            <a:r>
              <a:rPr lang="en-US" altLang="zh-TW" sz="2400" dirty="0"/>
              <a:t>)≠r</a:t>
            </a:r>
            <a:r>
              <a:rPr lang="en-US" altLang="zh-TW" sz="2400" dirty="0" smtClean="0"/>
              <a:t>)]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≤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1/4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endParaRPr lang="en-US" altLang="zh-TW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24204" cy="4643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24204" y="0"/>
            <a:ext cx="6367796" cy="464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15111"/>
              </p:ext>
            </p:extLst>
          </p:nvPr>
        </p:nvGraphicFramePr>
        <p:xfrm>
          <a:off x="3585934" y="1384138"/>
          <a:ext cx="366524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43"/>
                <a:gridCol w="19288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400" dirty="0" smtClean="0"/>
                        <a:t>Σ</a:t>
                      </a:r>
                      <a:endParaRPr lang="en-US" altLang="zh-TW" sz="2400" dirty="0" smtClean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err="1" smtClean="0"/>
                        <a:t>i</a:t>
                      </a:r>
                      <a:r>
                        <a:rPr lang="en-US" altLang="zh-TW" sz="1000" dirty="0" smtClean="0"/>
                        <a:t>=1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79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venirNext LT 文泉驛微米黑">
      <a:majorFont>
        <a:latin typeface="AvenirNext LT Pro Regular"/>
        <a:ea typeface="文泉驛微米黑"/>
        <a:cs typeface=""/>
      </a:majorFont>
      <a:minorFont>
        <a:latin typeface="AvenirNext LT Pro Regular"/>
        <a:ea typeface="文泉驛微米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916</Words>
  <Application>Microsoft Office PowerPoint</Application>
  <PresentationFormat>寬螢幕</PresentationFormat>
  <Paragraphs>218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文泉驛微米黑</vt:lpstr>
      <vt:lpstr>Arial</vt:lpstr>
      <vt:lpstr>AvenirNext LT Pro Regular</vt:lpstr>
      <vt:lpstr>AvenirNext LT Pro UltLight</vt:lpstr>
      <vt:lpstr>Times New Roman</vt:lpstr>
      <vt:lpstr>Verdana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簡直貓咪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簡直貓咪</dc:creator>
  <cp:lastModifiedBy>Meowshroom</cp:lastModifiedBy>
  <cp:revision>354</cp:revision>
  <dcterms:created xsi:type="dcterms:W3CDTF">2014-09-30T03:14:38Z</dcterms:created>
  <dcterms:modified xsi:type="dcterms:W3CDTF">2014-10-22T13:51:33Z</dcterms:modified>
</cp:coreProperties>
</file>