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E4E1"/>
    <a:srgbClr val="F2F2F2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8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0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81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09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8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1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8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8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1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CBA7D-4681-46F7-B5AE-A1B405941DE2}" type="datetimeFigureOut">
              <a:rPr lang="zh-TW" altLang="en-US" smtClean="0"/>
              <a:t>2014/10/22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BBA75-A562-4B1D-87BD-88B735F021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92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5545" y="136491"/>
            <a:ext cx="11658599" cy="832230"/>
          </a:xfr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US" altLang="zh-TW" sz="4800" dirty="0" smtClean="0"/>
              <a:t>VC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Bound</a:t>
            </a:r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>
          <a:xfrm>
            <a:off x="265544" y="1456788"/>
            <a:ext cx="11658599" cy="468539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3200" dirty="0" smtClean="0"/>
              <a:t>使用者可以調整的變數</a:t>
            </a:r>
            <a:endParaRPr lang="en-US" altLang="zh-TW" sz="3200" dirty="0" smtClean="0"/>
          </a:p>
          <a:p>
            <a:pPr lvl="1">
              <a:lnSpc>
                <a:spcPct val="150000"/>
              </a:lnSpc>
            </a:pPr>
            <a:r>
              <a:rPr lang="el-GR" altLang="zh-TW" sz="2800" dirty="0" smtClean="0"/>
              <a:t>ε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限制 </a:t>
            </a:r>
            <a:r>
              <a:rPr lang="en-US" altLang="zh-TW" sz="2800" dirty="0" smtClean="0">
                <a:solidFill>
                  <a:srgbClr val="0070C0"/>
                </a:solidFill>
              </a:rPr>
              <a:t>empirical error </a:t>
            </a:r>
            <a:r>
              <a:rPr lang="zh-TW" altLang="en-US" sz="2800" dirty="0" smtClean="0">
                <a:solidFill>
                  <a:srgbClr val="0070C0"/>
                </a:solidFill>
              </a:rPr>
              <a:t>和 </a:t>
            </a:r>
            <a:r>
              <a:rPr lang="en-US" altLang="zh-TW" sz="2800" dirty="0" smtClean="0">
                <a:solidFill>
                  <a:srgbClr val="0070C0"/>
                </a:solidFill>
              </a:rPr>
              <a:t>generalization error</a:t>
            </a:r>
            <a:r>
              <a:rPr lang="zh-TW" altLang="en-US" sz="2800" dirty="0" smtClean="0">
                <a:solidFill>
                  <a:srgbClr val="0070C0"/>
                </a:solidFill>
              </a:rPr>
              <a:t> 的差距</a:t>
            </a:r>
            <a:r>
              <a:rPr lang="zh-TW" altLang="en-US" sz="2800" dirty="0" smtClean="0"/>
              <a:t>在</a:t>
            </a:r>
            <a:r>
              <a:rPr lang="el-GR" altLang="zh-TW" sz="2800" dirty="0"/>
              <a:t>ε</a:t>
            </a:r>
            <a:r>
              <a:rPr lang="zh-TW" altLang="en-US" sz="2800" dirty="0" smtClean="0"/>
              <a:t>以內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el-GR" altLang="zh-TW" sz="2800" dirty="0" smtClean="0"/>
              <a:t>δ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zh-TW" altLang="en-US" sz="2800" dirty="0" smtClean="0">
                <a:solidFill>
                  <a:schemeClr val="accent6">
                    <a:lumMod val="75000"/>
                  </a:schemeClr>
                </a:solidFill>
              </a:rPr>
              <a:t>如上條件不發生的機率</a:t>
            </a:r>
            <a:r>
              <a:rPr lang="zh-TW" altLang="en-US" sz="2800" dirty="0" smtClean="0"/>
              <a:t>為</a:t>
            </a:r>
            <a:r>
              <a:rPr lang="el-GR" altLang="zh-TW" sz="2800" dirty="0" smtClean="0"/>
              <a:t>δ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el-GR" altLang="zh-TW" sz="2800" dirty="0" smtClean="0"/>
              <a:t>δ</a:t>
            </a:r>
            <a:r>
              <a:rPr lang="en-US" altLang="zh-TW" sz="2800" dirty="0" smtClean="0"/>
              <a:t>=0.1</a:t>
            </a:r>
            <a:r>
              <a:rPr lang="zh-TW" altLang="en-US" sz="2800" dirty="0" smtClean="0"/>
              <a:t>稱為有</a:t>
            </a:r>
            <a:r>
              <a:rPr lang="en-US" altLang="zh-TW" sz="2800" dirty="0" smtClean="0"/>
              <a:t>90%</a:t>
            </a:r>
            <a:r>
              <a:rPr lang="zh-TW" altLang="en-US" sz="2800" dirty="0" smtClean="0"/>
              <a:t>的信賴區間</a:t>
            </a:r>
            <a:r>
              <a:rPr lang="en-US" altLang="zh-TW" sz="2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sz="2800" dirty="0" smtClean="0"/>
              <a:t>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用於訓練的資料筆數</a:t>
            </a:r>
            <a:endParaRPr lang="en-US" altLang="zh-TW" sz="2800" dirty="0" smtClean="0"/>
          </a:p>
          <a:p>
            <a:pPr lvl="1">
              <a:lnSpc>
                <a:spcPct val="150000"/>
              </a:lnSpc>
            </a:pPr>
            <a:r>
              <a:rPr lang="zh-TW" altLang="en-US" sz="2800" dirty="0" smtClean="0"/>
              <a:t>固定上述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個變數，藉由</a:t>
            </a:r>
            <a:r>
              <a:rPr lang="en-US" altLang="zh-TW" sz="2800" dirty="0" smtClean="0"/>
              <a:t>VC </a:t>
            </a:r>
            <a:r>
              <a:rPr lang="en-US" altLang="zh-TW" sz="2800" dirty="0" smtClean="0"/>
              <a:t>Bound</a:t>
            </a:r>
            <a:r>
              <a:rPr lang="zh-TW" altLang="en-US" sz="2800" dirty="0" smtClean="0"/>
              <a:t>可以</a:t>
            </a:r>
            <a:r>
              <a:rPr lang="zh-TW" altLang="en-US" sz="2800" dirty="0" smtClean="0"/>
              <a:t>得到另一個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30809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 txBox="1">
            <a:spLocks/>
          </p:cNvSpPr>
          <p:nvPr/>
        </p:nvSpPr>
        <p:spPr>
          <a:xfrm>
            <a:off x="579582" y="4627432"/>
            <a:ext cx="7049656" cy="212436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l-GR" altLang="zh-TW" sz="4800" dirty="0" smtClean="0"/>
              <a:t>ε</a:t>
            </a:r>
            <a:r>
              <a:rPr lang="en-US" altLang="zh-TW" sz="4800" dirty="0" smtClean="0"/>
              <a:t> =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79582" y="120087"/>
            <a:ext cx="7049656" cy="197658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l-GR" altLang="zh-TW" sz="4800" dirty="0" smtClean="0"/>
              <a:t>ε</a:t>
            </a:r>
            <a:r>
              <a:rPr lang="en-US" altLang="zh-TW" sz="4800" dirty="0" smtClean="0"/>
              <a:t> =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21600" y="120087"/>
            <a:ext cx="3999345" cy="1976582"/>
          </a:xfr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zh-TW" altLang="en-US" sz="4800" dirty="0" smtClean="0"/>
              <a:t>吳尚鴻</a:t>
            </a:r>
            <a:endParaRPr lang="en-US" altLang="zh-TW" sz="48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82" y="539404"/>
            <a:ext cx="5257800" cy="1262288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579583" y="2299869"/>
            <a:ext cx="7049656" cy="212436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l-GR" altLang="zh-TW" sz="4800" dirty="0" smtClean="0"/>
              <a:t>ε</a:t>
            </a:r>
            <a:r>
              <a:rPr lang="en-US" altLang="zh-TW" sz="4800" dirty="0" smtClean="0"/>
              <a:t> =</a:t>
            </a:r>
          </a:p>
        </p:txBody>
      </p:sp>
      <p:pic>
        <p:nvPicPr>
          <p:cNvPr id="7" name="Picture 2" descr="http://static.oschina.net/uploads/space/2014/0331/171647_R2kz_104742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0" b="32030"/>
          <a:stretch/>
        </p:blipFill>
        <p:spPr bwMode="auto">
          <a:xfrm>
            <a:off x="1900382" y="2421612"/>
            <a:ext cx="4676298" cy="18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7721600" y="2299868"/>
            <a:ext cx="3999345" cy="212436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dirty="0"/>
              <a:t>林軒田</a:t>
            </a:r>
            <a:endParaRPr lang="en-US" altLang="zh-TW" sz="48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382" y="5007520"/>
            <a:ext cx="5183908" cy="1364186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7721600" y="4627432"/>
            <a:ext cx="3999345" cy="212436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01600">
              <a:schemeClr val="bg1">
                <a:alpha val="40000"/>
              </a:schemeClr>
            </a:glo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dirty="0" smtClean="0"/>
              <a:t>維基百科</a:t>
            </a:r>
            <a:endParaRPr lang="en-US" altLang="zh-TW" sz="4800" dirty="0" smtClean="0"/>
          </a:p>
        </p:txBody>
      </p:sp>
      <p:sp>
        <p:nvSpPr>
          <p:cNvPr id="4" name="矩形 3"/>
          <p:cNvSpPr/>
          <p:nvPr/>
        </p:nvSpPr>
        <p:spPr>
          <a:xfrm>
            <a:off x="7804727" y="6294596"/>
            <a:ext cx="3916218" cy="45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 </a:t>
            </a:r>
            <a:r>
              <a:rPr lang="zh-TW" altLang="en-US" dirty="0" smtClean="0">
                <a:solidFill>
                  <a:schemeClr val="tx1"/>
                </a:solidFill>
              </a:rPr>
              <a:t>為 </a:t>
            </a:r>
            <a:r>
              <a:rPr lang="en-US" altLang="zh-TW" dirty="0" smtClean="0">
                <a:solidFill>
                  <a:schemeClr val="tx1"/>
                </a:solidFill>
              </a:rPr>
              <a:t>VC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dimension </a:t>
            </a:r>
            <a:r>
              <a:rPr lang="zh-TW" altLang="en-US" dirty="0" smtClean="0">
                <a:solidFill>
                  <a:schemeClr val="tx1"/>
                </a:solidFill>
              </a:rPr>
              <a:t>，</a:t>
            </a:r>
            <a:r>
              <a:rPr lang="el-GR" altLang="zh-TW" dirty="0">
                <a:solidFill>
                  <a:schemeClr val="tx1"/>
                </a:solidFill>
              </a:rPr>
              <a:t>η</a:t>
            </a:r>
            <a:r>
              <a:rPr lang="zh-TW" altLang="en-US" dirty="0" smtClean="0">
                <a:solidFill>
                  <a:schemeClr val="tx1"/>
                </a:solidFill>
              </a:rPr>
              <a:t> 即 </a:t>
            </a:r>
            <a:r>
              <a:rPr lang="el-GR" altLang="zh-TW" dirty="0">
                <a:solidFill>
                  <a:schemeClr val="tx1"/>
                </a:solidFill>
              </a:rPr>
              <a:t>δ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3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venirNext LT 文泉驛微米黑">
      <a:majorFont>
        <a:latin typeface="AvenirNext LT Pro Regular"/>
        <a:ea typeface="文泉驛微米黑"/>
        <a:cs typeface=""/>
      </a:majorFont>
      <a:minorFont>
        <a:latin typeface="AvenirNext LT Pro Regular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83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文泉驛微米黑</vt:lpstr>
      <vt:lpstr>Arial</vt:lpstr>
      <vt:lpstr>AvenirNext LT Pro Regular</vt:lpstr>
      <vt:lpstr>Office 佈景主題</vt:lpstr>
      <vt:lpstr>PowerPoint 簡報</vt:lpstr>
      <vt:lpstr>PowerPoint 簡報</vt:lpstr>
    </vt:vector>
  </TitlesOfParts>
  <Company>簡直貓咪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簡直貓咪</dc:creator>
  <cp:lastModifiedBy>簡直貓咪</cp:lastModifiedBy>
  <cp:revision>366</cp:revision>
  <dcterms:created xsi:type="dcterms:W3CDTF">2014-09-30T03:14:38Z</dcterms:created>
  <dcterms:modified xsi:type="dcterms:W3CDTF">2014-10-22T04:28:37Z</dcterms:modified>
</cp:coreProperties>
</file>