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64" r:id="rId3"/>
    <p:sldId id="266" r:id="rId4"/>
    <p:sldId id="265" r:id="rId5"/>
    <p:sldId id="268" r:id="rId6"/>
    <p:sldId id="257" r:id="rId7"/>
    <p:sldId id="269" r:id="rId8"/>
    <p:sldId id="258" r:id="rId9"/>
    <p:sldId id="259" r:id="rId10"/>
    <p:sldId id="261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  <a:srgbClr val="4C4C4C"/>
    <a:srgbClr val="00CC00"/>
    <a:srgbClr val="00FFFF"/>
    <a:srgbClr val="FD01FD"/>
    <a:srgbClr val="A029A0"/>
    <a:srgbClr val="FFE4E1"/>
    <a:srgbClr val="F2F2F2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8" autoAdjust="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29C5-F6A5-45E1-AD46-544F0084434D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F1018-98EB-4DFB-B8B7-561011B50D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97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1018-98EB-4DFB-B8B7-561011B50D4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43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1018-98EB-4DFB-B8B7-561011B50D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48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1018-98EB-4DFB-B8B7-561011B50D4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5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1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VC_dimension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.oschina.net/findbill/blog/2148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4959" y="1563561"/>
            <a:ext cx="12011025" cy="12915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sz="3200" dirty="0" smtClean="0"/>
              <a:t>訓練和測試結果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4958" y="2834229"/>
            <a:ext cx="12011025" cy="12915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sz="3200" dirty="0" smtClean="0"/>
              <a:t>實作細節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956" y="5375564"/>
            <a:ext cx="12011025" cy="12915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sz="3200" dirty="0" smtClean="0"/>
              <a:t>討論，關於</a:t>
            </a:r>
            <a:r>
              <a:rPr lang="en-US" altLang="zh-TW" sz="3200" dirty="0" smtClean="0"/>
              <a:t>Bound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957" y="4104896"/>
            <a:ext cx="12011025" cy="12915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3200" dirty="0" smtClean="0"/>
              <a:t>Bound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4956" y="152400"/>
            <a:ext cx="12011025" cy="14319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sz="4400" dirty="0" smtClean="0"/>
              <a:t>此份文件包含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418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85723" y="117817"/>
            <a:ext cx="12011025" cy="12761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sz="3200" dirty="0" smtClean="0"/>
              <a:t>關於這個 </a:t>
            </a:r>
            <a:r>
              <a:rPr lang="en-US" altLang="zh-TW" sz="3200" dirty="0" smtClean="0"/>
              <a:t>bound</a:t>
            </a:r>
            <a:endParaRPr lang="zh-TW" altLang="en-US" sz="32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5724" y="1941784"/>
            <a:ext cx="12011024" cy="4246707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3200" dirty="0" smtClean="0"/>
              <a:t>使用者可以調整的變數</a:t>
            </a:r>
            <a:endParaRPr lang="en-US" altLang="zh-TW" sz="3200" dirty="0" smtClean="0"/>
          </a:p>
          <a:p>
            <a:pPr lvl="1">
              <a:lnSpc>
                <a:spcPct val="150000"/>
              </a:lnSpc>
            </a:pPr>
            <a:r>
              <a:rPr lang="el-GR" altLang="zh-TW" sz="2800" dirty="0" smtClean="0"/>
              <a:t>ε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限制 </a:t>
            </a:r>
            <a:r>
              <a:rPr lang="en-US" altLang="zh-TW" sz="2800" dirty="0" smtClean="0">
                <a:solidFill>
                  <a:srgbClr val="0070C0"/>
                </a:solidFill>
              </a:rPr>
              <a:t>empirical error </a:t>
            </a:r>
            <a:r>
              <a:rPr lang="zh-TW" altLang="en-US" sz="2800" dirty="0" smtClean="0">
                <a:solidFill>
                  <a:srgbClr val="0070C0"/>
                </a:solidFill>
              </a:rPr>
              <a:t>和 </a:t>
            </a:r>
            <a:r>
              <a:rPr lang="en-US" altLang="zh-TW" sz="2800" dirty="0" smtClean="0">
                <a:solidFill>
                  <a:srgbClr val="0070C0"/>
                </a:solidFill>
              </a:rPr>
              <a:t>generalization error</a:t>
            </a:r>
            <a:r>
              <a:rPr lang="zh-TW" altLang="en-US" sz="2800" dirty="0" smtClean="0">
                <a:solidFill>
                  <a:srgbClr val="0070C0"/>
                </a:solidFill>
              </a:rPr>
              <a:t> 的差距</a:t>
            </a:r>
            <a:r>
              <a:rPr lang="zh-TW" altLang="en-US" sz="2800" dirty="0" smtClean="0"/>
              <a:t>在</a:t>
            </a:r>
            <a:r>
              <a:rPr lang="el-GR" altLang="zh-TW" sz="2800" dirty="0"/>
              <a:t>ε</a:t>
            </a:r>
            <a:r>
              <a:rPr lang="zh-TW" altLang="en-US" sz="2800" dirty="0" smtClean="0"/>
              <a:t>以內</a:t>
            </a:r>
            <a:endParaRPr lang="en-US" altLang="zh-TW" sz="2800" dirty="0" smtClean="0"/>
          </a:p>
          <a:p>
            <a:pPr lvl="1">
              <a:lnSpc>
                <a:spcPct val="150000"/>
              </a:lnSpc>
            </a:pPr>
            <a:r>
              <a:rPr lang="el-GR" altLang="zh-TW" sz="2800" dirty="0" smtClean="0"/>
              <a:t>δ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zh-TW" altLang="en-US" sz="2800" dirty="0" smtClean="0">
                <a:solidFill>
                  <a:schemeClr val="accent6">
                    <a:lumMod val="75000"/>
                  </a:schemeClr>
                </a:solidFill>
              </a:rPr>
              <a:t>如上條件不發生的機率</a:t>
            </a:r>
            <a:r>
              <a:rPr lang="zh-TW" altLang="en-US" sz="2800" dirty="0" smtClean="0"/>
              <a:t>為</a:t>
            </a:r>
            <a:r>
              <a:rPr lang="el-GR" altLang="zh-TW" sz="2800" dirty="0" smtClean="0"/>
              <a:t>δ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el-GR" altLang="zh-TW" sz="2800" dirty="0" smtClean="0"/>
              <a:t>δ</a:t>
            </a:r>
            <a:r>
              <a:rPr lang="en-US" altLang="zh-TW" sz="2800" dirty="0" smtClean="0"/>
              <a:t>=0.1</a:t>
            </a:r>
            <a:r>
              <a:rPr lang="zh-TW" altLang="en-US" sz="2800" dirty="0" smtClean="0"/>
              <a:t>稱為有</a:t>
            </a:r>
            <a:r>
              <a:rPr lang="en-US" altLang="zh-TW" sz="2800" dirty="0" smtClean="0"/>
              <a:t>90%</a:t>
            </a:r>
            <a:r>
              <a:rPr lang="zh-TW" altLang="en-US" sz="2800" dirty="0" smtClean="0"/>
              <a:t>的信心水準</a:t>
            </a:r>
            <a:r>
              <a:rPr lang="en-US" altLang="zh-TW" sz="2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smtClean="0"/>
              <a:t>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用於訓練</a:t>
            </a:r>
            <a:r>
              <a:rPr lang="zh-TW" altLang="en-US" sz="2800" dirty="0"/>
              <a:t>的樣本資料數</a:t>
            </a:r>
            <a:endParaRPr lang="en-US" altLang="zh-TW" sz="2800" dirty="0" smtClean="0"/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固定上述變數的其中</a:t>
            </a:r>
            <a:r>
              <a:rPr lang="en-US" altLang="zh-TW" sz="2800" dirty="0"/>
              <a:t>2</a:t>
            </a:r>
            <a:r>
              <a:rPr lang="zh-TW" altLang="en-US" sz="2800" dirty="0"/>
              <a:t>個，</a:t>
            </a:r>
            <a:r>
              <a:rPr lang="zh-TW" altLang="en-US" sz="2800" dirty="0" smtClean="0"/>
              <a:t>藉由</a:t>
            </a:r>
            <a:r>
              <a:rPr lang="en-US" altLang="zh-TW" sz="2800" dirty="0" smtClean="0"/>
              <a:t>VC bound</a:t>
            </a:r>
            <a:r>
              <a:rPr lang="zh-TW" altLang="en-US" sz="2800" dirty="0" smtClean="0"/>
              <a:t>可以得到另一個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72828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723" y="105010"/>
            <a:ext cx="12011025" cy="8570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sz="3200" dirty="0" smtClean="0"/>
              <a:t>不同教材所提到的</a:t>
            </a:r>
            <a:r>
              <a:rPr lang="en-US" altLang="zh-TW" sz="3200" dirty="0" smtClean="0"/>
              <a:t>bound</a:t>
            </a:r>
            <a:endParaRPr lang="zh-TW" altLang="en-US" sz="3200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226175" y="1146478"/>
            <a:ext cx="5870573" cy="1556313"/>
          </a:xfrm>
          <a:solidFill>
            <a:schemeClr val="bg1">
              <a:lumMod val="85000"/>
            </a:schemeClr>
          </a:solidFill>
          <a:effectLst>
            <a:glow rad="101600">
              <a:schemeClr val="bg1">
                <a:alpha val="40000"/>
              </a:schemeClr>
            </a:glow>
          </a:effectLst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zh-TW" altLang="en-US" sz="3200" dirty="0" smtClean="0"/>
              <a:t>吳尚鴻老師的教材</a:t>
            </a:r>
            <a:endParaRPr lang="en-US" altLang="zh-TW" sz="3200" dirty="0" smtClean="0"/>
          </a:p>
          <a:p>
            <a:pPr marL="0" indent="0" algn="ctr">
              <a:buNone/>
            </a:pPr>
            <a:r>
              <a:rPr lang="zh-TW" altLang="en-US" sz="2400" dirty="0" smtClean="0"/>
              <a:t>來自</a:t>
            </a:r>
            <a:r>
              <a:rPr lang="en-US" altLang="zh-TW" sz="2400" dirty="0" smtClean="0"/>
              <a:t>ML2014</a:t>
            </a:r>
            <a:r>
              <a:rPr lang="zh-TW" altLang="en-US" sz="2400" dirty="0" smtClean="0"/>
              <a:t>講義</a:t>
            </a:r>
            <a:endParaRPr lang="en-US" altLang="zh-TW" sz="2400" dirty="0" smtClean="0"/>
          </a:p>
        </p:txBody>
      </p:sp>
      <p:grpSp>
        <p:nvGrpSpPr>
          <p:cNvPr id="15" name="群組 14"/>
          <p:cNvGrpSpPr/>
          <p:nvPr/>
        </p:nvGrpSpPr>
        <p:grpSpPr>
          <a:xfrm>
            <a:off x="85723" y="1146478"/>
            <a:ext cx="5997098" cy="1556313"/>
            <a:chOff x="579582" y="120087"/>
            <a:chExt cx="7049656" cy="1976582"/>
          </a:xfrm>
        </p:grpSpPr>
        <p:sp>
          <p:nvSpPr>
            <p:cNvPr id="6" name="內容版面配置區 2"/>
            <p:cNvSpPr txBox="1">
              <a:spLocks/>
            </p:cNvSpPr>
            <p:nvPr/>
          </p:nvSpPr>
          <p:spPr>
            <a:xfrm>
              <a:off x="579582" y="120087"/>
              <a:ext cx="7049656" cy="1976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101600">
                <a:schemeClr val="bg1">
                  <a:alpha val="40000"/>
                </a:schemeClr>
              </a:glow>
            </a:effectLst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l-GR" altLang="zh-TW" sz="4800" dirty="0" smtClean="0"/>
                <a:t>ε</a:t>
              </a:r>
              <a:r>
                <a:rPr lang="en-US" altLang="zh-TW" sz="4800" dirty="0" smtClean="0"/>
                <a:t> =</a:t>
              </a: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0382" y="539404"/>
              <a:ext cx="5257800" cy="1262288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94138" y="2887244"/>
            <a:ext cx="5997097" cy="1726354"/>
            <a:chOff x="579583" y="2299869"/>
            <a:chExt cx="7049656" cy="2124363"/>
          </a:xfrm>
        </p:grpSpPr>
        <p:sp>
          <p:nvSpPr>
            <p:cNvPr id="9" name="內容版面配置區 2"/>
            <p:cNvSpPr txBox="1">
              <a:spLocks/>
            </p:cNvSpPr>
            <p:nvPr/>
          </p:nvSpPr>
          <p:spPr>
            <a:xfrm>
              <a:off x="579583" y="2299869"/>
              <a:ext cx="7049656" cy="2124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101600">
                <a:schemeClr val="bg1">
                  <a:alpha val="40000"/>
                </a:schemeClr>
              </a:glow>
            </a:effectLst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l-GR" altLang="zh-TW" sz="4800" dirty="0" smtClean="0"/>
                <a:t>ε</a:t>
              </a:r>
              <a:r>
                <a:rPr lang="en-US" altLang="zh-TW" sz="4800" dirty="0" smtClean="0"/>
                <a:t> =</a:t>
              </a:r>
            </a:p>
          </p:txBody>
        </p:sp>
        <p:pic>
          <p:nvPicPr>
            <p:cNvPr id="10" name="Picture 2" descr="http://static.oschina.net/uploads/space/2014/0331/171647_R2kz_104742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0" b="32030"/>
            <a:stretch/>
          </p:blipFill>
          <p:spPr bwMode="auto">
            <a:xfrm>
              <a:off x="1900382" y="2421612"/>
              <a:ext cx="4676298" cy="1880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內容版面配置區 2"/>
          <p:cNvSpPr txBox="1">
            <a:spLocks/>
          </p:cNvSpPr>
          <p:nvPr/>
        </p:nvSpPr>
        <p:spPr>
          <a:xfrm>
            <a:off x="6226174" y="2887244"/>
            <a:ext cx="5870573" cy="17263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01600">
              <a:schemeClr val="bg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dirty="0"/>
              <a:t>林軒</a:t>
            </a:r>
            <a:r>
              <a:rPr lang="zh-TW" altLang="en-US" sz="3200" dirty="0" smtClean="0"/>
              <a:t>田老師的教材</a:t>
            </a:r>
            <a:endParaRPr lang="en-US" altLang="zh-TW" sz="3200" dirty="0" smtClean="0"/>
          </a:p>
          <a:p>
            <a:pPr marL="0" indent="0" algn="ctr">
              <a:buNone/>
            </a:pPr>
            <a:r>
              <a:rPr lang="zh-TW" altLang="en-US" sz="2400" dirty="0" smtClean="0"/>
              <a:t>來自</a:t>
            </a:r>
            <a:r>
              <a:rPr lang="en-US" altLang="zh-TW" sz="2400" dirty="0" smtClean="0"/>
              <a:t>《</a:t>
            </a:r>
            <a:r>
              <a:rPr lang="zh-TW" altLang="en-US" sz="2400" dirty="0" smtClean="0"/>
              <a:t>機器學習基石</a:t>
            </a:r>
            <a:r>
              <a:rPr lang="en-US" altLang="zh-TW" sz="2400" dirty="0" smtClean="0"/>
              <a:t>》</a:t>
            </a:r>
            <a:r>
              <a:rPr lang="zh-TW" altLang="en-US" sz="2400" dirty="0" smtClean="0"/>
              <a:t>講義</a:t>
            </a:r>
            <a:endParaRPr lang="en-US" altLang="zh-TW" sz="2400" dirty="0" smtClean="0"/>
          </a:p>
        </p:txBody>
      </p:sp>
      <p:grpSp>
        <p:nvGrpSpPr>
          <p:cNvPr id="17" name="群組 16"/>
          <p:cNvGrpSpPr/>
          <p:nvPr/>
        </p:nvGrpSpPr>
        <p:grpSpPr>
          <a:xfrm>
            <a:off x="94138" y="4798051"/>
            <a:ext cx="5997098" cy="1740765"/>
            <a:chOff x="579582" y="4627432"/>
            <a:chExt cx="7049656" cy="2124363"/>
          </a:xfrm>
        </p:grpSpPr>
        <p:sp>
          <p:nvSpPr>
            <p:cNvPr id="5" name="內容版面配置區 2"/>
            <p:cNvSpPr txBox="1">
              <a:spLocks/>
            </p:cNvSpPr>
            <p:nvPr/>
          </p:nvSpPr>
          <p:spPr>
            <a:xfrm>
              <a:off x="579582" y="4627432"/>
              <a:ext cx="7049656" cy="2124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101600">
                <a:schemeClr val="bg1">
                  <a:alpha val="40000"/>
                </a:schemeClr>
              </a:glow>
            </a:effectLst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l-GR" altLang="zh-TW" sz="4800" dirty="0" smtClean="0"/>
                <a:t>ε</a:t>
              </a:r>
              <a:r>
                <a:rPr lang="en-US" altLang="zh-TW" sz="4800" dirty="0" smtClean="0"/>
                <a:t> =</a:t>
              </a: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0382" y="5007520"/>
              <a:ext cx="5183908" cy="1364186"/>
            </a:xfrm>
            <a:prstGeom prst="rect">
              <a:avLst/>
            </a:prstGeom>
          </p:spPr>
        </p:pic>
      </p:grpSp>
      <p:grpSp>
        <p:nvGrpSpPr>
          <p:cNvPr id="18" name="群組 17"/>
          <p:cNvGrpSpPr/>
          <p:nvPr/>
        </p:nvGrpSpPr>
        <p:grpSpPr>
          <a:xfrm>
            <a:off x="6226174" y="4798051"/>
            <a:ext cx="5870573" cy="1740765"/>
            <a:chOff x="7721600" y="4627432"/>
            <a:chExt cx="3999345" cy="2124363"/>
          </a:xfrm>
        </p:grpSpPr>
        <p:sp>
          <p:nvSpPr>
            <p:cNvPr id="13" name="內容版面配置區 2"/>
            <p:cNvSpPr txBox="1">
              <a:spLocks/>
            </p:cNvSpPr>
            <p:nvPr/>
          </p:nvSpPr>
          <p:spPr>
            <a:xfrm>
              <a:off x="7721600" y="4627432"/>
              <a:ext cx="3999345" cy="174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101600">
                <a:schemeClr val="bg1">
                  <a:alpha val="40000"/>
                </a:schemeClr>
              </a:glow>
            </a:effectLst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TW" altLang="en-US" sz="4800" dirty="0" smtClean="0"/>
                <a:t>維基百科</a:t>
              </a:r>
              <a:endParaRPr lang="en-US" altLang="zh-TW" sz="4800" dirty="0" smtClean="0"/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zh-TW" sz="1900" dirty="0">
                  <a:hlinkClick r:id="rId5"/>
                </a:rPr>
                <a:t>http://</a:t>
              </a:r>
              <a:r>
                <a:rPr lang="en-US" altLang="zh-TW" sz="1900" dirty="0" smtClean="0">
                  <a:hlinkClick r:id="rId5"/>
                </a:rPr>
                <a:t>en.wikipedia.org/wiki/VC_dimension</a:t>
              </a:r>
              <a:endParaRPr lang="en-US" altLang="zh-TW" sz="1900" dirty="0" smtClean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721600" y="6294596"/>
              <a:ext cx="3999345" cy="4571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h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為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VC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dimension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，</a:t>
              </a:r>
              <a:r>
                <a:rPr lang="el-GR" altLang="zh-TW" dirty="0">
                  <a:solidFill>
                    <a:schemeClr val="tx1"/>
                  </a:solidFill>
                </a:rPr>
                <a:t>η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即 </a:t>
              </a:r>
              <a:r>
                <a:rPr lang="el-GR" altLang="zh-TW" dirty="0">
                  <a:solidFill>
                    <a:schemeClr val="tx1"/>
                  </a:solidFill>
                </a:rPr>
                <a:t>δ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51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內容版面配置區 3"/>
          <p:cNvSpPr txBox="1">
            <a:spLocks/>
          </p:cNvSpPr>
          <p:nvPr/>
        </p:nvSpPr>
        <p:spPr>
          <a:xfrm>
            <a:off x="85723" y="1323975"/>
            <a:ext cx="4619627" cy="5257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5723" y="105010"/>
            <a:ext cx="12011025" cy="8570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sz="3200" dirty="0" smtClean="0"/>
              <a:t>不同教材所提到的</a:t>
            </a:r>
            <a:r>
              <a:rPr lang="en-US" altLang="zh-TW" sz="3200" dirty="0" smtClean="0"/>
              <a:t>bound</a:t>
            </a:r>
            <a:endParaRPr lang="zh-TW" altLang="en-US" sz="3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8" y="2257034"/>
            <a:ext cx="4472777" cy="993895"/>
          </a:xfrm>
          <a:prstGeom prst="rect">
            <a:avLst/>
          </a:prstGeom>
        </p:spPr>
      </p:pic>
      <p:pic>
        <p:nvPicPr>
          <p:cNvPr id="10" name="Picture 2" descr="http://static.oschina.net/uploads/space/2014/0331/171647_R2kz_104742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0" t="14301" b="32031"/>
          <a:stretch/>
        </p:blipFill>
        <p:spPr bwMode="auto">
          <a:xfrm>
            <a:off x="152398" y="3469522"/>
            <a:ext cx="3978097" cy="120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" y="4895001"/>
            <a:ext cx="4409918" cy="1117854"/>
          </a:xfrm>
          <a:prstGeom prst="rect">
            <a:avLst/>
          </a:prstGeom>
        </p:spPr>
      </p:pic>
      <p:sp>
        <p:nvSpPr>
          <p:cNvPr id="26" name="內容版面配置區 3"/>
          <p:cNvSpPr>
            <a:spLocks noGrp="1"/>
          </p:cNvSpPr>
          <p:nvPr>
            <p:ph idx="1"/>
          </p:nvPr>
        </p:nvSpPr>
        <p:spPr>
          <a:xfrm>
            <a:off x="4823173" y="1323975"/>
            <a:ext cx="7273575" cy="52578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讓我們先聚焦於根號中的變數部分，即綠色框框罩住的地方。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林軒田老師的</a:t>
            </a:r>
            <a:r>
              <a:rPr lang="el-GR" altLang="zh-TW" dirty="0" smtClean="0"/>
              <a:t>ε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缺</a:t>
            </a:r>
            <a:r>
              <a:rPr lang="zh-TW" altLang="en-US" dirty="0"/>
              <a:t>省了 </a:t>
            </a:r>
            <a:r>
              <a:rPr lang="en-US" altLang="zh-TW" dirty="0">
                <a:solidFill>
                  <a:srgbClr val="0070C0"/>
                </a:solidFill>
              </a:rPr>
              <a:t>–</a:t>
            </a:r>
            <a:r>
              <a:rPr lang="en-US" altLang="zh-TW" dirty="0" smtClean="0">
                <a:solidFill>
                  <a:srgbClr val="0070C0"/>
                </a:solidFill>
              </a:rPr>
              <a:t>log(VC(H))+1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吳尚鴻老師的</a:t>
            </a:r>
            <a:r>
              <a:rPr lang="el-GR" altLang="zh-TW" dirty="0" smtClean="0"/>
              <a:t>ε</a:t>
            </a:r>
            <a:r>
              <a:rPr lang="zh-TW" altLang="en-US" dirty="0" smtClean="0"/>
              <a:t>和維基百科的</a:t>
            </a:r>
            <a:r>
              <a:rPr lang="el-GR" altLang="zh-TW" dirty="0"/>
              <a:t>ε</a:t>
            </a:r>
            <a:r>
              <a:rPr lang="zh-TW" altLang="en-US" dirty="0" smtClean="0"/>
              <a:t>比起來，綠色框框內的變數因次完全相同，差異僅在</a:t>
            </a:r>
            <a:r>
              <a:rPr lang="en-US" altLang="zh-TW" dirty="0" smtClean="0"/>
              <a:t>log</a:t>
            </a:r>
            <a:r>
              <a:rPr lang="zh-TW" altLang="en-US" dirty="0" smtClean="0"/>
              <a:t>內的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2N</a:t>
            </a:r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275" y="3067544"/>
            <a:ext cx="3181350" cy="132006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1" name="文字方塊 30"/>
          <p:cNvSpPr txBox="1"/>
          <p:nvPr/>
        </p:nvSpPr>
        <p:spPr>
          <a:xfrm>
            <a:off x="11763002" y="36335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321327" y="275398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-log(X)+1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1" y="2470725"/>
            <a:ext cx="3328704" cy="7011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1" y="3613725"/>
            <a:ext cx="2681004" cy="100272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5038357"/>
            <a:ext cx="3943350" cy="8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0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內容版面配置區 3"/>
          <p:cNvSpPr txBox="1">
            <a:spLocks/>
          </p:cNvSpPr>
          <p:nvPr/>
        </p:nvSpPr>
        <p:spPr>
          <a:xfrm>
            <a:off x="85723" y="1323975"/>
            <a:ext cx="4619627" cy="5257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5723" y="105010"/>
            <a:ext cx="12011025" cy="8570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sz="3200" dirty="0" smtClean="0"/>
              <a:t>不同教材所提到的</a:t>
            </a:r>
            <a:r>
              <a:rPr lang="en-US" altLang="zh-TW" sz="3200" dirty="0" smtClean="0"/>
              <a:t>bound</a:t>
            </a:r>
            <a:endParaRPr lang="zh-TW" altLang="en-US" sz="3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8" y="2257034"/>
            <a:ext cx="4472777" cy="993895"/>
          </a:xfrm>
          <a:prstGeom prst="rect">
            <a:avLst/>
          </a:prstGeom>
        </p:spPr>
      </p:pic>
      <p:pic>
        <p:nvPicPr>
          <p:cNvPr id="10" name="Picture 2" descr="http://static.oschina.net/uploads/space/2014/0331/171647_R2kz_104742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0" t="14301" b="32031"/>
          <a:stretch/>
        </p:blipFill>
        <p:spPr bwMode="auto">
          <a:xfrm>
            <a:off x="152398" y="3469522"/>
            <a:ext cx="3978097" cy="120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" y="4895001"/>
            <a:ext cx="4409918" cy="1117854"/>
          </a:xfrm>
          <a:prstGeom prst="rect">
            <a:avLst/>
          </a:prstGeom>
        </p:spPr>
      </p:pic>
      <p:sp>
        <p:nvSpPr>
          <p:cNvPr id="26" name="內容版面配置區 3"/>
          <p:cNvSpPr>
            <a:spLocks noGrp="1"/>
          </p:cNvSpPr>
          <p:nvPr>
            <p:ph idx="1"/>
          </p:nvPr>
        </p:nvSpPr>
        <p:spPr>
          <a:xfrm>
            <a:off x="4823173" y="1323975"/>
            <a:ext cx="7273575" cy="52578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常數係數方面</a:t>
            </a:r>
            <a:endParaRPr lang="en-US" altLang="zh-TW" sz="3200" dirty="0" smtClean="0"/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以吳尚鴻老師給出的最為寬鬆</a:t>
            </a:r>
            <a:endParaRPr lang="en-US" altLang="zh-TW" sz="2800" dirty="0" smtClean="0"/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而維基百科沒有任何常數係數，最緊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470725"/>
            <a:ext cx="911774" cy="70110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3613725"/>
            <a:ext cx="1518747" cy="10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455"/>
            <a:ext cx="12192000" cy="67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3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5"/>
            <a:ext cx="12192000" cy="6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4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6898"/>
            <a:ext cx="12192000" cy="68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2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546" y="1"/>
            <a:ext cx="11785600" cy="1043710"/>
          </a:xfrm>
        </p:spPr>
        <p:txBody>
          <a:bodyPr/>
          <a:lstStyle/>
          <a:p>
            <a:r>
              <a:rPr lang="en-US" altLang="zh-TW" dirty="0" smtClean="0"/>
              <a:t>Perceptron Learning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3345" y="1450428"/>
            <a:ext cx="10760364" cy="53198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主要演算法位於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  <a:latin typeface="Futura LT Book" panose="02000504030000020003" pitchFamily="2" charset="0"/>
              </a:rPr>
              <a:t>perceptron_train.m</a:t>
            </a:r>
            <a:r>
              <a:rPr lang="en-US" altLang="zh-TW" dirty="0" smtClean="0">
                <a:latin typeface="Futura LT Book" panose="02000504030000020003" pitchFamily="2" charset="0"/>
              </a:rPr>
              <a:t> 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l-GR" altLang="zh-TW" sz="2800" dirty="0" smtClean="0"/>
              <a:t>η</a:t>
            </a:r>
            <a:r>
              <a:rPr lang="zh-TW" altLang="en-US" sz="2800" dirty="0" smtClean="0"/>
              <a:t>的選取：</a:t>
            </a:r>
            <a:endParaRPr lang="en-US" altLang="zh-TW" sz="2800" dirty="0" smtClean="0"/>
          </a:p>
          <a:p>
            <a:pPr lvl="2">
              <a:lnSpc>
                <a:spcPct val="150000"/>
              </a:lnSpc>
            </a:pPr>
            <a:r>
              <a:rPr lang="zh-TW" altLang="en-US" sz="2400" dirty="0" smtClean="0"/>
              <a:t>固定</a:t>
            </a:r>
            <a:r>
              <a:rPr lang="el-GR" altLang="zh-TW" sz="2400" dirty="0" smtClean="0"/>
              <a:t>η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0.001</a:t>
            </a:r>
            <a:r>
              <a:rPr lang="zh-TW" altLang="en-US" sz="2400" dirty="0" smtClean="0"/>
              <a:t>可以得到不錯的結果</a:t>
            </a:r>
            <a:endParaRPr lang="en-US" altLang="zh-TW" sz="2400" dirty="0" smtClean="0"/>
          </a:p>
          <a:p>
            <a:pPr lvl="2">
              <a:lnSpc>
                <a:spcPct val="150000"/>
              </a:lnSpc>
            </a:pPr>
            <a:r>
              <a:rPr lang="zh-TW" altLang="en-US" sz="2400" dirty="0" smtClean="0"/>
              <a:t>初始設為</a:t>
            </a:r>
            <a:r>
              <a:rPr lang="en-US" altLang="zh-TW" sz="2400" dirty="0" smtClean="0"/>
              <a:t>1(</a:t>
            </a:r>
            <a:r>
              <a:rPr lang="zh-TW" altLang="en-US" sz="2400" dirty="0" smtClean="0"/>
              <a:t>與資料尺度有關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，每次迴圈依次減半也能得到不錯的結果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聊勝於無：</a:t>
            </a:r>
            <a:endParaRPr lang="en-US" altLang="zh-TW" sz="2800" dirty="0" smtClean="0"/>
          </a:p>
          <a:p>
            <a:pPr lvl="2">
              <a:lnSpc>
                <a:spcPct val="150000"/>
              </a:lnSpc>
            </a:pPr>
            <a:r>
              <a:rPr lang="zh-TW" altLang="en-US" sz="2400" dirty="0" smtClean="0"/>
              <a:t>在最後，以</a:t>
            </a:r>
            <a:r>
              <a:rPr lang="en-US" altLang="zh-TW" sz="2400" dirty="0" smtClean="0"/>
              <a:t>0,1-loss function</a:t>
            </a:r>
            <a:r>
              <a:rPr lang="zh-TW" altLang="en-US" sz="2400" dirty="0" smtClean="0"/>
              <a:t>再調整一下</a:t>
            </a:r>
            <a:r>
              <a:rPr lang="en-US" altLang="zh-TW" sz="2400" dirty="0" smtClean="0"/>
              <a:t>bias</a:t>
            </a:r>
            <a:r>
              <a:rPr lang="zh-TW" altLang="en-US" sz="2400" dirty="0" smtClean="0"/>
              <a:t>，可以使</a:t>
            </a:r>
            <a:r>
              <a:rPr lang="en-US" altLang="zh-TW" sz="2400" dirty="0" smtClean="0"/>
              <a:t>empirical error</a:t>
            </a:r>
            <a:r>
              <a:rPr lang="zh-TW" altLang="en-US" sz="2400" dirty="0" smtClean="0"/>
              <a:t>再下降一些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851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8" y="338305"/>
            <a:ext cx="11727543" cy="647695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02404" y="595691"/>
            <a:ext cx="21366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Lifting to [x]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1419" y="595691"/>
            <a:ext cx="21366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Lifting to [x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x]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370054" y="595691"/>
            <a:ext cx="21366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Lifting to [x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, x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x]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124059" y="3384260"/>
            <a:ext cx="2372116" cy="2769632"/>
            <a:chOff x="1113784" y="3373027"/>
            <a:chExt cx="2372116" cy="27696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1113784" y="3373027"/>
              <a:ext cx="2372116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D01FD"/>
                  </a:solidFill>
                </a:rPr>
                <a:t>Bound of Generalization Error</a:t>
              </a:r>
              <a:endParaRPr lang="zh-TW" altLang="en-US" dirty="0">
                <a:solidFill>
                  <a:srgbClr val="FD01FD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113784" y="5773327"/>
              <a:ext cx="2372116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FFFF"/>
                  </a:solidFill>
                </a:rPr>
                <a:t>Generalization Error</a:t>
              </a:r>
              <a:endParaRPr lang="zh-TW" altLang="en-US" dirty="0">
                <a:solidFill>
                  <a:srgbClr val="00FFFF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209033" y="3384260"/>
            <a:ext cx="2343791" cy="2769632"/>
            <a:chOff x="1113783" y="3373027"/>
            <a:chExt cx="2343791" cy="2769632"/>
          </a:xfrm>
        </p:grpSpPr>
        <p:sp>
          <p:nvSpPr>
            <p:cNvPr id="29" name="文字方塊 28"/>
            <p:cNvSpPr txBox="1"/>
            <p:nvPr/>
          </p:nvSpPr>
          <p:spPr>
            <a:xfrm>
              <a:off x="1113783" y="3373027"/>
              <a:ext cx="2343791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D01FD"/>
                  </a:solidFill>
                </a:rPr>
                <a:t>Bound of Generalization Error</a:t>
              </a:r>
              <a:endParaRPr lang="zh-TW" altLang="en-US" dirty="0">
                <a:solidFill>
                  <a:srgbClr val="FD01FD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113784" y="5773327"/>
              <a:ext cx="2343790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FFFF"/>
                  </a:solidFill>
                </a:rPr>
                <a:t>Generalization Error</a:t>
              </a:r>
              <a:endParaRPr lang="zh-TW" altLang="en-US" dirty="0">
                <a:solidFill>
                  <a:srgbClr val="00FFFF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9067409" y="3384260"/>
            <a:ext cx="2372116" cy="2769632"/>
            <a:chOff x="1113784" y="3373027"/>
            <a:chExt cx="2372116" cy="2769632"/>
          </a:xfrm>
        </p:grpSpPr>
        <p:sp>
          <p:nvSpPr>
            <p:cNvPr id="33" name="文字方塊 32"/>
            <p:cNvSpPr txBox="1"/>
            <p:nvPr/>
          </p:nvSpPr>
          <p:spPr>
            <a:xfrm>
              <a:off x="1113784" y="3373027"/>
              <a:ext cx="2372116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D01FD"/>
                  </a:solidFill>
                </a:rPr>
                <a:t>Bound of Generalization Error</a:t>
              </a:r>
              <a:endParaRPr lang="zh-TW" altLang="en-US" dirty="0">
                <a:solidFill>
                  <a:srgbClr val="FD01FD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113784" y="5773327"/>
              <a:ext cx="2372116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FFFF"/>
                  </a:solidFill>
                </a:rPr>
                <a:t>Generalization Error</a:t>
              </a:r>
              <a:endParaRPr lang="zh-TW" altLang="en-US" dirty="0">
                <a:solidFill>
                  <a:srgbClr val="00FFFF"/>
                </a:solidFill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5755173" y="0"/>
            <a:ext cx="643682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吳尚鴻老師的</a:t>
            </a:r>
            <a:r>
              <a:rPr lang="zh-TW" altLang="en-US" dirty="0" smtClean="0">
                <a:solidFill>
                  <a:schemeClr val="bg1"/>
                </a:solidFill>
              </a:rPr>
              <a:t>教材所提供的</a:t>
            </a:r>
            <a:r>
              <a:rPr lang="en-US" altLang="zh-TW" dirty="0" smtClean="0">
                <a:solidFill>
                  <a:schemeClr val="bg1"/>
                </a:solidFill>
              </a:rPr>
              <a:t>VC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bound</a:t>
            </a:r>
            <a:r>
              <a:rPr lang="zh-TW" altLang="en-US" dirty="0" smtClean="0">
                <a:solidFill>
                  <a:schemeClr val="bg1"/>
                </a:solidFill>
              </a:rPr>
              <a:t>計算方式，較鬆</a:t>
            </a:r>
            <a:r>
              <a:rPr lang="en-US" altLang="zh-TW" dirty="0" smtClean="0">
                <a:solidFill>
                  <a:schemeClr val="bg1"/>
                </a:solidFill>
              </a:rPr>
              <a:t>(looser)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9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3230"/>
          <a:stretch/>
        </p:blipFill>
        <p:spPr>
          <a:xfrm>
            <a:off x="179671" y="197881"/>
            <a:ext cx="11713754" cy="656486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40504" y="443291"/>
            <a:ext cx="21366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Lifting to [x]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1419" y="443291"/>
            <a:ext cx="21366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Lifting to [x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x]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351004" y="443291"/>
            <a:ext cx="21366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Lifting to [x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, x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x]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124059" y="3231860"/>
            <a:ext cx="2391166" cy="3075835"/>
            <a:chOff x="1113784" y="3373027"/>
            <a:chExt cx="2391166" cy="3075835"/>
          </a:xfrm>
        </p:grpSpPr>
        <p:sp>
          <p:nvSpPr>
            <p:cNvPr id="26" name="文字方塊 25"/>
            <p:cNvSpPr txBox="1"/>
            <p:nvPr/>
          </p:nvSpPr>
          <p:spPr>
            <a:xfrm>
              <a:off x="1113784" y="3373027"/>
              <a:ext cx="2391166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D01FD"/>
                  </a:solidFill>
                </a:rPr>
                <a:t>Bound of </a:t>
              </a:r>
              <a:r>
                <a:rPr lang="en-US" altLang="zh-TW" dirty="0">
                  <a:solidFill>
                    <a:srgbClr val="FD01FD"/>
                  </a:solidFill>
                </a:rPr>
                <a:t>Generalization </a:t>
              </a:r>
              <a:r>
                <a:rPr lang="en-US" altLang="zh-TW" dirty="0" smtClean="0">
                  <a:solidFill>
                    <a:srgbClr val="FD01FD"/>
                  </a:solidFill>
                </a:rPr>
                <a:t>Error</a:t>
              </a:r>
              <a:endParaRPr lang="zh-TW" altLang="en-US" dirty="0">
                <a:solidFill>
                  <a:srgbClr val="FD01FD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113784" y="6079530"/>
              <a:ext cx="2391166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FFFF"/>
                  </a:solidFill>
                </a:rPr>
                <a:t>Generalization </a:t>
              </a:r>
              <a:r>
                <a:rPr lang="en-US" altLang="zh-TW" dirty="0" smtClean="0">
                  <a:solidFill>
                    <a:srgbClr val="00FFFF"/>
                  </a:solidFill>
                </a:rPr>
                <a:t>Error</a:t>
              </a:r>
              <a:endParaRPr lang="zh-TW" altLang="en-US" dirty="0">
                <a:solidFill>
                  <a:srgbClr val="00FFFF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209033" y="3231860"/>
            <a:ext cx="2400941" cy="3075835"/>
            <a:chOff x="1113783" y="3373027"/>
            <a:chExt cx="2400941" cy="3075835"/>
          </a:xfrm>
        </p:grpSpPr>
        <p:sp>
          <p:nvSpPr>
            <p:cNvPr id="29" name="文字方塊 28"/>
            <p:cNvSpPr txBox="1"/>
            <p:nvPr/>
          </p:nvSpPr>
          <p:spPr>
            <a:xfrm>
              <a:off x="1113783" y="3373027"/>
              <a:ext cx="2400941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D01FD"/>
                  </a:solidFill>
                </a:rPr>
                <a:t>Bound of Generalization Error</a:t>
              </a:r>
              <a:endParaRPr lang="zh-TW" altLang="en-US" dirty="0">
                <a:solidFill>
                  <a:srgbClr val="FD01FD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113784" y="6079530"/>
              <a:ext cx="2400940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FFFF"/>
                  </a:solidFill>
                </a:rPr>
                <a:t>Generalization </a:t>
              </a:r>
              <a:r>
                <a:rPr lang="en-US" altLang="zh-TW" dirty="0" smtClean="0">
                  <a:solidFill>
                    <a:srgbClr val="00FFFF"/>
                  </a:solidFill>
                </a:rPr>
                <a:t>Error</a:t>
              </a:r>
              <a:endParaRPr lang="zh-TW" altLang="en-US" dirty="0">
                <a:solidFill>
                  <a:srgbClr val="00FFFF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9067409" y="3231860"/>
            <a:ext cx="2334016" cy="3012706"/>
            <a:chOff x="1113784" y="3373027"/>
            <a:chExt cx="2334016" cy="3012706"/>
          </a:xfrm>
        </p:grpSpPr>
        <p:sp>
          <p:nvSpPr>
            <p:cNvPr id="33" name="文字方塊 32"/>
            <p:cNvSpPr txBox="1"/>
            <p:nvPr/>
          </p:nvSpPr>
          <p:spPr>
            <a:xfrm>
              <a:off x="1113784" y="3373027"/>
              <a:ext cx="2334016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D01FD"/>
                  </a:solidFill>
                </a:rPr>
                <a:t>Bound of </a:t>
              </a:r>
              <a:r>
                <a:rPr lang="en-US" altLang="zh-TW" dirty="0">
                  <a:solidFill>
                    <a:srgbClr val="FD01FD"/>
                  </a:solidFill>
                </a:rPr>
                <a:t>Generalization </a:t>
              </a:r>
              <a:r>
                <a:rPr lang="en-US" altLang="zh-TW" dirty="0" smtClean="0">
                  <a:solidFill>
                    <a:srgbClr val="FD01FD"/>
                  </a:solidFill>
                </a:rPr>
                <a:t>Error</a:t>
              </a:r>
              <a:endParaRPr lang="zh-TW" altLang="en-US" dirty="0">
                <a:solidFill>
                  <a:srgbClr val="FD01FD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113784" y="6016401"/>
              <a:ext cx="2334016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FFFF"/>
                  </a:solidFill>
                </a:rPr>
                <a:t>Generalization </a:t>
              </a:r>
              <a:r>
                <a:rPr lang="en-US" altLang="zh-TW" dirty="0" smtClean="0">
                  <a:solidFill>
                    <a:srgbClr val="00FFFF"/>
                  </a:solidFill>
                </a:rPr>
                <a:t>Error</a:t>
              </a:r>
              <a:endParaRPr lang="zh-TW" altLang="en-US" dirty="0">
                <a:solidFill>
                  <a:srgbClr val="00FFFF"/>
                </a:solidFill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6635222" y="13215"/>
            <a:ext cx="5556778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維基百科所提供的</a:t>
            </a:r>
            <a:r>
              <a:rPr lang="en-US" altLang="zh-TW" dirty="0" smtClean="0">
                <a:solidFill>
                  <a:schemeClr val="bg1"/>
                </a:solidFill>
              </a:rPr>
              <a:t>VC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bound</a:t>
            </a:r>
            <a:r>
              <a:rPr lang="zh-TW" altLang="en-US" dirty="0" smtClean="0">
                <a:solidFill>
                  <a:schemeClr val="bg1"/>
                </a:solidFill>
              </a:rPr>
              <a:t>計算方式，較緊</a:t>
            </a:r>
            <a:r>
              <a:rPr lang="en-US" altLang="zh-TW" dirty="0" smtClean="0">
                <a:solidFill>
                  <a:schemeClr val="bg1"/>
                </a:solidFill>
              </a:rPr>
              <a:t>(tighter)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1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5724" y="151817"/>
            <a:ext cx="12011025" cy="4937418"/>
          </a:xfrm>
          <a:solidFill>
            <a:schemeClr val="bg1">
              <a:lumMod val="85000"/>
            </a:schemeClr>
          </a:solidFill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測試資料用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</a:t>
            </a:r>
            <a:r>
              <a:rPr lang="en-US" altLang="zh-TW" dirty="0" smtClean="0"/>
              <a:t>PLA</a:t>
            </a:r>
            <a:r>
              <a:rPr lang="zh-TW" altLang="en-US" dirty="0" smtClean="0"/>
              <a:t>就可以完美分開，因此</a:t>
            </a:r>
            <a:r>
              <a:rPr lang="en-US" altLang="zh-TW" dirty="0" smtClean="0"/>
              <a:t>3</a:t>
            </a:r>
            <a:r>
              <a:rPr lang="zh-TW" altLang="en-US" dirty="0" smtClean="0"/>
              <a:t>維的</a:t>
            </a:r>
            <a:r>
              <a:rPr lang="en-US" altLang="zh-TW" dirty="0" smtClean="0"/>
              <a:t>bound</a:t>
            </a:r>
            <a:r>
              <a:rPr lang="zh-TW" altLang="en-US" dirty="0" smtClean="0"/>
              <a:t>較對應的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</a:t>
            </a:r>
            <a:r>
              <a:rPr lang="en-US" altLang="zh-TW" dirty="0" smtClean="0"/>
              <a:t>bound</a:t>
            </a:r>
            <a:r>
              <a:rPr lang="zh-TW" altLang="en-US" dirty="0" smtClean="0"/>
              <a:t>高，因為其</a:t>
            </a:r>
            <a:r>
              <a:rPr lang="en-US" altLang="zh-TW" dirty="0" smtClean="0"/>
              <a:t>VC</a:t>
            </a:r>
            <a:r>
              <a:rPr lang="zh-TW" altLang="en-US" dirty="0" smtClean="0"/>
              <a:t> </a:t>
            </a:r>
            <a:r>
              <a:rPr lang="en-US" altLang="zh-TW" dirty="0" smtClean="0"/>
              <a:t>dimension</a:t>
            </a:r>
            <a:r>
              <a:rPr lang="zh-TW" altLang="en-US" dirty="0" smtClean="0"/>
              <a:t>較高。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</a:t>
            </a:r>
            <a:r>
              <a:rPr lang="zh-TW" altLang="en-US" dirty="0" smtClean="0"/>
              <a:t>維的</a:t>
            </a:r>
            <a:r>
              <a:rPr lang="en-US" altLang="zh-TW" dirty="0" smtClean="0"/>
              <a:t>bound</a:t>
            </a:r>
            <a:r>
              <a:rPr lang="zh-TW" altLang="en-US" dirty="0" smtClean="0"/>
              <a:t>也比</a:t>
            </a:r>
            <a:r>
              <a:rPr lang="en-US" altLang="zh-TW" dirty="0" smtClean="0"/>
              <a:t>1</a:t>
            </a:r>
            <a:r>
              <a:rPr lang="zh-TW" altLang="en-US" dirty="0" smtClean="0"/>
              <a:t>維的高，因為</a:t>
            </a:r>
            <a:r>
              <a:rPr lang="zh-TW" altLang="en-US" dirty="0"/>
              <a:t>其</a:t>
            </a:r>
            <a:r>
              <a:rPr lang="en-US" altLang="zh-TW" dirty="0"/>
              <a:t>VC</a:t>
            </a:r>
            <a:r>
              <a:rPr lang="zh-TW" altLang="en-US" dirty="0"/>
              <a:t> </a:t>
            </a:r>
            <a:r>
              <a:rPr lang="en-US" altLang="zh-TW" dirty="0"/>
              <a:t>dimension</a:t>
            </a:r>
            <a:r>
              <a:rPr lang="zh-TW" altLang="en-US" dirty="0"/>
              <a:t>較</a:t>
            </a:r>
            <a:r>
              <a:rPr lang="zh-TW" altLang="en-US" dirty="0" smtClean="0"/>
              <a:t>高。奇怪的是，即使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</a:t>
            </a:r>
            <a:r>
              <a:rPr lang="en-US" altLang="zh-TW" dirty="0" smtClean="0"/>
              <a:t>empirical error</a:t>
            </a:r>
            <a:r>
              <a:rPr lang="zh-TW" altLang="en-US" dirty="0" smtClean="0"/>
              <a:t>較低，依然如此，因為</a:t>
            </a:r>
            <a:r>
              <a:rPr lang="en-US" altLang="zh-TW" dirty="0" smtClean="0"/>
              <a:t>bound</a:t>
            </a:r>
            <a:r>
              <a:rPr lang="zh-TW" altLang="en-US" dirty="0" smtClean="0"/>
              <a:t>實在太不準了。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這個</a:t>
            </a:r>
            <a:r>
              <a:rPr lang="en-US" altLang="zh-TW" dirty="0" smtClean="0"/>
              <a:t>bound</a:t>
            </a:r>
            <a:r>
              <a:rPr lang="zh-TW" altLang="en-US" dirty="0" smtClean="0"/>
              <a:t>非常鬆，時常</a:t>
            </a:r>
            <a:r>
              <a:rPr lang="en-US" altLang="zh-TW" dirty="0" smtClean="0"/>
              <a:t>&gt;1</a:t>
            </a:r>
            <a:r>
              <a:rPr lang="zh-TW" altLang="en-US" dirty="0" smtClean="0"/>
              <a:t>，並且在資料完美可分的情況下，可以比實際的</a:t>
            </a:r>
            <a:r>
              <a:rPr lang="en-US" altLang="zh-TW" dirty="0" smtClean="0"/>
              <a:t>generalization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高出幾個數量級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723" y="5169597"/>
            <a:ext cx="1201102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 smtClean="0"/>
              <a:t>這裡的維度指的是</a:t>
            </a:r>
            <a:r>
              <a:rPr lang="en-US" altLang="zh-TW" sz="3200" dirty="0" smtClean="0"/>
              <a:t>lifting function</a:t>
            </a:r>
            <a:r>
              <a:rPr lang="zh-TW" altLang="en-US" sz="3200" dirty="0" smtClean="0"/>
              <a:t>所在的維度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例如</a:t>
            </a:r>
            <a:r>
              <a:rPr lang="en-US" altLang="zh-TW" sz="3200" dirty="0" smtClean="0"/>
              <a:t>2</a:t>
            </a:r>
            <a:r>
              <a:rPr lang="zh-TW" altLang="en-US" sz="3200" dirty="0" smtClean="0"/>
              <a:t>維指的是</a:t>
            </a:r>
            <a:r>
              <a:rPr lang="en-US" altLang="zh-TW" sz="3200" dirty="0" smtClean="0"/>
              <a:t>lifting function</a:t>
            </a:r>
            <a:r>
              <a:rPr lang="zh-TW" altLang="en-US" sz="3200" dirty="0" smtClean="0"/>
              <a:t>為</a:t>
            </a:r>
            <a:r>
              <a:rPr lang="en-US" altLang="zh-TW" sz="3200" dirty="0"/>
              <a:t>[x</a:t>
            </a:r>
            <a:r>
              <a:rPr lang="en-US" altLang="zh-TW" sz="3200" baseline="30000" dirty="0"/>
              <a:t>2</a:t>
            </a:r>
            <a:r>
              <a:rPr lang="en-US" altLang="zh-TW" sz="3200" dirty="0"/>
              <a:t>, x</a:t>
            </a:r>
            <a:r>
              <a:rPr lang="en-US" altLang="zh-TW" sz="3200" dirty="0" smtClean="0"/>
              <a:t>]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260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5724" y="1438275"/>
            <a:ext cx="12011025" cy="4572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中國一位部落客認為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VC Bound</a:t>
            </a:r>
            <a:r>
              <a:rPr lang="zh-CN" altLang="en-US" dirty="0"/>
              <a:t>对数据分布、目标函数、备选函数集、学习算法都没有要求，它牺牲了部分精确性，换来了无所不包的一般性。这使得</a:t>
            </a:r>
            <a:r>
              <a:rPr lang="en-US" altLang="zh-CN" dirty="0"/>
              <a:t>VC Bound</a:t>
            </a:r>
            <a:r>
              <a:rPr lang="zh-CN" altLang="en-US" dirty="0">
                <a:solidFill>
                  <a:srgbClr val="C00000"/>
                </a:solidFill>
              </a:rPr>
              <a:t>具有哲学意义上的指导性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723" y="85959"/>
            <a:ext cx="12011025" cy="12475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sz="3200" dirty="0" smtClean="0"/>
              <a:t>既然如此，那麼這個</a:t>
            </a:r>
            <a:r>
              <a:rPr lang="en-US" altLang="zh-TW" sz="3200" dirty="0" smtClean="0"/>
              <a:t>bound</a:t>
            </a:r>
            <a:r>
              <a:rPr lang="zh-TW" altLang="en-US" sz="3200" dirty="0" smtClean="0"/>
              <a:t>有什麼意義呢</a:t>
            </a:r>
            <a:r>
              <a:rPr lang="en-US" altLang="zh-TW" sz="3200" dirty="0" smtClean="0"/>
              <a:t>?</a:t>
            </a:r>
            <a:endParaRPr lang="zh-TW" altLang="en-US" sz="3200" dirty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85722" y="6115050"/>
            <a:ext cx="12011025" cy="681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取自 </a:t>
            </a:r>
            <a:r>
              <a:rPr lang="zh-TW" altLang="en-US" dirty="0" smtClean="0">
                <a:hlinkClick r:id="rId2"/>
              </a:rPr>
              <a:t>http</a:t>
            </a:r>
            <a:r>
              <a:rPr lang="zh-TW" altLang="en-US" dirty="0">
                <a:hlinkClick r:id="rId2"/>
              </a:rPr>
              <a:t>://my.oschina.net/findbill/blog/</a:t>
            </a:r>
            <a:r>
              <a:rPr lang="zh-TW" altLang="en-US" dirty="0" smtClean="0">
                <a:hlinkClick r:id="rId2"/>
              </a:rPr>
              <a:t>214849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39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Next LT 文泉驛微米黑">
      <a:majorFont>
        <a:latin typeface="AvenirNext LT Pro Regular"/>
        <a:ea typeface="文泉驛微米黑"/>
        <a:cs typeface=""/>
      </a:majorFont>
      <a:minorFont>
        <a:latin typeface="AvenirNext LT Pro Regular"/>
        <a:ea typeface="文泉驛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631</Words>
  <Application>Microsoft Office PowerPoint</Application>
  <PresentationFormat>寬螢幕</PresentationFormat>
  <Paragraphs>71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文泉驛微米黑</vt:lpstr>
      <vt:lpstr>新細明體</vt:lpstr>
      <vt:lpstr>Arial</vt:lpstr>
      <vt:lpstr>AvenirNext LT Pro Regular</vt:lpstr>
      <vt:lpstr>Calibri</vt:lpstr>
      <vt:lpstr>Futura LT Book</vt:lpstr>
      <vt:lpstr>Office 佈景主題</vt:lpstr>
      <vt:lpstr>PowerPoint 簡報</vt:lpstr>
      <vt:lpstr>PowerPoint 簡報</vt:lpstr>
      <vt:lpstr>PowerPoint 簡報</vt:lpstr>
      <vt:lpstr>PowerPoint 簡報</vt:lpstr>
      <vt:lpstr>Perceptron Learning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簡直貓咪</dc:creator>
  <cp:lastModifiedBy>Meowshroom</cp:lastModifiedBy>
  <cp:revision>410</cp:revision>
  <dcterms:created xsi:type="dcterms:W3CDTF">2014-09-30T03:14:38Z</dcterms:created>
  <dcterms:modified xsi:type="dcterms:W3CDTF">2014-10-22T13:57:31Z</dcterms:modified>
</cp:coreProperties>
</file>