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6" r:id="rId3"/>
    <p:sldId id="268" r:id="rId4"/>
    <p:sldId id="269" r:id="rId5"/>
    <p:sldId id="266" r:id="rId6"/>
    <p:sldId id="273" r:id="rId7"/>
    <p:sldId id="275" r:id="rId8"/>
    <p:sldId id="277" r:id="rId9"/>
    <p:sldId id="278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9900"/>
    <a:srgbClr val="CCFFCC"/>
    <a:srgbClr val="FFCCCC"/>
    <a:srgbClr val="BBD8B6"/>
    <a:srgbClr val="00CC00"/>
    <a:srgbClr val="FFE4E1"/>
    <a:srgbClr val="F2F2F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8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AF41-AA42-4761-9DED-387D213C5FAF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427E7-B69F-4547-ABE8-EC8EF2CF8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427E7-B69F-4547-ABE8-EC8EF2CF80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4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427E7-B69F-4547-ABE8-EC8EF2CF80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5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2788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250066"/>
            <a:ext cx="11658599" cy="5413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Regularized linear regression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 be written 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follow :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arg</a:t>
            </a:r>
            <a:r>
              <a:rPr lang="en-US" altLang="zh-TW" sz="2400" dirty="0" smtClean="0"/>
              <a:t> min </a:t>
            </a:r>
            <a:r>
              <a:rPr lang="en-US" altLang="zh-TW" sz="2400" dirty="0"/>
              <a:t>½</a:t>
            </a:r>
            <a:r>
              <a:rPr lang="en-US" altLang="zh-TW" sz="2400" dirty="0" smtClean="0"/>
              <a:t>||r – </a:t>
            </a:r>
            <a:r>
              <a:rPr lang="en-US" altLang="zh-TW" sz="2400" dirty="0" err="1" smtClean="0"/>
              <a:t>Xw</a:t>
            </a:r>
            <a:r>
              <a:rPr lang="en-US" altLang="zh-TW" sz="2400" dirty="0" smtClean="0"/>
              <a:t>||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+ ½</a:t>
            </a:r>
            <a:r>
              <a:rPr lang="el-GR" altLang="zh-TW" sz="2400" dirty="0"/>
              <a:t> </a:t>
            </a:r>
            <a:r>
              <a:rPr lang="el-GR" altLang="zh-TW" sz="2400" dirty="0" smtClean="0"/>
              <a:t>λ</a:t>
            </a:r>
            <a:r>
              <a:rPr lang="en-US" altLang="zh-TW" sz="2400" dirty="0" smtClean="0"/>
              <a:t>||w||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Applying first derivative (to w), we get 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err="1" smtClean="0"/>
              <a:t>Xw</a:t>
            </a:r>
            <a:r>
              <a:rPr lang="en-US" altLang="zh-TW" sz="2400" dirty="0" smtClean="0"/>
              <a:t> –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err="1" smtClean="0"/>
              <a:t>r</a:t>
            </a:r>
            <a:r>
              <a:rPr lang="en-US" altLang="zh-TW" sz="2400" dirty="0" smtClean="0"/>
              <a:t> + </a:t>
            </a:r>
            <a:r>
              <a:rPr lang="el-GR" altLang="zh-TW" sz="2400" dirty="0"/>
              <a:t>λ</a:t>
            </a:r>
            <a:r>
              <a:rPr lang="en-US" altLang="zh-TW" sz="2400" dirty="0" smtClean="0"/>
              <a:t>w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Minimum occurs </a:t>
            </a:r>
            <a:r>
              <a:rPr lang="en-US" altLang="zh-TW" sz="2400" dirty="0"/>
              <a:t>when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err="1" smtClean="0"/>
              <a:t>Xw</a:t>
            </a:r>
            <a:r>
              <a:rPr lang="en-US" altLang="zh-TW" sz="2400" dirty="0" smtClean="0"/>
              <a:t> + </a:t>
            </a:r>
            <a:r>
              <a:rPr lang="el-GR" altLang="zh-TW" sz="2400" dirty="0" smtClean="0"/>
              <a:t>λ</a:t>
            </a:r>
            <a:r>
              <a:rPr lang="en-US" altLang="zh-TW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err="1" smtClean="0"/>
              <a:t>w</a:t>
            </a:r>
            <a:r>
              <a:rPr lang="en-US" altLang="zh-TW" sz="2400" dirty="0" smtClean="0"/>
              <a:t> = (X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X+</a:t>
            </a:r>
            <a:r>
              <a:rPr lang="el-GR" altLang="zh-TW" sz="2400" dirty="0"/>
              <a:t>λ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/>
              <a:t>)w =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err="1" smtClean="0"/>
              <a:t>r</a:t>
            </a:r>
            <a:r>
              <a:rPr lang="en-US" altLang="zh-TW" sz="2400" dirty="0" smtClean="0"/>
              <a:t> ,</a:t>
            </a:r>
            <a:br>
              <a:rPr lang="en-US" altLang="zh-TW" sz="2400" dirty="0" smtClean="0"/>
            </a:br>
            <a:r>
              <a:rPr lang="en-US" altLang="zh-TW" sz="2400" dirty="0" smtClean="0"/>
              <a:t>and w* = </a:t>
            </a:r>
            <a:r>
              <a:rPr lang="en-US" altLang="zh-TW" sz="2400" dirty="0"/>
              <a:t>(X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X+</a:t>
            </a:r>
            <a:r>
              <a:rPr lang="el-GR" altLang="zh-TW" sz="2400" dirty="0" smtClean="0"/>
              <a:t>λ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r</a:t>
            </a:r>
          </a:p>
        </p:txBody>
      </p:sp>
      <p:sp>
        <p:nvSpPr>
          <p:cNvPr id="2" name="橢圓 1"/>
          <p:cNvSpPr/>
          <p:nvPr/>
        </p:nvSpPr>
        <p:spPr>
          <a:xfrm>
            <a:off x="6094844" y="345742"/>
            <a:ext cx="252000" cy="252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9074264" y="345742"/>
            <a:ext cx="252000" cy="252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2087880" y="1018962"/>
            <a:ext cx="2875571" cy="5397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50800">
              <a:schemeClr val="bg1">
                <a:lumMod val="75000"/>
                <a:alpha val="40000"/>
              </a:schemeClr>
            </a:glow>
          </a:effectLst>
        </p:spPr>
        <p:txBody>
          <a:bodyPr wrap="none" rtlCol="0">
            <a:noAutofit/>
          </a:bodyPr>
          <a:lstStyle/>
          <a:p>
            <a:endParaRPr lang="zh-TW" altLang="en-US">
              <a:solidFill>
                <a:srgbClr val="0099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17420" y="4659630"/>
            <a:ext cx="2583180" cy="161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00"/>
            </a:solidFill>
          </a:ln>
          <a:effectLst>
            <a:glow rad="101600">
              <a:schemeClr val="bg1">
                <a:lumMod val="75000"/>
                <a:alpha val="40000"/>
              </a:schemeClr>
            </a:glow>
          </a:effectLst>
        </p:spPr>
        <p:txBody>
          <a:bodyPr wrap="none" rtlCol="0">
            <a:noAutofit/>
          </a:bodyPr>
          <a:lstStyle/>
          <a:p>
            <a:r>
              <a:rPr lang="en-US" altLang="zh-TW" smtClean="0">
                <a:solidFill>
                  <a:srgbClr val="009900"/>
                </a:solidFill>
              </a:rPr>
              <a:t>Area occupied by </a:t>
            </a: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1</a:t>
            </a:r>
            <a:endParaRPr lang="en-US" altLang="zh-TW" smtClean="0">
              <a:solidFill>
                <a:srgbClr val="009900"/>
              </a:solidFill>
            </a:endParaRPr>
          </a:p>
          <a:p>
            <a:endParaRPr lang="en-US" altLang="zh-TW">
              <a:solidFill>
                <a:schemeClr val="dk1"/>
              </a:solidFill>
            </a:endParaRPr>
          </a:p>
          <a:p>
            <a:endParaRPr lang="en-US" altLang="zh-TW" smtClean="0">
              <a:solidFill>
                <a:schemeClr val="dk1"/>
              </a:solidFill>
            </a:endParaRPr>
          </a:p>
          <a:p>
            <a:r>
              <a:rPr lang="en-US" altLang="zh-TW">
                <a:solidFill>
                  <a:srgbClr val="009900"/>
                </a:solidFill>
              </a:rPr>
              <a:t>=</a:t>
            </a:r>
            <a:endParaRPr lang="zh-TW" altLang="en-US">
              <a:solidFill>
                <a:srgbClr val="0099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34806"/>
          <a:stretch/>
        </p:blipFill>
        <p:spPr>
          <a:xfrm>
            <a:off x="0" y="0"/>
            <a:ext cx="12192000" cy="733425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076497" y="1018962"/>
            <a:ext cx="7032375" cy="5397212"/>
          </a:xfrm>
          <a:gradFill flip="none" rotWithShape="1">
            <a:gsLst>
              <a:gs pos="98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  <a:tileRect/>
          </a:gradFill>
          <a:ln w="38100">
            <a:noFill/>
          </a:ln>
        </p:spPr>
        <p:txBody>
          <a:bodyPr lIns="180000" tIns="108000" rIns="180000" bIns="10800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在</a:t>
            </a:r>
            <a:r>
              <a:rPr lang="zh-TW" altLang="en-US" sz="2400" dirty="0" smtClean="0"/>
              <a:t>任何一個資料集，對於這個</a:t>
            </a:r>
            <a:r>
              <a:rPr lang="en-US" altLang="zh-TW" sz="2400" dirty="0" smtClean="0"/>
              <a:t>Classifier</a:t>
            </a:r>
            <a:r>
              <a:rPr lang="zh-TW" altLang="en-US" sz="2400" dirty="0" smtClean="0"/>
              <a:t>而言，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>
                <a:solidFill>
                  <a:srgbClr val="0070C0"/>
                </a:solidFill>
              </a:rPr>
              <a:t>隨機</a:t>
            </a:r>
            <a:r>
              <a:rPr lang="zh-TW" altLang="en-US" sz="2400" dirty="0" smtClean="0"/>
              <a:t>選擇一個</a:t>
            </a:r>
            <a:r>
              <a:rPr lang="en-US" altLang="zh-TW" sz="2400" dirty="0" smtClean="0">
                <a:solidFill>
                  <a:srgbClr val="009900"/>
                </a:solidFill>
              </a:rPr>
              <a:t>Positive instance(</a:t>
            </a:r>
            <a:r>
              <a:rPr lang="en-US" altLang="zh-TW" sz="2400" dirty="0" err="1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 smtClean="0">
                <a:solidFill>
                  <a:srgbClr val="009900"/>
                </a:solidFill>
              </a:rPr>
              <a:t>+</a:t>
            </a:r>
            <a:r>
              <a:rPr lang="en-US" altLang="zh-TW" sz="2400" baseline="-25000" dirty="0" err="1" smtClean="0">
                <a:solidFill>
                  <a:srgbClr val="009900"/>
                </a:solidFill>
              </a:rPr>
              <a:t>i</a:t>
            </a:r>
            <a:r>
              <a:rPr lang="en-US" altLang="zh-TW" sz="2400" dirty="0" smtClean="0">
                <a:solidFill>
                  <a:srgbClr val="009900"/>
                </a:solidFill>
              </a:rPr>
              <a:t>)</a:t>
            </a:r>
            <a:r>
              <a:rPr lang="en-US" altLang="zh-TW" sz="2400" dirty="0" smtClean="0"/>
              <a:t>,</a:t>
            </a:r>
            <a:r>
              <a:rPr lang="en-US" altLang="zh-TW" sz="2400" dirty="0" err="1" smtClean="0"/>
              <a:t>1≤i≤N</a:t>
            </a:r>
            <a:r>
              <a:rPr lang="en-US" altLang="zh-TW" sz="2400" baseline="30000" dirty="0" smtClean="0"/>
              <a:t>+</a:t>
            </a:r>
            <a:br>
              <a:rPr lang="en-US" altLang="zh-TW" sz="2400" baseline="30000" dirty="0" smtClean="0"/>
            </a:br>
            <a:r>
              <a:rPr lang="zh-TW" altLang="en-US" sz="2400" dirty="0" smtClean="0"/>
              <a:t>和一個</a:t>
            </a:r>
            <a:r>
              <a:rPr lang="en-US" altLang="zh-TW" sz="2400" dirty="0" smtClean="0">
                <a:solidFill>
                  <a:srgbClr val="C00000"/>
                </a:solidFill>
              </a:rPr>
              <a:t>Negative instance(X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-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j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 smtClean="0"/>
              <a:t>,</a:t>
            </a:r>
            <a:r>
              <a:rPr lang="en-US" altLang="zh-TW" sz="2400" dirty="0" err="1" smtClean="0"/>
              <a:t>1≤j≤N</a:t>
            </a:r>
            <a:r>
              <a:rPr lang="en-US" altLang="zh-TW" sz="2400" baseline="30000" dirty="0" smtClean="0"/>
              <a:t>- </a:t>
            </a:r>
            <a:r>
              <a:rPr lang="zh-TW" altLang="en-US" sz="2400" dirty="0" smtClean="0"/>
              <a:t>，那麼</a:t>
            </a:r>
            <a:r>
              <a:rPr lang="en-US" altLang="zh-TW" sz="2400" dirty="0" smtClean="0"/>
              <a:t>Rank(</a:t>
            </a:r>
            <a:r>
              <a:rPr lang="en-US" altLang="zh-TW" sz="2400" dirty="0" err="1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>
                <a:solidFill>
                  <a:srgbClr val="009900"/>
                </a:solidFill>
              </a:rPr>
              <a:t>+</a:t>
            </a:r>
            <a:r>
              <a:rPr lang="en-US" altLang="zh-TW" sz="2400" baseline="-25000" dirty="0" err="1">
                <a:solidFill>
                  <a:srgbClr val="009900"/>
                </a:solidFill>
              </a:rPr>
              <a:t>i</a:t>
            </a:r>
            <a:r>
              <a:rPr lang="en-US" altLang="zh-TW" sz="2400" dirty="0" smtClean="0"/>
              <a:t>)&lt;Rank(</a:t>
            </a:r>
            <a:r>
              <a:rPr lang="en-US" altLang="zh-TW" sz="2400" dirty="0">
                <a:solidFill>
                  <a:srgbClr val="C00000"/>
                </a:solidFill>
              </a:rPr>
              <a:t>X</a:t>
            </a:r>
            <a:r>
              <a:rPr lang="en-US" altLang="zh-TW" sz="2400" baseline="30000" dirty="0">
                <a:solidFill>
                  <a:srgbClr val="C00000"/>
                </a:solidFill>
              </a:rPr>
              <a:t>-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j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的機率，</a:t>
            </a:r>
            <a:r>
              <a:rPr lang="zh-TW" altLang="en-US" sz="2400" dirty="0"/>
              <a:t>即</a:t>
            </a:r>
            <a:r>
              <a:rPr lang="zh-TW" altLang="en-US" sz="2400" dirty="0" smtClean="0"/>
              <a:t>為：</a:t>
            </a:r>
            <a:endParaRPr lang="en-US" altLang="zh-TW" sz="24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zh-TW" altLang="en-US" sz="2400" dirty="0"/>
              <a:t> </a:t>
            </a:r>
            <a:r>
              <a:rPr lang="en-US" altLang="zh-TW" sz="2400" dirty="0" smtClean="0"/>
              <a:t>							</a:t>
            </a:r>
            <a:r>
              <a:rPr lang="zh-TW" altLang="en-US" sz="2400" dirty="0" smtClean="0"/>
              <a:t>，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/>
              <a:t>而這恰好就是「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左方表格中，被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1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所佔據的面積</a:t>
            </a:r>
            <a:r>
              <a:rPr lang="zh-TW" altLang="en-US" sz="2400" dirty="0" smtClean="0"/>
              <a:t>」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表格中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alligraphy" panose="03010101010101010101" pitchFamily="66" charset="0"/>
              </a:rPr>
              <a:t>0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alligraphy" panose="03010101010101010101" pitchFamily="66" charset="0"/>
              </a:rPr>
              <a:t>1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所在的區域其長寬皆為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，而每小格面積均等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而表格中</a:t>
            </a:r>
            <a:r>
              <a:rPr lang="zh-TW" altLang="en-US" sz="2400" dirty="0" smtClean="0">
                <a:solidFill>
                  <a:srgbClr val="FF0000"/>
                </a:solidFill>
              </a:rPr>
              <a:t>紅色折線</a:t>
            </a:r>
            <a:r>
              <a:rPr lang="zh-TW" altLang="en-US" sz="2400" dirty="0" smtClean="0"/>
              <a:t>即為</a:t>
            </a:r>
            <a:r>
              <a:rPr lang="en-US" altLang="zh-TW" sz="2400" dirty="0" smtClean="0"/>
              <a:t>ROC Curve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74708"/>
              </p:ext>
            </p:extLst>
          </p:nvPr>
        </p:nvGraphicFramePr>
        <p:xfrm>
          <a:off x="129126" y="1004447"/>
          <a:ext cx="1801092" cy="5397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546"/>
                <a:gridCol w="900546"/>
              </a:tblGrid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+1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+1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2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+1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3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4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+1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5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6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7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+1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8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9</a:t>
                      </a:r>
                      <a:endParaRPr lang="zh-TW" altLang="en-US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  <a:tr h="490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+1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10</a:t>
                      </a:r>
                      <a:endParaRPr lang="zh-TW" altLang="en-US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95319"/>
              </p:ext>
            </p:extLst>
          </p:nvPr>
        </p:nvGraphicFramePr>
        <p:xfrm>
          <a:off x="2225964" y="1163742"/>
          <a:ext cx="2586180" cy="338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236"/>
                <a:gridCol w="517236"/>
                <a:gridCol w="517236"/>
                <a:gridCol w="517236"/>
                <a:gridCol w="517236"/>
              </a:tblGrid>
              <a:tr h="483909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83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3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Lucida Calligraphy" panose="03010101010101010101" pitchFamily="66" charset="0"/>
                        </a:rPr>
                        <a:t>1</a:t>
                      </a:r>
                      <a:endParaRPr lang="zh-TW" altLang="en-US" sz="240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54377"/>
              </p:ext>
            </p:extLst>
          </p:nvPr>
        </p:nvGraphicFramePr>
        <p:xfrm>
          <a:off x="5626057" y="3411881"/>
          <a:ext cx="644568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284"/>
                <a:gridCol w="322284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mtClean="0"/>
                        <a:t>N</a:t>
                      </a:r>
                      <a:r>
                        <a:rPr lang="en-US" altLang="zh-TW" sz="1400" baseline="30000" smtClean="0"/>
                        <a:t>+</a:t>
                      </a:r>
                      <a:endParaRPr lang="en-US" altLang="zh-TW" sz="1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mtClean="0"/>
                        <a:t>N</a:t>
                      </a:r>
                      <a:r>
                        <a:rPr lang="en-US" altLang="zh-TW" sz="1400" baseline="30000" smtClean="0"/>
                        <a:t>-</a:t>
                      </a:r>
                      <a:endParaRPr lang="en-US" altLang="zh-TW" sz="1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8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smtClean="0"/>
                        <a:t>Σ</a:t>
                      </a:r>
                      <a:endParaRPr lang="en-US" altLang="zh-TW" sz="3600" smtClean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smtClean="0"/>
                        <a:t>Σ</a:t>
                      </a:r>
                      <a:endParaRPr lang="en-US" altLang="zh-TW" sz="3600" smtClean="0"/>
                    </a:p>
                  </a:txBody>
                  <a:tcPr marL="0" marR="0" marT="0" marB="0" anchor="ctr"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err="1" smtClean="0"/>
                        <a:t>i</a:t>
                      </a:r>
                      <a:r>
                        <a:rPr lang="en-US" altLang="zh-TW" sz="1200" smtClean="0"/>
                        <a:t>=0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j=0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256020" y="3769429"/>
            <a:ext cx="23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C(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,j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(N</a:t>
            </a:r>
            <a:r>
              <a:rPr lang="en-US" altLang="zh-TW" baseline="30000" dirty="0" smtClean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altLang="zh-TW" baseline="300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altLang="zh-TW" dirty="0" smtClean="0"/>
              <a:t>,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C(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i,j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altLang="zh-TW" dirty="0" smtClean="0"/>
              <a:t> =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551047" y="3643629"/>
            <a:ext cx="2828831" cy="646331"/>
            <a:chOff x="7720930" y="3916679"/>
            <a:chExt cx="2828831" cy="646331"/>
          </a:xfrm>
        </p:grpSpPr>
        <p:sp>
          <p:nvSpPr>
            <p:cNvPr id="2" name="文字方塊 1"/>
            <p:cNvSpPr txBox="1"/>
            <p:nvPr/>
          </p:nvSpPr>
          <p:spPr>
            <a:xfrm>
              <a:off x="7844790" y="3916679"/>
              <a:ext cx="2704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/>
                <a:t>1, if Rank(</a:t>
              </a:r>
              <a:r>
                <a:rPr lang="en-US" altLang="zh-TW" smtClean="0">
                  <a:solidFill>
                    <a:srgbClr val="009900"/>
                  </a:solidFill>
                </a:rPr>
                <a:t>X</a:t>
              </a:r>
              <a:r>
                <a:rPr lang="en-US" altLang="zh-TW" baseline="30000" smtClean="0">
                  <a:solidFill>
                    <a:srgbClr val="009900"/>
                  </a:solidFill>
                </a:rPr>
                <a:t>+</a:t>
              </a:r>
              <a:r>
                <a:rPr lang="en-US" altLang="zh-TW" baseline="-25000" smtClean="0">
                  <a:solidFill>
                    <a:srgbClr val="009900"/>
                  </a:solidFill>
                </a:rPr>
                <a:t>i</a:t>
              </a:r>
              <a:r>
                <a:rPr lang="en-US" altLang="zh-TW" smtClean="0"/>
                <a:t>) </a:t>
              </a:r>
              <a:r>
                <a:rPr lang="en-US" altLang="zh-TW"/>
                <a:t>&lt;</a:t>
              </a:r>
              <a:r>
                <a:rPr lang="en-US" altLang="zh-TW" smtClean="0"/>
                <a:t> </a:t>
              </a:r>
              <a:r>
                <a:rPr lang="en-US" altLang="zh-TW"/>
                <a:t>Rank(</a:t>
              </a:r>
              <a:r>
                <a:rPr lang="en-US" altLang="zh-TW">
                  <a:solidFill>
                    <a:srgbClr val="C00000"/>
                  </a:solidFill>
                </a:rPr>
                <a:t>X</a:t>
              </a:r>
              <a:r>
                <a:rPr lang="en-US" altLang="zh-TW" baseline="30000">
                  <a:solidFill>
                    <a:srgbClr val="C00000"/>
                  </a:solidFill>
                </a:rPr>
                <a:t>-</a:t>
              </a:r>
              <a:r>
                <a:rPr lang="en-US" altLang="zh-TW" baseline="-25000">
                  <a:solidFill>
                    <a:srgbClr val="C00000"/>
                  </a:solidFill>
                </a:rPr>
                <a:t>j</a:t>
              </a:r>
              <a:r>
                <a:rPr lang="en-US" altLang="zh-TW" smtClean="0"/>
                <a:t>)</a:t>
              </a:r>
            </a:p>
            <a:p>
              <a:r>
                <a:rPr lang="en-US" altLang="zh-TW" smtClean="0"/>
                <a:t>0, </a:t>
              </a:r>
              <a:r>
                <a:rPr lang="en-US" altLang="zh-TW"/>
                <a:t>if Rank(</a:t>
              </a:r>
              <a:r>
                <a:rPr lang="en-US" altLang="zh-TW">
                  <a:solidFill>
                    <a:srgbClr val="009900"/>
                  </a:solidFill>
                </a:rPr>
                <a:t>X</a:t>
              </a:r>
              <a:r>
                <a:rPr lang="en-US" altLang="zh-TW" baseline="30000">
                  <a:solidFill>
                    <a:srgbClr val="009900"/>
                  </a:solidFill>
                </a:rPr>
                <a:t>+</a:t>
              </a:r>
              <a:r>
                <a:rPr lang="en-US" altLang="zh-TW" baseline="-25000">
                  <a:solidFill>
                    <a:srgbClr val="009900"/>
                  </a:solidFill>
                </a:rPr>
                <a:t>i</a:t>
              </a:r>
              <a:r>
                <a:rPr lang="en-US" altLang="zh-TW"/>
                <a:t>) </a:t>
              </a:r>
              <a:r>
                <a:rPr lang="en-US" altLang="zh-TW" smtClean="0"/>
                <a:t>&gt; </a:t>
              </a:r>
              <a:r>
                <a:rPr lang="en-US" altLang="zh-TW"/>
                <a:t>Rank(</a:t>
              </a:r>
              <a:r>
                <a:rPr lang="en-US" altLang="zh-TW">
                  <a:solidFill>
                    <a:srgbClr val="C00000"/>
                  </a:solidFill>
                </a:rPr>
                <a:t>X</a:t>
              </a:r>
              <a:r>
                <a:rPr lang="en-US" altLang="zh-TW" baseline="30000">
                  <a:solidFill>
                    <a:srgbClr val="C00000"/>
                  </a:solidFill>
                </a:rPr>
                <a:t>-</a:t>
              </a:r>
              <a:r>
                <a:rPr lang="en-US" altLang="zh-TW" baseline="-25000">
                  <a:solidFill>
                    <a:srgbClr val="C00000"/>
                  </a:solidFill>
                </a:rPr>
                <a:t>j</a:t>
              </a:r>
              <a:r>
                <a:rPr lang="en-US" altLang="zh-TW"/>
                <a:t>)</a:t>
              </a:r>
              <a:endParaRPr lang="zh-TW" altLang="en-US"/>
            </a:p>
          </p:txBody>
        </p:sp>
        <p:sp>
          <p:nvSpPr>
            <p:cNvPr id="10" name="左大括弧 9"/>
            <p:cNvSpPr/>
            <p:nvPr/>
          </p:nvSpPr>
          <p:spPr>
            <a:xfrm>
              <a:off x="7720930" y="3916679"/>
              <a:ext cx="137160" cy="640080"/>
            </a:xfrm>
            <a:prstGeom prst="leftBrace">
              <a:avLst>
                <a:gd name="adj1" fmla="val 62153"/>
                <a:gd name="adj2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80193"/>
              </p:ext>
            </p:extLst>
          </p:nvPr>
        </p:nvGraphicFramePr>
        <p:xfrm>
          <a:off x="2804090" y="5117839"/>
          <a:ext cx="644568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284"/>
                <a:gridCol w="322284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mtClean="0"/>
                        <a:t>N</a:t>
                      </a:r>
                      <a:r>
                        <a:rPr lang="en-US" altLang="zh-TW" sz="1400" baseline="30000" smtClean="0"/>
                        <a:t>+</a:t>
                      </a:r>
                      <a:endParaRPr lang="en-US" altLang="zh-TW" sz="1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mtClean="0"/>
                        <a:t>N</a:t>
                      </a:r>
                      <a:r>
                        <a:rPr lang="en-US" altLang="zh-TW" sz="1400" baseline="30000" smtClean="0"/>
                        <a:t>-</a:t>
                      </a:r>
                      <a:endParaRPr lang="en-US" altLang="zh-TW" sz="1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8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smtClean="0"/>
                        <a:t>Σ</a:t>
                      </a:r>
                      <a:endParaRPr lang="en-US" altLang="zh-TW" sz="3600" smtClean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smtClean="0"/>
                        <a:t>Σ</a:t>
                      </a:r>
                      <a:endParaRPr lang="en-US" altLang="zh-TW" sz="3600" smtClean="0"/>
                    </a:p>
                  </a:txBody>
                  <a:tcPr marL="0" marR="0" marT="0" marB="0" anchor="ctr"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err="1" smtClean="0"/>
                        <a:t>i</a:t>
                      </a:r>
                      <a:r>
                        <a:rPr lang="en-US" altLang="zh-TW" sz="1200" smtClean="0"/>
                        <a:t>=0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j=0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3440873" y="546014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>
                    <a:lumMod val="50000"/>
                  </a:schemeClr>
                </a:solidFill>
              </a:rPr>
              <a:t>C(</a:t>
            </a:r>
            <a:r>
              <a:rPr lang="en-US" altLang="zh-TW" err="1" smtClean="0">
                <a:solidFill>
                  <a:schemeClr val="accent1">
                    <a:lumMod val="50000"/>
                  </a:schemeClr>
                </a:solidFill>
              </a:rPr>
              <a:t>i,j</a:t>
            </a:r>
            <a:r>
              <a:rPr lang="en-US" altLang="zh-TW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2234" y="648866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able (6-a)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90715" y="646827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able (6-b)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06264" y="4444186"/>
            <a:ext cx="8447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table (6-b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68365" y="362448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1400" dirty="0" smtClean="0">
                <a:solidFill>
                  <a:schemeClr val="accent1">
                    <a:lumMod val="50000"/>
                  </a:schemeClr>
                </a:solidFill>
              </a:rPr>
              <a:t>如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table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(6-b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217420" y="1333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9900"/>
                </a:solidFill>
              </a:rPr>
              <a:t>X</a:t>
            </a:r>
            <a:r>
              <a:rPr lang="en-US" altLang="zh-TW" baseline="30000" dirty="0" err="1">
                <a:solidFill>
                  <a:srgbClr val="009900"/>
                </a:solidFill>
              </a:rPr>
              <a:t>+</a:t>
            </a:r>
            <a:r>
              <a:rPr lang="en-US" altLang="zh-TW" baseline="-25000" dirty="0" err="1">
                <a:solidFill>
                  <a:srgbClr val="009900"/>
                </a:solidFill>
              </a:rPr>
              <a:t>i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388880" y="1105113"/>
            <a:ext cx="4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X</a:t>
            </a:r>
            <a:r>
              <a:rPr lang="en-US" altLang="zh-TW" baseline="30000" dirty="0">
                <a:solidFill>
                  <a:srgbClr val="C00000"/>
                </a:solidFill>
              </a:rPr>
              <a:t>-</a:t>
            </a:r>
            <a:r>
              <a:rPr lang="en-US" altLang="zh-TW" baseline="-25000" dirty="0">
                <a:solidFill>
                  <a:srgbClr val="C00000"/>
                </a:solidFill>
              </a:rPr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2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2788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323192"/>
            <a:ext cx="11658599" cy="5547508"/>
          </a:xfrm>
        </p:spPr>
        <p:txBody>
          <a:bodyPr tIns="0" bIns="0" anchor="ctr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 smtClean="0"/>
              <a:t>+</a:t>
            </a:r>
            <a:r>
              <a:rPr lang="el-GR" altLang="zh-TW" sz="2400" dirty="0" smtClean="0">
                <a:solidFill>
                  <a:srgbClr val="C00000"/>
                </a:solidFill>
              </a:rPr>
              <a:t>λ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rgbClr val="C00000"/>
                </a:solidFill>
              </a:rPr>
              <a:t>(1/</a:t>
            </a:r>
            <a:r>
              <a:rPr lang="el-GR" altLang="zh-TW" sz="2400" dirty="0" smtClean="0">
                <a:solidFill>
                  <a:srgbClr val="C00000"/>
                </a:solidFill>
              </a:rPr>
              <a:t>λ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d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- </a:t>
            </a:r>
            <a:r>
              <a:rPr lang="en-US" altLang="zh-TW" sz="2400" dirty="0">
                <a:solidFill>
                  <a:srgbClr val="C00000"/>
                </a:solidFill>
              </a:rPr>
              <a:t>(1/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d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strike="sngStrike" dirty="0" smtClean="0">
                <a:solidFill>
                  <a:srgbClr val="C00000"/>
                </a:solidFill>
              </a:rPr>
              <a:t>(1/</a:t>
            </a:r>
            <a:r>
              <a:rPr lang="el-GR" altLang="zh-TW" sz="2400" strike="sngStrike" dirty="0">
                <a:solidFill>
                  <a:srgbClr val="C00000"/>
                </a:solidFill>
              </a:rPr>
              <a:t>λ</a:t>
            </a:r>
            <a:r>
              <a:rPr lang="en-US" altLang="zh-TW" sz="2400" strike="sngStrike" dirty="0" smtClean="0">
                <a:solidFill>
                  <a:srgbClr val="C00000"/>
                </a:solidFill>
              </a:rPr>
              <a:t>)</a:t>
            </a:r>
            <a:r>
              <a:rPr lang="en-US" altLang="zh-TW" sz="2400" strike="sngStrike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 smtClean="0">
                <a:solidFill>
                  <a:srgbClr val="C00000"/>
                </a:solidFill>
              </a:rPr>
              <a:t>d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strike="sngStrike" dirty="0" smtClean="0">
                <a:solidFill>
                  <a:srgbClr val="C00000"/>
                </a:solidFill>
              </a:rPr>
              <a:t>(1/</a:t>
            </a:r>
            <a:r>
              <a:rPr lang="el-GR" altLang="zh-TW" sz="2400" strike="sngStrike" dirty="0">
                <a:solidFill>
                  <a:srgbClr val="C00000"/>
                </a:solidFill>
              </a:rPr>
              <a:t>λ</a:t>
            </a:r>
            <a:r>
              <a:rPr lang="en-US" altLang="zh-TW" sz="2400" strike="sngStrike" dirty="0" smtClean="0">
                <a:solidFill>
                  <a:srgbClr val="C00000"/>
                </a:solidFill>
              </a:rPr>
              <a:t>)</a:t>
            </a:r>
            <a:r>
              <a:rPr lang="en-US" altLang="zh-TW" sz="2400" strike="sngStrike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 smtClean="0">
                <a:solidFill>
                  <a:srgbClr val="C00000"/>
                </a:solidFill>
              </a:rPr>
              <a:t>d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>
                <a:solidFill>
                  <a:srgbClr val="C00000"/>
                </a:solidFill>
              </a:rPr>
              <a:t/>
            </a:r>
            <a:br>
              <a:rPr lang="en-US" altLang="zh-TW" sz="2400" dirty="0" smtClean="0">
                <a:solidFill>
                  <a:srgbClr val="C00000"/>
                </a:solidFill>
              </a:rPr>
            </a:br>
            <a:r>
              <a:rPr lang="en-US" altLang="zh-TW" sz="2400" dirty="0" smtClean="0"/>
              <a:t>= </a:t>
            </a:r>
            <a:r>
              <a:rPr lang="en-US" altLang="zh-TW" sz="2400" dirty="0">
                <a:solidFill>
                  <a:srgbClr val="C00000"/>
                </a:solidFill>
              </a:rPr>
              <a:t>(1/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 smtClean="0">
                <a:solidFill>
                  <a:srgbClr val="C00000"/>
                </a:solidFill>
              </a:rPr>
              <a:t>d</a:t>
            </a:r>
            <a:r>
              <a:rPr lang="en-US" altLang="zh-TW" sz="2400" dirty="0" err="1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>
                <a:solidFill>
                  <a:srgbClr val="009900"/>
                </a:solidFill>
              </a:rPr>
              <a:t>T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- </a:t>
            </a:r>
            <a:r>
              <a:rPr lang="en-US" altLang="zh-TW" sz="2400" dirty="0">
                <a:solidFill>
                  <a:srgbClr val="C00000"/>
                </a:solidFill>
              </a:rPr>
              <a:t>(1/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>
                <a:solidFill>
                  <a:srgbClr val="C00000"/>
                </a:solidFill>
              </a:rPr>
              <a:t>)</a:t>
            </a:r>
            <a:r>
              <a:rPr lang="en-US" altLang="zh-TW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>
                <a:solidFill>
                  <a:srgbClr val="C00000"/>
                </a:solidFill>
              </a:rPr>
              <a:t>d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(</a:t>
            </a:r>
            <a:r>
              <a:rPr lang="el-GR" altLang="zh-TW" sz="2400" dirty="0" smtClean="0">
                <a:solidFill>
                  <a:srgbClr val="0070C0"/>
                </a:solidFill>
              </a:rPr>
              <a:t>λ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 </a:t>
            </a:r>
            <a:br>
              <a:rPr lang="en-US" altLang="zh-TW" sz="2400" dirty="0" smtClean="0"/>
            </a:b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(1/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 smtClean="0">
                <a:solidFill>
                  <a:srgbClr val="C00000"/>
                </a:solidFill>
              </a:rPr>
              <a:t>d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N </a:t>
            </a:r>
            <a:r>
              <a:rPr lang="en-US" altLang="zh-TW" sz="2400" dirty="0" smtClean="0"/>
              <a:t>-</a:t>
            </a:r>
            <a:r>
              <a:rPr lang="en-US" altLang="zh-TW" sz="2400" dirty="0" smtClean="0">
                <a:solidFill>
                  <a:srgbClr val="009900"/>
                </a:solidFill>
              </a:rPr>
              <a:t> </a:t>
            </a:r>
            <a:r>
              <a:rPr lang="en-US" altLang="zh-TW" sz="2400" dirty="0" smtClean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- 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/>
              <a:t>) + 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-1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/>
              <a:t>) 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= </a:t>
            </a:r>
            <a:r>
              <a:rPr lang="en-US" altLang="zh-TW" sz="2400" dirty="0">
                <a:solidFill>
                  <a:srgbClr val="C00000"/>
                </a:solidFill>
              </a:rPr>
              <a:t>(1/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>
                <a:solidFill>
                  <a:srgbClr val="C00000"/>
                </a:solidFill>
              </a:rPr>
              <a:t>)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 smtClean="0">
                <a:solidFill>
                  <a:srgbClr val="C00000"/>
                </a:solidFill>
              </a:rPr>
              <a:t>d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/>
              <a:t>- 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) + 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-1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en-US" altLang="zh-TW" sz="2400" dirty="0" smtClean="0"/>
              <a:t>= </a:t>
            </a:r>
            <a:r>
              <a:rPr lang="en-US" altLang="zh-TW" sz="2400" dirty="0">
                <a:solidFill>
                  <a:srgbClr val="C00000"/>
                </a:solidFill>
              </a:rPr>
              <a:t>(1/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>
                <a:solidFill>
                  <a:srgbClr val="C00000"/>
                </a:solidFill>
              </a:rPr>
              <a:t>)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>
                <a:solidFill>
                  <a:srgbClr val="C00000"/>
                </a:solidFill>
              </a:rPr>
              <a:t>d</a:t>
            </a:r>
            <a:r>
              <a:rPr lang="en-US" altLang="zh-TW" sz="2400" dirty="0" err="1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err="1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 </a:t>
            </a:r>
            <a:r>
              <a:rPr lang="en-US" altLang="zh-TW" sz="2400" dirty="0" smtClean="0"/>
              <a:t>-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 + 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-1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因此，</a:t>
            </a:r>
            <a:r>
              <a:rPr lang="en-US" altLang="zh-TW" sz="2400" dirty="0"/>
              <a:t> (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/>
              <a:t>+</a:t>
            </a:r>
            <a:r>
              <a:rPr lang="el-GR" altLang="zh-TW" sz="2400" dirty="0">
                <a:solidFill>
                  <a:srgbClr val="C00000"/>
                </a:solidFill>
              </a:rPr>
              <a:t>λ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 smtClean="0"/>
              <a:t>r =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(</a:t>
            </a:r>
            <a:r>
              <a:rPr lang="el-GR" altLang="zh-TW" sz="2400" dirty="0">
                <a:solidFill>
                  <a:srgbClr val="0070C0"/>
                </a:solidFill>
              </a:rPr>
              <a:t>λ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N</a:t>
            </a:r>
            <a:r>
              <a:rPr lang="en-US" altLang="zh-TW" sz="2400" dirty="0"/>
              <a:t>+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altLang="zh-TW" sz="2400" dirty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</a:t>
            </a:r>
            <a:r>
              <a:rPr lang="en-US" altLang="zh-TW" sz="2400" baseline="30000" dirty="0" smtClean="0"/>
              <a:t>1</a:t>
            </a:r>
            <a:r>
              <a:rPr lang="en-US" altLang="zh-TW" sz="2400" dirty="0"/>
              <a:t>r</a:t>
            </a:r>
          </a:p>
        </p:txBody>
      </p:sp>
      <p:sp>
        <p:nvSpPr>
          <p:cNvPr id="2" name="橢圓 1"/>
          <p:cNvSpPr/>
          <p:nvPr/>
        </p:nvSpPr>
        <p:spPr>
          <a:xfrm>
            <a:off x="6094844" y="345742"/>
            <a:ext cx="252000" cy="252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9074264" y="345742"/>
            <a:ext cx="252000" cy="252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65545" y="796708"/>
            <a:ext cx="11658599" cy="526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0" rIns="91440" bIns="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 smtClean="0"/>
              <a:t>(A+BCD)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 = A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 – A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B(C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+DA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B)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DA</a:t>
            </a:r>
            <a:r>
              <a:rPr lang="en-US" altLang="zh-TW" sz="2400" baseline="30000" dirty="0" smtClean="0"/>
              <a:t>-1      </a:t>
            </a:r>
            <a:r>
              <a:rPr lang="en-US" altLang="zh-TW" sz="2400" dirty="0" smtClean="0">
                <a:solidFill>
                  <a:srgbClr val="C00000"/>
                </a:solidFill>
              </a:rPr>
              <a:t>A=</a:t>
            </a:r>
            <a:r>
              <a:rPr lang="el-GR" altLang="zh-TW" sz="2400" dirty="0" smtClean="0">
                <a:solidFill>
                  <a:srgbClr val="C00000"/>
                </a:solidFill>
              </a:rPr>
              <a:t>λ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d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009900"/>
                </a:solidFill>
              </a:rPr>
              <a:t>B=X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T</a:t>
            </a:r>
            <a:r>
              <a:rPr lang="en-US" altLang="zh-TW" sz="2400" dirty="0"/>
              <a:t> , </a:t>
            </a:r>
            <a:r>
              <a:rPr lang="en-US" altLang="zh-TW" sz="2400" dirty="0" smtClean="0">
                <a:solidFill>
                  <a:srgbClr val="0070C0"/>
                </a:solidFill>
              </a:rPr>
              <a:t>C=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/>
              <a:t> , </a:t>
            </a:r>
            <a:r>
              <a:rPr lang="en-US" altLang="zh-TW" sz="2400" dirty="0" smtClean="0">
                <a:solidFill>
                  <a:schemeClr val="accent4">
                    <a:lumMod val="50000"/>
                  </a:schemeClr>
                </a:solidFill>
              </a:rPr>
              <a:t>D=X</a:t>
            </a:r>
            <a:endParaRPr lang="en-US" altLang="zh-TW" sz="2400" baseline="-25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251" y="3207647"/>
            <a:ext cx="4709460" cy="38338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40445" y="3097132"/>
            <a:ext cx="4379191" cy="5813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640445" y="3812158"/>
            <a:ext cx="2836902" cy="5813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65545" y="1430448"/>
            <a:ext cx="11658599" cy="180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是</a:t>
            </a:r>
            <a:r>
              <a:rPr lang="en-US" altLang="zh-TW" sz="2400" dirty="0" smtClean="0"/>
              <a:t>Symmetric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    也是</a:t>
            </a:r>
            <a:r>
              <a:rPr lang="en-US" altLang="zh-TW" sz="2400" dirty="0" smtClean="0"/>
              <a:t>Symmetric</a:t>
            </a:r>
            <a:r>
              <a:rPr lang="zh-TW" altLang="en-US" sz="2400" dirty="0" smtClean="0"/>
              <a:t>，因此只要   是</a:t>
            </a:r>
            <a:r>
              <a:rPr lang="en-US" altLang="zh-TW" sz="2400" dirty="0" smtClean="0"/>
              <a:t>symmetric</a:t>
            </a:r>
            <a:r>
              <a:rPr lang="zh-TW" altLang="en-US" sz="2400" dirty="0" smtClean="0"/>
              <a:t>，那麼</a:t>
            </a:r>
            <a:r>
              <a:rPr lang="en-US" altLang="zh-TW" sz="2400" dirty="0" smtClean="0"/>
              <a:t>			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           </a:t>
            </a:r>
            <a:r>
              <a:rPr lang="zh-TW" altLang="en-US" sz="2400" dirty="0" smtClean="0"/>
              <a:t>就是</a:t>
            </a:r>
            <a:r>
              <a:rPr lang="en-US" altLang="zh-TW" sz="2400" dirty="0" smtClean="0"/>
              <a:t>Symmetric</a:t>
            </a:r>
            <a:r>
              <a:rPr lang="zh-TW" altLang="en-US" sz="2400" dirty="0" smtClean="0"/>
              <a:t>。事實如此，因為對於原始資料</a:t>
            </a:r>
            <a:r>
              <a:rPr lang="en-US" altLang="zh-TW" sz="2400" b="1" dirty="0" smtClean="0"/>
              <a:t>x</a:t>
            </a:r>
            <a:r>
              <a:rPr lang="zh-TW" altLang="en-US" sz="2400" dirty="0" smtClean="0"/>
              <a:t>，它的</a:t>
            </a:r>
            <a:r>
              <a:rPr lang="en-US" altLang="zh-TW" sz="2400" dirty="0" smtClean="0"/>
              <a:t>Lifting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 </a:t>
            </a:r>
            <a:r>
              <a:rPr lang="el-GR" altLang="zh-TW" sz="2400" dirty="0" smtClean="0"/>
              <a:t>Φ</a:t>
            </a:r>
            <a:r>
              <a:rPr lang="zh-TW" altLang="en-US" sz="2400" dirty="0" smtClean="0"/>
              <a:t> 對於</a:t>
            </a:r>
            <a:r>
              <a:rPr lang="en-US" altLang="zh-TW" sz="2400" b="1" dirty="0"/>
              <a:t>x </a:t>
            </a:r>
            <a:r>
              <a:rPr lang="zh-TW" altLang="en-US" sz="2400" dirty="0" smtClean="0"/>
              <a:t>的每個維度的</a:t>
            </a:r>
            <a:r>
              <a:rPr lang="en-US" altLang="zh-TW" sz="2400" dirty="0"/>
              <a:t>feature</a:t>
            </a:r>
            <a:r>
              <a:rPr lang="zh-TW" altLang="en-US" sz="2400" dirty="0" smtClean="0"/>
              <a:t>都是對稱的。</a:t>
            </a:r>
            <a:endParaRPr lang="en-US" altLang="zh-TW" sz="24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45563" b="38512"/>
          <a:stretch/>
        </p:blipFill>
        <p:spPr>
          <a:xfrm>
            <a:off x="0" y="882171"/>
            <a:ext cx="12192000" cy="3802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9" y="1564909"/>
            <a:ext cx="1492203" cy="4372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32" y="1564908"/>
            <a:ext cx="923083" cy="4372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95" y="1564908"/>
            <a:ext cx="170042" cy="43725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69" y="2136619"/>
            <a:ext cx="3798134" cy="437251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1084004" y="863083"/>
            <a:ext cx="11079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交換律</a:t>
            </a:r>
            <a:endParaRPr lang="zh-TW" altLang="en-US" sz="2400" dirty="0">
              <a:solidFill>
                <a:srgbClr val="0070C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t="62513" b="19666"/>
          <a:stretch/>
        </p:blipFill>
        <p:spPr>
          <a:xfrm>
            <a:off x="0" y="3389556"/>
            <a:ext cx="12192000" cy="425512"/>
          </a:xfrm>
          <a:prstGeom prst="rect">
            <a:avLst/>
          </a:prstGeom>
        </p:spPr>
      </p:pic>
      <p:sp>
        <p:nvSpPr>
          <p:cNvPr id="25" name="內容版面配置區 2"/>
          <p:cNvSpPr txBox="1">
            <a:spLocks/>
          </p:cNvSpPr>
          <p:nvPr/>
        </p:nvSpPr>
        <p:spPr>
          <a:xfrm>
            <a:off x="266701" y="3920031"/>
            <a:ext cx="11658599" cy="282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 smtClean="0"/>
              <a:t>關於純量積，</a:t>
            </a:r>
            <a:r>
              <a:rPr lang="en-US" altLang="zh-TW" sz="2400" dirty="0" smtClean="0"/>
              <a:t>a		          =          a	         </a:t>
            </a:r>
            <a:r>
              <a:rPr lang="zh-TW" altLang="en-US" sz="2400" dirty="0" smtClean="0"/>
              <a:t>因此</a:t>
            </a:r>
            <a:r>
              <a:rPr lang="zh-TW" altLang="en-US" sz="2400" dirty="0"/>
              <a:t>如</a:t>
            </a:r>
            <a:r>
              <a:rPr lang="zh-TW" altLang="en-US" sz="2400" dirty="0" smtClean="0"/>
              <a:t>此定義滿足乘法分配律。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而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af</a:t>
            </a:r>
            <a:r>
              <a:rPr lang="en-US" altLang="zh-TW" sz="2400" dirty="0" err="1" smtClean="0"/>
              <a:t>+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bg</a:t>
            </a:r>
            <a:r>
              <a:rPr lang="en-US" altLang="zh-TW" sz="2400" dirty="0" smtClean="0"/>
              <a:t>=	    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 k (x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,‧) </a:t>
            </a:r>
            <a:r>
              <a:rPr lang="en-US" altLang="zh-TW" sz="2400" dirty="0" smtClean="0"/>
              <a:t>+      </a:t>
            </a:r>
            <a:r>
              <a:rPr lang="en-US" altLang="zh-TW" sz="2400" dirty="0" smtClean="0">
                <a:solidFill>
                  <a:srgbClr val="009900"/>
                </a:solidFill>
              </a:rPr>
              <a:t>  b</a:t>
            </a:r>
            <a:r>
              <a:rPr lang="el-GR" altLang="zh-TW" sz="2400" dirty="0" smtClean="0">
                <a:solidFill>
                  <a:srgbClr val="009900"/>
                </a:solidFill>
              </a:rPr>
              <a:t>β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>
                <a:solidFill>
                  <a:srgbClr val="009900"/>
                </a:solidFill>
              </a:rPr>
              <a:t> </a:t>
            </a:r>
            <a:r>
              <a:rPr lang="en-US" altLang="zh-TW" sz="2400" dirty="0">
                <a:solidFill>
                  <a:srgbClr val="009900"/>
                </a:solidFill>
              </a:rPr>
              <a:t>k </a:t>
            </a:r>
            <a:r>
              <a:rPr lang="en-US" altLang="zh-TW" sz="2400" dirty="0" smtClean="0">
                <a:solidFill>
                  <a:srgbClr val="009900"/>
                </a:solidFill>
              </a:rPr>
              <a:t>(y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>
                <a:solidFill>
                  <a:srgbClr val="009900"/>
                </a:solidFill>
              </a:rPr>
              <a:t>,‧) </a:t>
            </a:r>
            <a:r>
              <a:rPr lang="zh-TW" altLang="en-US" sz="2400" dirty="0" smtClean="0"/>
              <a:t>，定義</a:t>
            </a:r>
            <a:r>
              <a:rPr lang="en-US" altLang="zh-TW" sz="2400" dirty="0" smtClean="0">
                <a:solidFill>
                  <a:srgbClr val="C00000"/>
                </a:solidFill>
              </a:rPr>
              <a:t>h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  <a:r>
              <a:rPr lang="el-GR" altLang="zh-TW" sz="2400" dirty="0" smtClean="0">
                <a:solidFill>
                  <a:srgbClr val="C00000"/>
                </a:solidFill>
              </a:rPr>
              <a:t>γ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(q)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k </a:t>
            </a:r>
            <a:r>
              <a:rPr lang="en-US" altLang="zh-TW" sz="2400" dirty="0" smtClean="0">
                <a:solidFill>
                  <a:srgbClr val="C00000"/>
                </a:solidFill>
              </a:rPr>
              <a:t>(</a:t>
            </a:r>
            <a:r>
              <a:rPr lang="en-US" altLang="zh-TW" sz="2400" dirty="0">
                <a:solidFill>
                  <a:srgbClr val="C00000"/>
                </a:solidFill>
              </a:rPr>
              <a:t>z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(q)</a:t>
            </a:r>
            <a:r>
              <a:rPr lang="en-US" altLang="zh-TW" sz="2400" dirty="0" smtClean="0">
                <a:solidFill>
                  <a:srgbClr val="C00000"/>
                </a:solidFill>
              </a:rPr>
              <a:t>,‧) 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〈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af</a:t>
            </a:r>
            <a:r>
              <a:rPr lang="en-US" altLang="zh-TW" sz="2400" dirty="0" err="1" smtClean="0"/>
              <a:t>+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bg</a:t>
            </a:r>
            <a:r>
              <a:rPr lang="en-US" altLang="zh-TW" sz="2400" dirty="0" err="1" smtClean="0"/>
              <a:t>,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h</a:t>
            </a:r>
            <a:r>
              <a:rPr lang="en-US" altLang="zh-TW" sz="2400" dirty="0" smtClean="0"/>
              <a:t>〉=         </a:t>
            </a:r>
            <a:r>
              <a:rPr lang="en-US" altLang="zh-TW" sz="3200" dirty="0" smtClean="0">
                <a:latin typeface="AvenirNext LT Pro UltLight" panose="020B0303020202020204" pitchFamily="34" charset="0"/>
              </a:rPr>
              <a:t>(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l-GR" altLang="zh-TW" sz="2400" dirty="0" smtClean="0">
                <a:solidFill>
                  <a:srgbClr val="0070C0"/>
                </a:solidFill>
              </a:rPr>
              <a:t> </a:t>
            </a:r>
            <a:r>
              <a:rPr lang="el-GR" altLang="zh-TW" sz="2400" dirty="0" smtClean="0">
                <a:solidFill>
                  <a:srgbClr val="C00000"/>
                </a:solidFill>
              </a:rPr>
              <a:t>γ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(q)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k (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C00000"/>
                </a:solidFill>
              </a:rPr>
              <a:t>z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(j)</a:t>
            </a:r>
            <a:r>
              <a:rPr lang="en-US" altLang="zh-TW" sz="2400" dirty="0" smtClean="0"/>
              <a:t>) +        </a:t>
            </a:r>
            <a:r>
              <a:rPr lang="en-US" altLang="zh-TW" sz="2400" dirty="0" smtClean="0">
                <a:solidFill>
                  <a:srgbClr val="009900"/>
                </a:solidFill>
              </a:rPr>
              <a:t>b</a:t>
            </a:r>
            <a:r>
              <a:rPr lang="el-GR" altLang="zh-TW" sz="2400" dirty="0" smtClean="0">
                <a:solidFill>
                  <a:srgbClr val="009900"/>
                </a:solidFill>
              </a:rPr>
              <a:t> β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>
                <a:solidFill>
                  <a:srgbClr val="009900"/>
                </a:solidFill>
              </a:rPr>
              <a:t> </a:t>
            </a:r>
            <a:r>
              <a:rPr lang="el-GR" altLang="zh-TW" sz="2400" dirty="0" smtClean="0">
                <a:solidFill>
                  <a:srgbClr val="C00000"/>
                </a:solidFill>
              </a:rPr>
              <a:t>γ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(q)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k (</a:t>
            </a:r>
            <a:r>
              <a:rPr lang="en-US" altLang="zh-TW" sz="2400" dirty="0" smtClean="0">
                <a:solidFill>
                  <a:srgbClr val="009900"/>
                </a:solidFill>
              </a:rPr>
              <a:t>y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C00000"/>
                </a:solidFill>
              </a:rPr>
              <a:t>z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(j)</a:t>
            </a:r>
            <a:r>
              <a:rPr lang="en-US" altLang="zh-TW" sz="2400" dirty="0" smtClean="0"/>
              <a:t>) </a:t>
            </a:r>
            <a:r>
              <a:rPr lang="en-US" altLang="zh-TW" sz="3200" dirty="0" smtClean="0">
                <a:latin typeface="AvenirNext LT Pro UltLight" panose="020B0303020202020204" pitchFamily="34" charset="0"/>
              </a:rPr>
              <a:t>)</a:t>
            </a:r>
            <a:r>
              <a:rPr lang="en-US" altLang="zh-TW" sz="2400" dirty="0" smtClean="0"/>
              <a:t> </a:t>
            </a:r>
            <a:br>
              <a:rPr lang="en-US" altLang="zh-TW" sz="2400" dirty="0" smtClean="0"/>
            </a:br>
            <a:r>
              <a:rPr lang="en-US" altLang="zh-TW" sz="2400" dirty="0" smtClean="0"/>
              <a:t>= 	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r>
              <a:rPr lang="el-GR" altLang="zh-TW" sz="2400" dirty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</a:t>
            </a:r>
            <a:r>
              <a:rPr lang="el-GR" altLang="zh-TW" sz="2400" dirty="0">
                <a:solidFill>
                  <a:srgbClr val="0070C0"/>
                </a:solidFill>
              </a:rPr>
              <a:t> </a:t>
            </a:r>
            <a:r>
              <a:rPr lang="el-GR" altLang="zh-TW" sz="2400" dirty="0">
                <a:solidFill>
                  <a:srgbClr val="C00000"/>
                </a:solidFill>
              </a:rPr>
              <a:t>γ</a:t>
            </a:r>
            <a:r>
              <a:rPr lang="en-US" altLang="zh-TW" sz="2400" baseline="30000" dirty="0">
                <a:solidFill>
                  <a:srgbClr val="C00000"/>
                </a:solidFill>
              </a:rPr>
              <a:t>(q)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k (</a:t>
            </a:r>
            <a:r>
              <a:rPr lang="en-US" altLang="zh-TW" sz="2400" dirty="0">
                <a:solidFill>
                  <a:srgbClr val="0070C0"/>
                </a:solidFill>
              </a:rPr>
              <a:t>x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C00000"/>
                </a:solidFill>
              </a:rPr>
              <a:t>z</a:t>
            </a:r>
            <a:r>
              <a:rPr lang="en-US" altLang="zh-TW" sz="2400" baseline="30000" dirty="0">
                <a:solidFill>
                  <a:srgbClr val="C00000"/>
                </a:solidFill>
              </a:rPr>
              <a:t>(j)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+                </a:t>
            </a:r>
            <a:r>
              <a:rPr lang="en-US" altLang="zh-TW" sz="2400" dirty="0" smtClean="0">
                <a:solidFill>
                  <a:srgbClr val="009900"/>
                </a:solidFill>
              </a:rPr>
              <a:t>b</a:t>
            </a:r>
            <a:r>
              <a:rPr lang="el-GR" altLang="zh-TW" sz="2400" dirty="0" smtClean="0">
                <a:solidFill>
                  <a:srgbClr val="009900"/>
                </a:solidFill>
              </a:rPr>
              <a:t> </a:t>
            </a:r>
            <a:r>
              <a:rPr lang="el-GR" altLang="zh-TW" sz="2400" dirty="0">
                <a:solidFill>
                  <a:srgbClr val="009900"/>
                </a:solidFill>
              </a:rPr>
              <a:t>β</a:t>
            </a:r>
            <a:r>
              <a:rPr lang="en-US" altLang="zh-TW" sz="2400" baseline="30000" dirty="0">
                <a:solidFill>
                  <a:srgbClr val="009900"/>
                </a:solidFill>
              </a:rPr>
              <a:t>(j)</a:t>
            </a:r>
            <a:r>
              <a:rPr lang="en-US" altLang="zh-TW" sz="2400" dirty="0">
                <a:solidFill>
                  <a:srgbClr val="009900"/>
                </a:solidFill>
              </a:rPr>
              <a:t> </a:t>
            </a:r>
            <a:r>
              <a:rPr lang="el-GR" altLang="zh-TW" sz="2400" dirty="0">
                <a:solidFill>
                  <a:srgbClr val="C00000"/>
                </a:solidFill>
              </a:rPr>
              <a:t>γ</a:t>
            </a:r>
            <a:r>
              <a:rPr lang="en-US" altLang="zh-TW" sz="2400" baseline="30000" dirty="0">
                <a:solidFill>
                  <a:srgbClr val="C00000"/>
                </a:solidFill>
              </a:rPr>
              <a:t>(q)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k (</a:t>
            </a:r>
            <a:r>
              <a:rPr lang="en-US" altLang="zh-TW" sz="2400" dirty="0">
                <a:solidFill>
                  <a:srgbClr val="009900"/>
                </a:solidFill>
              </a:rPr>
              <a:t>y</a:t>
            </a:r>
            <a:r>
              <a:rPr lang="en-US" altLang="zh-TW" sz="2400" baseline="30000" dirty="0">
                <a:solidFill>
                  <a:srgbClr val="009900"/>
                </a:solidFill>
              </a:rPr>
              <a:t>(j)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C00000"/>
                </a:solidFill>
              </a:rPr>
              <a:t>z</a:t>
            </a:r>
            <a:r>
              <a:rPr lang="en-US" altLang="zh-TW" sz="2400" baseline="30000" dirty="0">
                <a:solidFill>
                  <a:srgbClr val="C00000"/>
                </a:solidFill>
              </a:rPr>
              <a:t>(j)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</a:t>
            </a:r>
            <a:r>
              <a:rPr lang="en-US" altLang="zh-TW" sz="2400" dirty="0" err="1" smtClean="0"/>
              <a:t>〈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f</a:t>
            </a:r>
            <a:r>
              <a:rPr lang="en-US" altLang="zh-TW" sz="2400" dirty="0" err="1" smtClean="0"/>
              <a:t>,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h</a:t>
            </a:r>
            <a:r>
              <a:rPr lang="en-US" altLang="zh-TW" sz="2400" dirty="0" smtClean="0"/>
              <a:t>〉+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b</a:t>
            </a:r>
            <a:r>
              <a:rPr lang="en-US" altLang="zh-TW" sz="2400" dirty="0" err="1" smtClean="0"/>
              <a:t>〈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g</a:t>
            </a:r>
            <a:r>
              <a:rPr lang="en-US" altLang="zh-TW" sz="2400" dirty="0" err="1" smtClean="0"/>
              <a:t>,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h</a:t>
            </a:r>
            <a:r>
              <a:rPr lang="en-US" altLang="zh-TW" sz="2400" dirty="0" smtClean="0"/>
              <a:t>〉</a:t>
            </a:r>
            <a:endParaRPr lang="en-US" altLang="zh-TW" sz="2400" dirty="0" smtClean="0">
              <a:latin typeface="AvenirNext LT Pro UltLight" panose="020B0303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655629" y="3371479"/>
            <a:ext cx="35363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rgbClr val="0070C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</a:t>
            </a:r>
            <a:r>
              <a:rPr lang="zh-TW" altLang="en-US" sz="2400" smtClean="0">
                <a:solidFill>
                  <a:srgbClr val="0070C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法結合律、乘法分配律</a:t>
            </a:r>
            <a:endParaRPr lang="zh-TW" altLang="en-US" sz="2400">
              <a:solidFill>
                <a:srgbClr val="0070C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03688"/>
              </p:ext>
            </p:extLst>
          </p:nvPr>
        </p:nvGraphicFramePr>
        <p:xfrm>
          <a:off x="1997531" y="4745040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43295"/>
              </p:ext>
            </p:extLst>
          </p:nvPr>
        </p:nvGraphicFramePr>
        <p:xfrm>
          <a:off x="4304077" y="4712713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9900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29543"/>
              </p:ext>
            </p:extLst>
          </p:nvPr>
        </p:nvGraphicFramePr>
        <p:xfrm>
          <a:off x="7776898" y="4708095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14"/>
                <a:gridCol w="324643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C000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q=1</a:t>
                      </a:r>
                      <a:endParaRPr lang="en-US" altLang="zh-TW" sz="105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56167"/>
              </p:ext>
            </p:extLst>
          </p:nvPr>
        </p:nvGraphicFramePr>
        <p:xfrm>
          <a:off x="2604196" y="552551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895"/>
                <a:gridCol w="312262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C000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q=1</a:t>
                      </a:r>
                      <a:endParaRPr lang="en-US" altLang="zh-TW" sz="105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53913"/>
              </p:ext>
            </p:extLst>
          </p:nvPr>
        </p:nvGraphicFramePr>
        <p:xfrm>
          <a:off x="3398524" y="5516277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52026"/>
              </p:ext>
            </p:extLst>
          </p:nvPr>
        </p:nvGraphicFramePr>
        <p:xfrm>
          <a:off x="6433059" y="5511659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40032"/>
              </p:ext>
            </p:extLst>
          </p:nvPr>
        </p:nvGraphicFramePr>
        <p:xfrm>
          <a:off x="1491215" y="6121256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895"/>
                <a:gridCol w="312262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C000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q=1</a:t>
                      </a:r>
                      <a:endParaRPr lang="en-US" altLang="zh-TW" sz="105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92053"/>
              </p:ext>
            </p:extLst>
          </p:nvPr>
        </p:nvGraphicFramePr>
        <p:xfrm>
          <a:off x="937034" y="613973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1920"/>
              </p:ext>
            </p:extLst>
          </p:nvPr>
        </p:nvGraphicFramePr>
        <p:xfrm>
          <a:off x="5233166" y="6112020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895"/>
                <a:gridCol w="312262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C000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q=1</a:t>
                      </a:r>
                      <a:endParaRPr lang="en-US" altLang="zh-TW" sz="105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16313"/>
              </p:ext>
            </p:extLst>
          </p:nvPr>
        </p:nvGraphicFramePr>
        <p:xfrm>
          <a:off x="4683992" y="611664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139" y="4078779"/>
            <a:ext cx="2085126" cy="42499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6084" y="4078779"/>
            <a:ext cx="644131" cy="424993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618" y="4078779"/>
            <a:ext cx="1417753" cy="424993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809"/>
            <a:ext cx="12192000" cy="8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9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82249" b="-430"/>
          <a:stretch/>
        </p:blipFill>
        <p:spPr>
          <a:xfrm>
            <a:off x="0" y="882171"/>
            <a:ext cx="12192000" cy="434108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9513455" y="854614"/>
            <a:ext cx="267854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自己內積自己恆正</a:t>
            </a:r>
            <a:endParaRPr lang="zh-TW" altLang="en-US" sz="2400" dirty="0">
              <a:solidFill>
                <a:srgbClr val="0070C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2" name="內容版面配置區 2"/>
          <p:cNvSpPr txBox="1">
            <a:spLocks/>
          </p:cNvSpPr>
          <p:nvPr/>
        </p:nvSpPr>
        <p:spPr>
          <a:xfrm>
            <a:off x="266702" y="1385118"/>
            <a:ext cx="8562974" cy="535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sz="2400" dirty="0" smtClean="0"/>
              <a:t>〈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f</a:t>
            </a:r>
            <a:r>
              <a:rPr lang="en-US" altLang="zh-TW" sz="2400" dirty="0" err="1" smtClean="0"/>
              <a:t>,</a:t>
            </a:r>
            <a:r>
              <a:rPr lang="en-US" altLang="zh-TW" sz="2400" dirty="0" err="1" smtClean="0">
                <a:solidFill>
                  <a:srgbClr val="009900"/>
                </a:solidFill>
              </a:rPr>
              <a:t>f</a:t>
            </a:r>
            <a:r>
              <a:rPr lang="en-US" altLang="zh-TW" sz="2400" dirty="0" smtClean="0"/>
              <a:t>〉=	        </a:t>
            </a:r>
            <a:r>
              <a:rPr lang="el-GR" altLang="zh-TW" sz="2400" dirty="0" smtClean="0"/>
              <a:t> 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l-GR" altLang="zh-TW" sz="2400" dirty="0" smtClean="0">
                <a:solidFill>
                  <a:srgbClr val="0070C0"/>
                </a:solidFill>
              </a:rPr>
              <a:t> </a:t>
            </a:r>
            <a:r>
              <a:rPr lang="el-GR" altLang="zh-TW" sz="2400" dirty="0" smtClean="0">
                <a:solidFill>
                  <a:srgbClr val="00990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l-GR" altLang="zh-TW" sz="2400" dirty="0" smtClean="0">
                <a:solidFill>
                  <a:srgbClr val="009900"/>
                </a:solidFill>
              </a:rPr>
              <a:t> </a:t>
            </a:r>
            <a:r>
              <a:rPr lang="en-US" altLang="zh-TW" sz="2400" dirty="0" smtClean="0"/>
              <a:t>k (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 ,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=	         k (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 ,</a:t>
            </a:r>
            <a:r>
              <a:rPr lang="el-GR" altLang="zh-TW" sz="2400" dirty="0" smtClean="0"/>
              <a:t> </a:t>
            </a:r>
            <a:r>
              <a:rPr lang="el-GR" altLang="zh-TW" sz="2400" dirty="0" smtClean="0">
                <a:solidFill>
                  <a:srgbClr val="00990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>
                <a:solidFill>
                  <a:srgbClr val="009900"/>
                </a:solidFill>
              </a:rPr>
              <a:t>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〈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l-GR" altLang="zh-TW" sz="2400" dirty="0" smtClean="0">
                <a:solidFill>
                  <a:srgbClr val="0070C0"/>
                </a:solidFill>
              </a:rPr>
              <a:t>Φ</a:t>
            </a:r>
            <a:r>
              <a:rPr lang="en-US" altLang="zh-TW" sz="2400" dirty="0" smtClean="0">
                <a:solidFill>
                  <a:srgbClr val="0070C0"/>
                </a:solidFill>
              </a:rPr>
              <a:t>(x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,</a:t>
            </a:r>
            <a:r>
              <a:rPr lang="el-GR" altLang="zh-TW" sz="2400" dirty="0" smtClean="0"/>
              <a:t> </a:t>
            </a:r>
            <a:r>
              <a:rPr lang="el-GR" altLang="zh-TW" sz="2400" dirty="0" smtClean="0">
                <a:solidFill>
                  <a:srgbClr val="00990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l-GR" altLang="zh-TW" sz="2400" dirty="0" smtClean="0">
                <a:solidFill>
                  <a:srgbClr val="009900"/>
                </a:solidFill>
              </a:rPr>
              <a:t>Φ</a:t>
            </a:r>
            <a:r>
              <a:rPr lang="en-US" altLang="zh-TW" sz="2400" dirty="0" smtClean="0">
                <a:solidFill>
                  <a:srgbClr val="009900"/>
                </a:solidFill>
              </a:rPr>
              <a:t>(x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>
                <a:solidFill>
                  <a:srgbClr val="009900"/>
                </a:solidFill>
              </a:rPr>
              <a:t>)</a:t>
            </a:r>
            <a:r>
              <a:rPr lang="en-US" altLang="zh-TW" sz="2400" dirty="0" smtClean="0"/>
              <a:t>〉</a:t>
            </a:r>
            <a:br>
              <a:rPr lang="en-US" altLang="zh-TW" sz="2400" dirty="0" smtClean="0"/>
            </a:br>
            <a:r>
              <a:rPr lang="en-US" altLang="zh-TW" sz="2400" dirty="0" smtClean="0"/>
              <a:t>=〈</a:t>
            </a:r>
            <a:r>
              <a:rPr lang="el-GR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l-GR" altLang="zh-TW" sz="2400" dirty="0" smtClean="0">
                <a:solidFill>
                  <a:srgbClr val="0070C0"/>
                </a:solidFill>
              </a:rPr>
              <a:t>Φ</a:t>
            </a:r>
            <a:r>
              <a:rPr lang="en-US" altLang="zh-TW" sz="2400" dirty="0" smtClean="0">
                <a:solidFill>
                  <a:srgbClr val="0070C0"/>
                </a:solidFill>
              </a:rPr>
              <a:t>(x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,</a:t>
            </a:r>
            <a:r>
              <a:rPr lang="el-GR" altLang="zh-TW" sz="2400" dirty="0" smtClean="0"/>
              <a:t> </a:t>
            </a:r>
            <a:r>
              <a:rPr lang="zh-TW" altLang="en-US" sz="2400" dirty="0" smtClean="0">
                <a:solidFill>
                  <a:srgbClr val="009900"/>
                </a:solidFill>
              </a:rPr>
              <a:t>       </a:t>
            </a:r>
            <a:r>
              <a:rPr lang="el-GR" altLang="zh-TW" sz="2400" dirty="0" smtClean="0">
                <a:solidFill>
                  <a:srgbClr val="00990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l-GR" altLang="zh-TW" sz="2400" dirty="0" smtClean="0">
                <a:solidFill>
                  <a:srgbClr val="009900"/>
                </a:solidFill>
              </a:rPr>
              <a:t>Φ</a:t>
            </a:r>
            <a:r>
              <a:rPr lang="en-US" altLang="zh-TW" sz="2400" dirty="0" smtClean="0">
                <a:solidFill>
                  <a:srgbClr val="009900"/>
                </a:solidFill>
              </a:rPr>
              <a:t>(x</a:t>
            </a:r>
            <a:r>
              <a:rPr lang="en-US" altLang="zh-TW" sz="2400" baseline="30000" dirty="0" smtClean="0">
                <a:solidFill>
                  <a:srgbClr val="009900"/>
                </a:solidFill>
              </a:rPr>
              <a:t>(j)</a:t>
            </a:r>
            <a:r>
              <a:rPr lang="en-US" altLang="zh-TW" sz="2400" dirty="0" smtClean="0">
                <a:solidFill>
                  <a:srgbClr val="009900"/>
                </a:solidFill>
              </a:rPr>
              <a:t>)</a:t>
            </a:r>
            <a:r>
              <a:rPr lang="en-US" altLang="zh-TW" sz="2400" dirty="0" smtClean="0"/>
              <a:t>〉</a:t>
            </a:r>
            <a:br>
              <a:rPr lang="en-US" altLang="zh-TW" sz="2400" dirty="0" smtClean="0"/>
            </a:br>
            <a:r>
              <a:rPr lang="en-US" altLang="zh-TW" sz="2400" dirty="0" smtClean="0"/>
              <a:t>=〈</a:t>
            </a:r>
            <a:r>
              <a:rPr lang="el-GR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l-GR" altLang="zh-TW" sz="2400" dirty="0" smtClean="0">
                <a:solidFill>
                  <a:srgbClr val="0070C0"/>
                </a:solidFill>
              </a:rPr>
              <a:t>Φ</a:t>
            </a:r>
            <a:r>
              <a:rPr lang="en-US" altLang="zh-TW" sz="2400" dirty="0" smtClean="0">
                <a:solidFill>
                  <a:srgbClr val="0070C0"/>
                </a:solidFill>
              </a:rPr>
              <a:t>(x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,</a:t>
            </a:r>
            <a:r>
              <a:rPr lang="el-GR" altLang="zh-TW" sz="2400" dirty="0" smtClean="0"/>
              <a:t> </a:t>
            </a:r>
            <a:r>
              <a:rPr lang="zh-TW" altLang="en-US" sz="2400" dirty="0" smtClean="0"/>
              <a:t>       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l-GR" altLang="zh-TW" sz="2400" dirty="0" smtClean="0">
                <a:solidFill>
                  <a:srgbClr val="0070C0"/>
                </a:solidFill>
              </a:rPr>
              <a:t>Φ</a:t>
            </a:r>
            <a:r>
              <a:rPr lang="en-US" altLang="zh-TW" sz="2400" dirty="0" smtClean="0">
                <a:solidFill>
                  <a:srgbClr val="0070C0"/>
                </a:solidFill>
              </a:rPr>
              <a:t>(x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/>
              <a:t>〉</a:t>
            </a:r>
            <a:br>
              <a:rPr lang="en-US" altLang="zh-TW" sz="2400" dirty="0" smtClean="0"/>
            </a:b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||</a:t>
            </a:r>
            <a:r>
              <a:rPr lang="zh-TW" altLang="en-US" sz="2400" dirty="0" smtClean="0"/>
              <a:t>        </a:t>
            </a:r>
            <a:r>
              <a:rPr lang="el-GR" altLang="zh-TW" sz="2400" dirty="0" smtClean="0">
                <a:solidFill>
                  <a:srgbClr val="0070C0"/>
                </a:solidFill>
              </a:rPr>
              <a:t>α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</a:t>
            </a:r>
            <a:r>
              <a:rPr lang="el-GR" altLang="zh-TW" sz="2400" dirty="0">
                <a:solidFill>
                  <a:srgbClr val="0070C0"/>
                </a:solidFill>
              </a:rPr>
              <a:t>Φ</a:t>
            </a:r>
            <a:r>
              <a:rPr lang="en-US" altLang="zh-TW" sz="2400" dirty="0">
                <a:solidFill>
                  <a:srgbClr val="0070C0"/>
                </a:solidFill>
              </a:rPr>
              <a:t>(x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baseline="30000" dirty="0" err="1">
                <a:solidFill>
                  <a:srgbClr val="0070C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/>
              <a:t>||</a:t>
            </a:r>
            <a:r>
              <a:rPr lang="en-US" altLang="zh-TW" sz="2400" baseline="30000" dirty="0" smtClean="0"/>
              <a:t>2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≥0</a:t>
            </a:r>
            <a:r>
              <a:rPr lang="zh-TW" altLang="en-US" sz="2400" dirty="0" smtClean="0"/>
              <a:t> ，</a:t>
            </a:r>
            <a:r>
              <a:rPr lang="el-GR" altLang="zh-TW" sz="2400" dirty="0"/>
              <a:t>α</a:t>
            </a:r>
            <a:r>
              <a:rPr lang="el-GR" altLang="zh-TW" sz="2400" baseline="30000" dirty="0"/>
              <a:t>(</a:t>
            </a:r>
            <a:r>
              <a:rPr lang="en-US" altLang="zh-TW" sz="2400" baseline="30000" dirty="0" err="1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&gt;0</a:t>
            </a:r>
            <a:r>
              <a:rPr lang="zh-TW" altLang="en-US" sz="2400" dirty="0" smtClean="0"/>
              <a:t>，因此等號成立在 </a:t>
            </a:r>
            <a:r>
              <a:rPr lang="en-US" altLang="zh-TW" sz="2400" dirty="0" smtClean="0"/>
              <a:t>f(‧) = 0</a:t>
            </a:r>
            <a:r>
              <a:rPr lang="en-US" altLang="zh-TW" sz="2400" dirty="0"/>
              <a:t>(‧)</a:t>
            </a:r>
            <a:endParaRPr lang="en-US" altLang="zh-TW" sz="2400" baseline="30000" dirty="0" smtClean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311"/>
              </p:ext>
            </p:extLst>
          </p:nvPr>
        </p:nvGraphicFramePr>
        <p:xfrm>
          <a:off x="1750244" y="1657136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83294"/>
              </p:ext>
            </p:extLst>
          </p:nvPr>
        </p:nvGraphicFramePr>
        <p:xfrm>
          <a:off x="2281335" y="1650714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990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29352"/>
              </p:ext>
            </p:extLst>
          </p:nvPr>
        </p:nvGraphicFramePr>
        <p:xfrm>
          <a:off x="857201" y="3085886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56053"/>
              </p:ext>
            </p:extLst>
          </p:nvPr>
        </p:nvGraphicFramePr>
        <p:xfrm>
          <a:off x="1388292" y="3079464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80344"/>
              </p:ext>
            </p:extLst>
          </p:nvPr>
        </p:nvGraphicFramePr>
        <p:xfrm>
          <a:off x="866726" y="236373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7438"/>
              </p:ext>
            </p:extLst>
          </p:nvPr>
        </p:nvGraphicFramePr>
        <p:xfrm>
          <a:off x="1397817" y="2357309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990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內容版面配置區 2"/>
          <p:cNvSpPr txBox="1">
            <a:spLocks/>
          </p:cNvSpPr>
          <p:nvPr/>
        </p:nvSpPr>
        <p:spPr>
          <a:xfrm>
            <a:off x="8915401" y="1385118"/>
            <a:ext cx="3143250" cy="535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 smtClean="0"/>
              <a:t>根據定義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純量積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乘法分配律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zh-TW" altLang="en-US" sz="2400" dirty="0" smtClean="0"/>
              <a:t>根據定義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加法結合律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就是這樣</a:t>
            </a:r>
            <a:endParaRPr lang="en-US" altLang="zh-TW" sz="2400" dirty="0" smtClean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77842"/>
              </p:ext>
            </p:extLst>
          </p:nvPr>
        </p:nvGraphicFramePr>
        <p:xfrm>
          <a:off x="1133426" y="381931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5673"/>
              </p:ext>
            </p:extLst>
          </p:nvPr>
        </p:nvGraphicFramePr>
        <p:xfrm>
          <a:off x="2874192" y="3803364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990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>
                          <a:solidFill>
                            <a:srgbClr val="00990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9900"/>
                          </a:solidFill>
                        </a:rPr>
                        <a:t>j=1</a:t>
                      </a:r>
                      <a:endParaRPr lang="en-US" altLang="zh-TW" sz="1050" dirty="0" smtClean="0">
                        <a:solidFill>
                          <a:srgbClr val="0099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37530"/>
              </p:ext>
            </p:extLst>
          </p:nvPr>
        </p:nvGraphicFramePr>
        <p:xfrm>
          <a:off x="1133426" y="456226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93914"/>
              </p:ext>
            </p:extLst>
          </p:nvPr>
        </p:nvGraphicFramePr>
        <p:xfrm>
          <a:off x="2876501" y="454321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69841"/>
              </p:ext>
            </p:extLst>
          </p:nvPr>
        </p:nvGraphicFramePr>
        <p:xfrm>
          <a:off x="1085801" y="5324261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9"/>
            <a:ext cx="12192000" cy="8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250065"/>
            <a:ext cx="11658599" cy="53680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推導兩平面間的距離公式的過程通常很冗長。因此假設我們已經有平行的觀念，亦即在</a:t>
            </a:r>
            <a:r>
              <a:rPr lang="en-US" altLang="zh-TW" sz="2400" dirty="0" err="1" smtClean="0"/>
              <a:t>N+1</a:t>
            </a:r>
            <a:r>
              <a:rPr lang="zh-TW" altLang="en-US" sz="2400" dirty="0"/>
              <a:t>維空間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維超平面互相平行，即代表它們有</a:t>
            </a:r>
            <a:r>
              <a:rPr lang="zh-TW" altLang="en-US" sz="2400" dirty="0" smtClean="0">
                <a:solidFill>
                  <a:srgbClr val="C00000"/>
                </a:solidFill>
              </a:rPr>
              <a:t>相同的法向量</a:t>
            </a:r>
            <a:r>
              <a:rPr lang="zh-TW" altLang="en-US" sz="2400" dirty="0" smtClean="0"/>
              <a:t>，同時此兩個超平面的</a:t>
            </a:r>
            <a:r>
              <a:rPr lang="zh-TW" altLang="en-US" sz="2400" dirty="0" smtClean="0">
                <a:solidFill>
                  <a:srgbClr val="009900"/>
                </a:solidFill>
              </a:rPr>
              <a:t>距離在任意處皆相等</a:t>
            </a:r>
            <a:endParaRPr lang="en-US" altLang="zh-TW" sz="2400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x –b -1 =0 </a:t>
            </a:r>
            <a:r>
              <a:rPr lang="zh-TW" altLang="en-US" sz="2400" dirty="0" smtClean="0"/>
              <a:t>和 </a:t>
            </a:r>
            <a:r>
              <a:rPr lang="en-US" altLang="zh-TW" sz="2400" dirty="0"/>
              <a:t>w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x –b </a:t>
            </a:r>
            <a:r>
              <a:rPr lang="en-US" altLang="zh-TW" sz="2400" dirty="0" smtClean="0"/>
              <a:t>+1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=0</a:t>
            </a:r>
            <a:r>
              <a:rPr lang="zh-TW" altLang="en-US" sz="2400" dirty="0" smtClean="0"/>
              <a:t> 這兩個超平面互相平行，因為它們的法向量皆為</a:t>
            </a:r>
            <a:r>
              <a:rPr lang="en-US" altLang="zh-TW" sz="2400" dirty="0" smtClean="0">
                <a:solidFill>
                  <a:srgbClr val="C00000"/>
                </a:solidFill>
              </a:rPr>
              <a:t>w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對於超平面</a:t>
            </a: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-1 =b</a:t>
            </a:r>
            <a:r>
              <a:rPr lang="zh-TW" altLang="en-US" sz="2400" dirty="0"/>
              <a:t>上任</a:t>
            </a:r>
            <a:r>
              <a:rPr lang="zh-TW" altLang="en-US" sz="2400" dirty="0" smtClean="0"/>
              <a:t>一點</a:t>
            </a:r>
            <a:r>
              <a:rPr lang="en-US" altLang="zh-TW" sz="2400" dirty="0" err="1" smtClean="0"/>
              <a:t>x</a:t>
            </a:r>
            <a:r>
              <a:rPr lang="en-US" altLang="zh-TW" sz="2400" baseline="-25000" dirty="0" err="1" smtClean="0"/>
              <a:t>0</a:t>
            </a:r>
            <a:r>
              <a:rPr lang="zh-TW" altLang="en-US" sz="2400" dirty="0" smtClean="0"/>
              <a:t>，</a:t>
            </a:r>
            <a:r>
              <a:rPr lang="en-US" altLang="zh-TW" sz="2400" dirty="0" err="1" smtClean="0"/>
              <a:t>x</a:t>
            </a:r>
            <a:r>
              <a:rPr lang="en-US" altLang="zh-TW" sz="2400" baseline="-25000" dirty="0" err="1" smtClean="0"/>
              <a:t>0</a:t>
            </a:r>
            <a:r>
              <a:rPr lang="zh-TW" altLang="en-US" sz="2400" dirty="0"/>
              <a:t>到超平面</a:t>
            </a:r>
            <a:r>
              <a:rPr lang="en-US" altLang="zh-TW" sz="2400" dirty="0"/>
              <a:t>w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x </a:t>
            </a:r>
            <a:r>
              <a:rPr lang="en-US" altLang="zh-TW" sz="2400" dirty="0" smtClean="0"/>
              <a:t>+</a:t>
            </a:r>
            <a:r>
              <a:rPr lang="en-US" altLang="zh-TW" sz="2400" dirty="0"/>
              <a:t>1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=b</a:t>
            </a:r>
            <a:r>
              <a:rPr lang="zh-TW" altLang="en-US" sz="2400" dirty="0" smtClean="0"/>
              <a:t>的最短路徑，必然是沿著它</a:t>
            </a:r>
            <a:r>
              <a:rPr lang="zh-TW" altLang="en-US" sz="2400" dirty="0"/>
              <a:t>們</a:t>
            </a:r>
            <a:r>
              <a:rPr lang="zh-TW" altLang="en-US" sz="2400" dirty="0" smtClean="0"/>
              <a:t>的</a:t>
            </a:r>
            <a:r>
              <a:rPr lang="zh-TW" altLang="en-US" sz="2400" dirty="0" smtClean="0">
                <a:solidFill>
                  <a:srgbClr val="C00000"/>
                </a:solidFill>
              </a:rPr>
              <a:t>法向量</a:t>
            </a:r>
            <a:r>
              <a:rPr lang="en-US" altLang="zh-TW" sz="2400" dirty="0" smtClean="0">
                <a:solidFill>
                  <a:srgbClr val="C00000"/>
                </a:solidFill>
              </a:rPr>
              <a:t>w/</a:t>
            </a:r>
            <a:r>
              <a:rPr lang="en-US" altLang="zh-TW" sz="1800" dirty="0" smtClean="0">
                <a:solidFill>
                  <a:srgbClr val="C00000"/>
                </a:solidFill>
              </a:rPr>
              <a:t>||</a:t>
            </a:r>
            <a:r>
              <a:rPr lang="en-US" altLang="zh-TW" sz="2400" dirty="0" smtClean="0">
                <a:solidFill>
                  <a:srgbClr val="C00000"/>
                </a:solidFill>
              </a:rPr>
              <a:t>w</a:t>
            </a:r>
            <a:r>
              <a:rPr lang="en-US" altLang="zh-TW" sz="1800" dirty="0" smtClean="0">
                <a:solidFill>
                  <a:srgbClr val="C00000"/>
                </a:solidFill>
              </a:rPr>
              <a:t>||</a:t>
            </a:r>
            <a:r>
              <a:rPr lang="zh-TW" altLang="en-US" sz="2400" dirty="0" smtClean="0"/>
              <a:t>走</a:t>
            </a:r>
            <a:r>
              <a:rPr lang="el-GR" altLang="zh-TW" sz="2400" dirty="0">
                <a:solidFill>
                  <a:srgbClr val="C00000"/>
                </a:solidFill>
              </a:rPr>
              <a:t>δ</a:t>
            </a:r>
            <a:r>
              <a:rPr lang="zh-TW" altLang="en-US" sz="2400" dirty="0" smtClean="0"/>
              <a:t>的距離，</a:t>
            </a:r>
            <a:r>
              <a:rPr lang="zh-TW" altLang="en-US" sz="2400" dirty="0"/>
              <a:t>因此</a:t>
            </a:r>
            <a:r>
              <a:rPr lang="zh-TW" altLang="en-US" sz="2400" dirty="0" smtClean="0"/>
              <a:t>可以記為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</a:t>
            </a:r>
            <a:r>
              <a:rPr lang="en-US" altLang="zh-TW" sz="2400" baseline="-25000" dirty="0" err="1" smtClean="0">
                <a:solidFill>
                  <a:srgbClr val="0070C0"/>
                </a:solidFill>
              </a:rPr>
              <a:t>0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rgbClr val="009900"/>
                </a:solidFill>
              </a:rPr>
              <a:t>-1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=b</a:t>
            </a:r>
            <a:r>
              <a:rPr lang="zh-TW" altLang="en-US" sz="2400" dirty="0" smtClean="0"/>
              <a:t>，</a:t>
            </a:r>
            <a:r>
              <a:rPr lang="en-US" altLang="zh-TW" sz="2400" dirty="0" smtClean="0">
                <a:solidFill>
                  <a:srgbClr val="0070C0"/>
                </a:solidFill>
              </a:rPr>
              <a:t> w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</a:t>
            </a:r>
            <a:r>
              <a:rPr lang="en-US" altLang="zh-TW" sz="2400" baseline="-25000" dirty="0" err="1" smtClean="0">
                <a:solidFill>
                  <a:srgbClr val="0070C0"/>
                </a:solidFill>
              </a:rPr>
              <a:t>0</a:t>
            </a:r>
            <a:r>
              <a:rPr lang="en-US" altLang="zh-TW" sz="2400" dirty="0" smtClean="0">
                <a:solidFill>
                  <a:srgbClr val="0070C0"/>
                </a:solidFill>
              </a:rPr>
              <a:t>+</a:t>
            </a:r>
            <a:r>
              <a:rPr lang="el-GR" altLang="zh-TW" sz="2400" dirty="0" smtClean="0">
                <a:solidFill>
                  <a:srgbClr val="C00000"/>
                </a:solidFill>
              </a:rPr>
              <a:t>δ</a:t>
            </a:r>
            <a:r>
              <a:rPr lang="en-US" altLang="zh-TW" sz="2400" dirty="0" smtClean="0">
                <a:solidFill>
                  <a:srgbClr val="C00000"/>
                </a:solidFill>
              </a:rPr>
              <a:t>w/</a:t>
            </a:r>
            <a:r>
              <a:rPr lang="en-US" altLang="zh-TW" sz="1800" dirty="0" smtClean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w</a:t>
            </a:r>
            <a:r>
              <a:rPr lang="en-US" altLang="zh-TW" sz="1800" dirty="0">
                <a:solidFill>
                  <a:srgbClr val="C00000"/>
                </a:solidFill>
              </a:rPr>
              <a:t>||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olidFill>
                  <a:srgbClr val="009900"/>
                </a:solidFill>
              </a:rPr>
              <a:t>+1</a:t>
            </a:r>
            <a:r>
              <a:rPr lang="en-US" altLang="zh-TW" sz="2400" dirty="0" smtClean="0"/>
              <a:t> =b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因此，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70C0"/>
                </a:solidFill>
              </a:rPr>
              <a:t>T</a:t>
            </a:r>
            <a:r>
              <a:rPr lang="en-US" altLang="zh-TW" sz="2400" dirty="0" err="1">
                <a:solidFill>
                  <a:srgbClr val="0070C0"/>
                </a:solidFill>
              </a:rPr>
              <a:t>x</a:t>
            </a:r>
            <a:r>
              <a:rPr lang="en-US" altLang="zh-TW" sz="2400" baseline="-25000" dirty="0" err="1">
                <a:solidFill>
                  <a:srgbClr val="0070C0"/>
                </a:solidFill>
              </a:rPr>
              <a:t>0</a:t>
            </a:r>
            <a:r>
              <a:rPr lang="el-GR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-2=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w</a:t>
            </a:r>
            <a:r>
              <a:rPr lang="en-US" altLang="zh-TW" sz="2400" baseline="30000" dirty="0">
                <a:solidFill>
                  <a:srgbClr val="0070C0"/>
                </a:solidFill>
              </a:rPr>
              <a:t>T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x</a:t>
            </a:r>
            <a:r>
              <a:rPr lang="en-US" altLang="zh-TW" sz="2400" baseline="-25000" dirty="0" err="1">
                <a:solidFill>
                  <a:srgbClr val="0070C0"/>
                </a:solidFill>
              </a:rPr>
              <a:t>0</a:t>
            </a:r>
            <a:r>
              <a:rPr lang="en-US" altLang="zh-TW" sz="2400" dirty="0">
                <a:solidFill>
                  <a:srgbClr val="C00000"/>
                </a:solidFill>
              </a:rPr>
              <a:t>+</a:t>
            </a:r>
            <a:r>
              <a:rPr lang="el-GR" altLang="zh-TW" sz="2400" dirty="0" smtClean="0">
                <a:solidFill>
                  <a:srgbClr val="C00000"/>
                </a:solidFill>
              </a:rPr>
              <a:t>δ</a:t>
            </a:r>
            <a:r>
              <a:rPr lang="en-US" altLang="zh-TW" sz="2400" dirty="0">
                <a:solidFill>
                  <a:srgbClr val="C00000"/>
                </a:solidFill>
              </a:rPr>
              <a:t>/</a:t>
            </a:r>
            <a:r>
              <a:rPr lang="en-US" altLang="zh-TW" sz="1800" dirty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w</a:t>
            </a:r>
            <a:r>
              <a:rPr lang="en-US" altLang="zh-TW" sz="1800" dirty="0">
                <a:solidFill>
                  <a:srgbClr val="C00000"/>
                </a:solidFill>
              </a:rPr>
              <a:t>||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，即</a:t>
            </a:r>
            <a:r>
              <a:rPr lang="en-US" altLang="zh-TW" sz="2400" dirty="0" smtClean="0">
                <a:solidFill>
                  <a:srgbClr val="0070C0"/>
                </a:solidFill>
              </a:rPr>
              <a:t>w</a:t>
            </a:r>
            <a:r>
              <a:rPr lang="en-US" altLang="zh-TW" sz="24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el-GR" altLang="zh-TW" sz="2400" dirty="0" smtClean="0">
                <a:solidFill>
                  <a:srgbClr val="C00000"/>
                </a:solidFill>
              </a:rPr>
              <a:t>δ</a:t>
            </a:r>
            <a:r>
              <a:rPr lang="en-US" altLang="zh-TW" sz="2400" dirty="0">
                <a:solidFill>
                  <a:srgbClr val="C00000"/>
                </a:solidFill>
              </a:rPr>
              <a:t>/</a:t>
            </a:r>
            <a:r>
              <a:rPr lang="en-US" altLang="zh-TW" sz="1800" dirty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w</a:t>
            </a:r>
            <a:r>
              <a:rPr lang="en-US" altLang="zh-TW" sz="1800" dirty="0" smtClean="0">
                <a:solidFill>
                  <a:srgbClr val="C00000"/>
                </a:solidFill>
              </a:rPr>
              <a:t>||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w </a:t>
            </a:r>
            <a:r>
              <a:rPr lang="en-US" altLang="zh-TW" sz="2400" dirty="0" smtClean="0"/>
              <a:t>=</a:t>
            </a:r>
            <a:r>
              <a:rPr lang="el-GR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(</a:t>
            </a:r>
            <a:r>
              <a:rPr lang="el-GR" altLang="zh-TW" sz="2400" dirty="0">
                <a:solidFill>
                  <a:srgbClr val="C00000"/>
                </a:solidFill>
              </a:rPr>
              <a:t>δ</a:t>
            </a:r>
            <a:r>
              <a:rPr lang="en-US" altLang="zh-TW" sz="2400" dirty="0">
                <a:solidFill>
                  <a:srgbClr val="C00000"/>
                </a:solidFill>
              </a:rPr>
              <a:t>/</a:t>
            </a:r>
            <a:r>
              <a:rPr lang="en-US" altLang="zh-TW" sz="1800" dirty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w</a:t>
            </a:r>
            <a:r>
              <a:rPr lang="en-US" altLang="zh-TW" sz="1800" dirty="0" smtClean="0">
                <a:solidFill>
                  <a:srgbClr val="C00000"/>
                </a:solidFill>
              </a:rPr>
              <a:t>||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w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=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l-GR" altLang="zh-TW" sz="2400" dirty="0" smtClean="0">
                <a:solidFill>
                  <a:srgbClr val="C00000"/>
                </a:solidFill>
              </a:rPr>
              <a:t>δ</a:t>
            </a:r>
            <a:r>
              <a:rPr lang="en-US" altLang="zh-TW" sz="1800" dirty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w</a:t>
            </a:r>
            <a:r>
              <a:rPr lang="en-US" altLang="zh-TW" sz="1800" dirty="0" smtClean="0">
                <a:solidFill>
                  <a:srgbClr val="C00000"/>
                </a:solidFill>
              </a:rPr>
              <a:t>||</a:t>
            </a:r>
            <a:r>
              <a:rPr lang="en-US" altLang="zh-TW" sz="1800" baseline="30000" dirty="0" smtClean="0">
                <a:solidFill>
                  <a:srgbClr val="C00000"/>
                </a:solidFill>
              </a:rPr>
              <a:t>(-1+2)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= </a:t>
            </a:r>
            <a:r>
              <a:rPr lang="el-GR" altLang="zh-TW" sz="2400" dirty="0">
                <a:solidFill>
                  <a:srgbClr val="C00000"/>
                </a:solidFill>
              </a:rPr>
              <a:t>δ</a:t>
            </a:r>
            <a:r>
              <a:rPr lang="el-GR" altLang="zh-TW" sz="2000" dirty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w</a:t>
            </a:r>
            <a:r>
              <a:rPr lang="en-US" altLang="zh-TW" sz="2000" dirty="0" smtClean="0">
                <a:solidFill>
                  <a:srgbClr val="C00000"/>
                </a:solidFill>
              </a:rPr>
              <a:t>||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-2</a:t>
            </a:r>
            <a:endParaRPr lang="en-US" altLang="zh-TW" sz="2400" baseline="300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最</a:t>
            </a:r>
            <a:r>
              <a:rPr lang="zh-TW" altLang="en-US" sz="2400" dirty="0"/>
              <a:t>後</a:t>
            </a:r>
            <a:r>
              <a:rPr lang="zh-TW" altLang="en-US" sz="2400" dirty="0" smtClean="0"/>
              <a:t>，</a:t>
            </a:r>
            <a:r>
              <a:rPr lang="el-GR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|</a:t>
            </a:r>
            <a:r>
              <a:rPr lang="el-GR" altLang="zh-TW" sz="2400" dirty="0" smtClean="0">
                <a:solidFill>
                  <a:srgbClr val="C00000"/>
                </a:solidFill>
              </a:rPr>
              <a:t>δ</a:t>
            </a:r>
            <a:r>
              <a:rPr lang="en-US" altLang="zh-TW" sz="2400" dirty="0" smtClean="0">
                <a:solidFill>
                  <a:srgbClr val="C00000"/>
                </a:solidFill>
              </a:rPr>
              <a:t>|</a:t>
            </a:r>
            <a:r>
              <a:rPr lang="el-GR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2/</a:t>
            </a:r>
            <a:r>
              <a:rPr lang="en-US" altLang="zh-TW" sz="1800" dirty="0" smtClean="0"/>
              <a:t>||</a:t>
            </a:r>
            <a:r>
              <a:rPr lang="en-US" altLang="zh-TW" sz="2400" dirty="0" smtClean="0"/>
              <a:t>w</a:t>
            </a:r>
            <a:r>
              <a:rPr lang="en-US" altLang="zh-TW" sz="1800" dirty="0" smtClean="0"/>
              <a:t>||</a:t>
            </a:r>
            <a:r>
              <a:rPr lang="zh-TW" altLang="en-US" sz="2400" dirty="0" smtClean="0"/>
              <a:t> ，我們得到</a:t>
            </a:r>
            <a:r>
              <a:rPr lang="zh-TW" altLang="en-US" sz="2400" dirty="0"/>
              <a:t>這</a:t>
            </a:r>
            <a:r>
              <a:rPr lang="zh-TW" altLang="en-US" sz="2400" dirty="0" smtClean="0"/>
              <a:t>兩個超平面距離為</a:t>
            </a:r>
            <a:r>
              <a:rPr lang="en-US" altLang="zh-TW" sz="2400" dirty="0"/>
              <a:t>2/</a:t>
            </a:r>
            <a:r>
              <a:rPr lang="en-US" altLang="zh-TW" sz="1800" dirty="0"/>
              <a:t>||</a:t>
            </a:r>
            <a:r>
              <a:rPr lang="en-US" altLang="zh-TW" sz="2400" dirty="0"/>
              <a:t>w</a:t>
            </a:r>
            <a:r>
              <a:rPr lang="en-US" altLang="zh-TW" sz="1800" dirty="0" smtClean="0"/>
              <a:t>||</a:t>
            </a:r>
            <a:endParaRPr lang="en-US" altLang="zh-TW" sz="1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048" y="722039"/>
            <a:ext cx="11813627" cy="59783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改寫</a:t>
            </a:r>
            <a:r>
              <a:rPr lang="en-US" altLang="zh-TW" dirty="0"/>
              <a:t>Representer </a:t>
            </a:r>
            <a:r>
              <a:rPr lang="en-US" altLang="zh-TW" dirty="0" smtClean="0"/>
              <a:t>Theorem</a:t>
            </a:r>
            <a:r>
              <a:rPr lang="zh-TW" altLang="en-US" dirty="0" smtClean="0"/>
              <a:t>的證明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g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g</a:t>
            </a:r>
            <a:r>
              <a:rPr lang="zh-TW" altLang="en-US" dirty="0" smtClean="0"/>
              <a:t>分解為</a:t>
            </a:r>
            <a:r>
              <a:rPr lang="zh-TW" altLang="en-US" dirty="0" smtClean="0">
                <a:solidFill>
                  <a:srgbClr val="0070C0"/>
                </a:solidFill>
              </a:rPr>
              <a:t>平行於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009900"/>
                </a:solidFill>
              </a:rPr>
              <a:t>垂直於</a:t>
            </a:r>
            <a:r>
              <a:rPr lang="zh-TW" altLang="en-US" dirty="0" smtClean="0"/>
              <a:t>空間</a:t>
            </a:r>
            <a:r>
              <a:rPr lang="en-US" altLang="zh-TW" dirty="0" smtClean="0"/>
              <a:t>span(k(x</a:t>
            </a:r>
            <a:r>
              <a:rPr lang="en-US" altLang="zh-TW" baseline="30000" dirty="0" smtClean="0"/>
              <a:t>(1)</a:t>
            </a:r>
            <a:r>
              <a:rPr lang="en-US" altLang="zh-TW" dirty="0"/>
              <a:t>,‧),…, </a:t>
            </a:r>
            <a:r>
              <a:rPr lang="en-US" altLang="zh-TW" dirty="0" smtClean="0"/>
              <a:t>k(x</a:t>
            </a:r>
            <a:r>
              <a:rPr lang="en-US" altLang="zh-TW" baseline="30000" dirty="0" smtClean="0"/>
              <a:t>(N)</a:t>
            </a:r>
            <a:r>
              <a:rPr lang="en-US" altLang="zh-TW" dirty="0" smtClean="0"/>
              <a:t>,‧))</a:t>
            </a:r>
            <a:r>
              <a:rPr lang="zh-TW" altLang="en-US" dirty="0" smtClean="0"/>
              <a:t>的部分，得到</a:t>
            </a:r>
            <a:r>
              <a:rPr lang="en-US" altLang="zh-TW" dirty="0" smtClean="0"/>
              <a:t>g = 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//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009900"/>
                </a:solidFill>
              </a:rPr>
              <a:t>g</a:t>
            </a:r>
            <a:r>
              <a:rPr lang="en-US" altLang="zh-TW" baseline="-25000" dirty="0" smtClean="0">
                <a:solidFill>
                  <a:srgbClr val="009900"/>
                </a:solidFill>
              </a:rPr>
              <a:t>⊥</a:t>
            </a:r>
            <a:r>
              <a:rPr lang="en-US" altLang="zh-TW" dirty="0" smtClean="0"/>
              <a:t> + </a:t>
            </a:r>
            <a:r>
              <a:rPr lang="en-US" altLang="zh-TW" dirty="0" smtClean="0">
                <a:solidFill>
                  <a:srgbClr val="C00000"/>
                </a:solidFill>
              </a:rPr>
              <a:t>b</a:t>
            </a:r>
            <a:r>
              <a:rPr lang="el-GR" altLang="zh-TW" dirty="0" smtClean="0">
                <a:solidFill>
                  <a:srgbClr val="C00000"/>
                </a:solidFill>
              </a:rPr>
              <a:t>ψ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，其中 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en-US" altLang="zh-TW" baseline="-25000" dirty="0">
                <a:solidFill>
                  <a:srgbClr val="0070C0"/>
                </a:solidFill>
              </a:rPr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			   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Loss function</a:t>
            </a:r>
            <a:r>
              <a:rPr lang="zh-TW" altLang="en-US" dirty="0" smtClean="0"/>
              <a:t>可以寫成 </a:t>
            </a:r>
            <a:r>
              <a:rPr lang="en-US" altLang="zh-TW" dirty="0" smtClean="0"/>
              <a:t>L</a:t>
            </a:r>
            <a:r>
              <a:rPr lang="en-US" altLang="zh-TW" sz="3200" dirty="0" smtClean="0"/>
              <a:t>(</a:t>
            </a:r>
            <a:r>
              <a:rPr lang="en-US" altLang="zh-TW" dirty="0" smtClean="0"/>
              <a:t> (</a:t>
            </a:r>
            <a:r>
              <a:rPr lang="en-US" altLang="zh-TW" b="1" dirty="0" smtClean="0"/>
              <a:t>x</a:t>
            </a:r>
            <a:r>
              <a:rPr lang="en-US" altLang="zh-TW" baseline="30000" dirty="0" smtClean="0"/>
              <a:t>(</a:t>
            </a:r>
            <a:r>
              <a:rPr lang="en-US" altLang="zh-TW" baseline="30000" dirty="0" err="1" smtClean="0"/>
              <a:t>i</a:t>
            </a:r>
            <a:r>
              <a:rPr lang="en-US" altLang="zh-TW" baseline="30000" dirty="0" smtClean="0"/>
              <a:t>)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r</a:t>
            </a:r>
            <a:r>
              <a:rPr lang="en-US" altLang="zh-TW" baseline="30000" dirty="0" smtClean="0"/>
              <a:t>(</a:t>
            </a:r>
            <a:r>
              <a:rPr lang="en-US" altLang="zh-TW" baseline="30000" dirty="0" err="1" smtClean="0"/>
              <a:t>i</a:t>
            </a:r>
            <a:r>
              <a:rPr lang="en-US" altLang="zh-TW" baseline="30000" dirty="0" smtClean="0"/>
              <a:t>)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//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x</a:t>
            </a:r>
            <a:r>
              <a:rPr lang="en-US" altLang="zh-TW" baseline="30000" dirty="0">
                <a:solidFill>
                  <a:srgbClr val="0070C0"/>
                </a:solidFill>
              </a:rPr>
              <a:t>(</a:t>
            </a:r>
            <a:r>
              <a:rPr lang="en-US" altLang="zh-TW" baseline="30000" dirty="0" err="1">
                <a:solidFill>
                  <a:srgbClr val="0070C0"/>
                </a:solidFill>
              </a:rPr>
              <a:t>i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/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b</a:t>
            </a:r>
            <a:r>
              <a:rPr lang="el-GR" altLang="zh-TW" dirty="0" smtClean="0">
                <a:solidFill>
                  <a:srgbClr val="C00000"/>
                </a:solidFill>
              </a:rPr>
              <a:t>ψ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b="1" dirty="0" smtClean="0">
                <a:solidFill>
                  <a:srgbClr val="C00000"/>
                </a:solidFill>
              </a:rPr>
              <a:t>x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(</a:t>
            </a:r>
            <a:r>
              <a:rPr lang="en-US" altLang="zh-TW" baseline="30000" dirty="0" err="1" smtClean="0">
                <a:solidFill>
                  <a:srgbClr val="C00000"/>
                </a:solidFill>
              </a:rPr>
              <a:t>i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)</a:t>
            </a:r>
            <a:r>
              <a:rPr lang="en-US" altLang="zh-TW" baseline="-25000" dirty="0" err="1" smtClean="0"/>
              <a:t>i</a:t>
            </a:r>
            <a:r>
              <a:rPr lang="en-US" altLang="zh-TW" baseline="-25000" dirty="0" smtClean="0"/>
              <a:t>=1,…,N</a:t>
            </a:r>
            <a:r>
              <a:rPr lang="en-US" altLang="zh-TW" dirty="0" smtClean="0"/>
              <a:t> 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因為</a:t>
            </a:r>
            <a:r>
              <a:rPr lang="en-US" altLang="zh-TW" sz="3200" dirty="0" smtClean="0">
                <a:solidFill>
                  <a:srgbClr val="009900"/>
                </a:solidFill>
              </a:rPr>
              <a:t>g</a:t>
            </a:r>
            <a:r>
              <a:rPr lang="en-US" altLang="zh-TW" sz="3200" baseline="-25000" dirty="0" smtClean="0">
                <a:solidFill>
                  <a:srgbClr val="009900"/>
                </a:solidFill>
              </a:rPr>
              <a:t>⊥</a:t>
            </a:r>
            <a:r>
              <a:rPr lang="en-US" altLang="zh-TW" sz="3200" dirty="0" smtClean="0">
                <a:solidFill>
                  <a:srgbClr val="009900"/>
                </a:solidFill>
              </a:rPr>
              <a:t>(</a:t>
            </a:r>
            <a:r>
              <a:rPr lang="en-US" altLang="zh-TW" sz="3200" dirty="0">
                <a:solidFill>
                  <a:srgbClr val="009900"/>
                </a:solidFill>
              </a:rPr>
              <a:t>x</a:t>
            </a:r>
            <a:r>
              <a:rPr lang="en-US" altLang="zh-TW" sz="3200" baseline="30000" dirty="0">
                <a:solidFill>
                  <a:srgbClr val="009900"/>
                </a:solidFill>
              </a:rPr>
              <a:t>(</a:t>
            </a:r>
            <a:r>
              <a:rPr lang="en-US" altLang="zh-TW" sz="3200" baseline="30000" dirty="0" err="1">
                <a:solidFill>
                  <a:srgbClr val="009900"/>
                </a:solidFill>
              </a:rPr>
              <a:t>i</a:t>
            </a:r>
            <a:r>
              <a:rPr lang="en-US" altLang="zh-TW" sz="3200" baseline="30000" dirty="0">
                <a:solidFill>
                  <a:srgbClr val="009900"/>
                </a:solidFill>
              </a:rPr>
              <a:t>)</a:t>
            </a:r>
            <a:r>
              <a:rPr lang="en-US" altLang="zh-TW" sz="3200" dirty="0">
                <a:solidFill>
                  <a:srgbClr val="009900"/>
                </a:solidFill>
              </a:rPr>
              <a:t>)</a:t>
            </a:r>
            <a:r>
              <a:rPr lang="en-US" altLang="zh-TW" sz="3200" dirty="0" smtClean="0"/>
              <a:t>=0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||</a:t>
            </a:r>
            <a:r>
              <a:rPr lang="en-US" altLang="zh-TW" dirty="0">
                <a:solidFill>
                  <a:srgbClr val="0070C0"/>
                </a:solidFill>
              </a:rPr>
              <a:t>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//</a:t>
            </a:r>
            <a:r>
              <a:rPr lang="en-US" altLang="zh-TW" dirty="0" smtClean="0"/>
              <a:t>||</a:t>
            </a:r>
            <a:r>
              <a:rPr lang="zh-TW" altLang="en-US" dirty="0" smtClean="0"/>
              <a:t> </a:t>
            </a:r>
            <a:r>
              <a:rPr lang="en-US" altLang="zh-TW" dirty="0" smtClean="0"/>
              <a:t>≤</a:t>
            </a:r>
            <a:r>
              <a:rPr lang="zh-TW" altLang="en-US" dirty="0" smtClean="0"/>
              <a:t> </a:t>
            </a:r>
            <a:r>
              <a:rPr lang="en-US" altLang="zh-TW" dirty="0" smtClean="0"/>
              <a:t>||g||</a:t>
            </a:r>
            <a:r>
              <a:rPr lang="zh-TW" altLang="en-US" dirty="0" smtClean="0"/>
              <a:t> ，因此</a:t>
            </a:r>
            <a:r>
              <a:rPr lang="el-GR" altLang="zh-TW" dirty="0"/>
              <a:t>Ω(</a:t>
            </a:r>
            <a:r>
              <a:rPr lang="en-US" altLang="zh-TW" dirty="0" smtClean="0"/>
              <a:t>||</a:t>
            </a:r>
            <a:r>
              <a:rPr lang="en-US" altLang="zh-TW" dirty="0">
                <a:solidFill>
                  <a:srgbClr val="0070C0"/>
                </a:solidFill>
              </a:rPr>
              <a:t>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//</a:t>
            </a:r>
            <a:r>
              <a:rPr lang="en-US" altLang="zh-TW" dirty="0" smtClean="0"/>
              <a:t>||</a:t>
            </a:r>
            <a:r>
              <a:rPr lang="en-US" altLang="zh-TW" baseline="-25000" dirty="0"/>
              <a:t>RKHS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≤</a:t>
            </a:r>
            <a:r>
              <a:rPr lang="zh-TW" altLang="en-US" dirty="0" smtClean="0"/>
              <a:t> </a:t>
            </a:r>
            <a:r>
              <a:rPr lang="el-GR" altLang="zh-TW" dirty="0"/>
              <a:t>Ω(</a:t>
            </a:r>
            <a:r>
              <a:rPr lang="en-US" altLang="zh-TW" dirty="0" smtClean="0"/>
              <a:t>||g||</a:t>
            </a:r>
            <a:r>
              <a:rPr lang="en-US" altLang="zh-TW" baseline="-25000" dirty="0"/>
              <a:t>RKHS</a:t>
            </a:r>
            <a:r>
              <a:rPr lang="en-US" altLang="zh-TW" dirty="0"/>
              <a:t>) </a:t>
            </a:r>
            <a:r>
              <a:rPr lang="zh-TW" altLang="en-US" dirty="0"/>
              <a:t>，</a:t>
            </a:r>
            <a:r>
              <a:rPr lang="zh-TW" altLang="en-US" dirty="0" smtClean="0"/>
              <a:t>而將</a:t>
            </a:r>
            <a:r>
              <a:rPr lang="en-US" altLang="zh-TW" dirty="0" smtClean="0"/>
              <a:t>g</a:t>
            </a:r>
            <a:r>
              <a:rPr lang="zh-TW" altLang="en-US" dirty="0" smtClean="0"/>
              <a:t>代換成</a:t>
            </a:r>
            <a:r>
              <a:rPr lang="en-US" altLang="zh-TW" dirty="0">
                <a:solidFill>
                  <a:srgbClr val="0070C0"/>
                </a:solidFill>
              </a:rPr>
              <a:t>g</a:t>
            </a:r>
            <a:r>
              <a:rPr lang="en-US" altLang="zh-TW" baseline="-25000" dirty="0">
                <a:solidFill>
                  <a:srgbClr val="0070C0"/>
                </a:solidFill>
              </a:rPr>
              <a:t>//</a:t>
            </a:r>
            <a:r>
              <a:rPr lang="zh-TW" altLang="en-US" dirty="0" smtClean="0"/>
              <a:t>不會對</a:t>
            </a:r>
            <a:r>
              <a:rPr lang="en-US" altLang="zh-TW" dirty="0" smtClean="0"/>
              <a:t>loss function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constraints</a:t>
            </a:r>
            <a:r>
              <a:rPr lang="zh-TW" altLang="en-US" dirty="0" smtClean="0"/>
              <a:t>造成任何影響，所以我們應該將</a:t>
            </a:r>
            <a:r>
              <a:rPr lang="en-US" altLang="zh-TW" dirty="0"/>
              <a:t>g</a:t>
            </a:r>
            <a:r>
              <a:rPr lang="zh-TW" altLang="en-US" dirty="0"/>
              <a:t>代換成</a:t>
            </a:r>
            <a:r>
              <a:rPr lang="en-US" altLang="zh-TW" dirty="0">
                <a:solidFill>
                  <a:srgbClr val="0070C0"/>
                </a:solidFill>
              </a:rPr>
              <a:t>g</a:t>
            </a:r>
            <a:r>
              <a:rPr lang="en-US" altLang="zh-TW" baseline="-25000" dirty="0">
                <a:solidFill>
                  <a:srgbClr val="0070C0"/>
                </a:solidFill>
              </a:rPr>
              <a:t>// 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因此，若得以最小化</a:t>
            </a:r>
            <a:r>
              <a:rPr lang="en-US" altLang="zh-TW" dirty="0"/>
              <a:t>loss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，必須有</a:t>
            </a:r>
            <a:r>
              <a:rPr lang="en-US" altLang="zh-TW" dirty="0">
                <a:solidFill>
                  <a:srgbClr val="009900"/>
                </a:solidFill>
              </a:rPr>
              <a:t>g</a:t>
            </a:r>
            <a:r>
              <a:rPr lang="en-US" altLang="zh-TW" baseline="-25000" dirty="0">
                <a:solidFill>
                  <a:srgbClr val="009900"/>
                </a:solidFill>
              </a:rPr>
              <a:t>⊥ </a:t>
            </a:r>
            <a:r>
              <a:rPr lang="en-US" altLang="zh-TW" dirty="0" smtClean="0"/>
              <a:t>=0</a:t>
            </a:r>
            <a:r>
              <a:rPr lang="zh-TW" altLang="en-US" dirty="0" smtClean="0"/>
              <a:t>，此時</a:t>
            </a:r>
            <a:r>
              <a:rPr lang="en-US" altLang="zh-TW" sz="3200" dirty="0"/>
              <a:t>g = </a:t>
            </a:r>
            <a:r>
              <a:rPr lang="en-US" altLang="zh-TW" sz="3200" dirty="0">
                <a:solidFill>
                  <a:srgbClr val="0070C0"/>
                </a:solidFill>
              </a:rPr>
              <a:t>g</a:t>
            </a:r>
            <a:r>
              <a:rPr lang="en-US" altLang="zh-TW" sz="3200" baseline="-25000" dirty="0">
                <a:solidFill>
                  <a:srgbClr val="0070C0"/>
                </a:solidFill>
              </a:rPr>
              <a:t>//</a:t>
            </a:r>
            <a:r>
              <a:rPr lang="en-US" altLang="zh-TW" sz="3200" dirty="0">
                <a:solidFill>
                  <a:srgbClr val="0070C0"/>
                </a:solidFill>
              </a:rPr>
              <a:t> </a:t>
            </a:r>
            <a:r>
              <a:rPr lang="en-US" altLang="zh-TW" sz="3200" dirty="0"/>
              <a:t>+ </a:t>
            </a:r>
            <a:r>
              <a:rPr lang="en-US" altLang="zh-TW" sz="3200" dirty="0" smtClean="0">
                <a:solidFill>
                  <a:srgbClr val="C00000"/>
                </a:solidFill>
              </a:rPr>
              <a:t>b</a:t>
            </a:r>
            <a:r>
              <a:rPr lang="el-GR" altLang="zh-TW" sz="3200" dirty="0" smtClean="0">
                <a:solidFill>
                  <a:srgbClr val="C00000"/>
                </a:solidFill>
              </a:rPr>
              <a:t>ψ</a:t>
            </a:r>
            <a:endParaRPr lang="en-US" altLang="zh-TW" sz="3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222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28110" y="1450181"/>
            <a:ext cx="153888" cy="1060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zh-TW" sz="2800" dirty="0"/>
              <a:t>~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96121" y="2082872"/>
            <a:ext cx="153888" cy="1060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zh-TW" sz="2800" dirty="0"/>
              <a:t>~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77" y="2130497"/>
            <a:ext cx="2271345" cy="41679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78071" y="5873822"/>
            <a:ext cx="153888" cy="1060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zh-TW" sz="2800" dirty="0"/>
              <a:t>~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61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048" y="722039"/>
            <a:ext cx="11813627" cy="597830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dirty="0" smtClean="0"/>
              <a:t>由於 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en-US" altLang="zh-TW" baseline="-25000" dirty="0">
                <a:solidFill>
                  <a:srgbClr val="0070C0"/>
                </a:solidFill>
              </a:rPr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∈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span(k(</a:t>
            </a:r>
            <a:r>
              <a:rPr lang="en-US" altLang="zh-TW" b="1" dirty="0" smtClean="0"/>
              <a:t>x</a:t>
            </a:r>
            <a:r>
              <a:rPr lang="en-US" altLang="zh-TW" baseline="30000" dirty="0" smtClean="0"/>
              <a:t>(1</a:t>
            </a:r>
            <a:r>
              <a:rPr lang="en-US" altLang="zh-TW" baseline="30000" dirty="0"/>
              <a:t>)</a:t>
            </a:r>
            <a:r>
              <a:rPr lang="en-US" altLang="zh-TW" dirty="0"/>
              <a:t>,‧),…, k(</a:t>
            </a:r>
            <a:r>
              <a:rPr lang="en-US" altLang="zh-TW" b="1" dirty="0"/>
              <a:t>x</a:t>
            </a:r>
            <a:r>
              <a:rPr lang="en-US" altLang="zh-TW" baseline="30000" dirty="0"/>
              <a:t>(N</a:t>
            </a:r>
            <a:r>
              <a:rPr lang="en-US" altLang="zh-TW" baseline="30000" dirty="0" smtClean="0"/>
              <a:t>)</a:t>
            </a:r>
            <a:r>
              <a:rPr lang="en-US" altLang="zh-TW" dirty="0" smtClean="0"/>
              <a:t>,‧))</a:t>
            </a:r>
            <a:r>
              <a:rPr lang="zh-TW" altLang="en-US" dirty="0" smtClean="0"/>
              <a:t> ，我們可以將 </a:t>
            </a:r>
            <a:r>
              <a:rPr lang="en-US" altLang="zh-TW" dirty="0" smtClean="0"/>
              <a:t>g</a:t>
            </a:r>
            <a:r>
              <a:rPr lang="en-US" altLang="zh-TW" baseline="30000" dirty="0" smtClean="0"/>
              <a:t>(</a:t>
            </a:r>
            <a:r>
              <a:rPr lang="en-US" altLang="zh-TW" baseline="30000" dirty="0" err="1" smtClean="0"/>
              <a:t>i</a:t>
            </a:r>
            <a:r>
              <a:rPr lang="en-US" altLang="zh-TW" baseline="30000" dirty="0" smtClean="0"/>
              <a:t>)</a:t>
            </a:r>
            <a:r>
              <a:rPr lang="en-US" altLang="zh-TW" baseline="-25000" dirty="0" err="1" smtClean="0"/>
              <a:t>i</a:t>
            </a:r>
            <a:r>
              <a:rPr lang="en-US" altLang="zh-TW" baseline="-25000" dirty="0" smtClean="0"/>
              <a:t>=1,…,N</a:t>
            </a:r>
            <a:r>
              <a:rPr lang="zh-TW" altLang="en-US" dirty="0" smtClean="0"/>
              <a:t>改寫成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</a:t>
            </a:r>
            <a:r>
              <a:rPr lang="en-US" altLang="zh-TW" baseline="30000" dirty="0"/>
              <a:t>(</a:t>
            </a:r>
            <a:r>
              <a:rPr lang="en-US" altLang="zh-TW" baseline="30000" dirty="0" err="1"/>
              <a:t>i</a:t>
            </a:r>
            <a:r>
              <a:rPr lang="en-US" altLang="zh-TW" baseline="30000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en-US" altLang="zh-TW" dirty="0"/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c</a:t>
            </a:r>
            <a:r>
              <a:rPr lang="en-US" altLang="zh-TW" baseline="-25000" dirty="0" err="1" smtClean="0">
                <a:solidFill>
                  <a:srgbClr val="0070C0"/>
                </a:solidFill>
              </a:rPr>
              <a:t>t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k(</a:t>
            </a:r>
            <a:r>
              <a:rPr lang="en-US" altLang="zh-TW" b="1" dirty="0" smtClean="0">
                <a:solidFill>
                  <a:srgbClr val="0070C0"/>
                </a:solidFill>
              </a:rPr>
              <a:t>x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(t)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en-US" altLang="zh-TW" b="1" dirty="0" smtClean="0">
                <a:solidFill>
                  <a:srgbClr val="0070C0"/>
                </a:solidFill>
              </a:rPr>
              <a:t>x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TW" baseline="30000" dirty="0" err="1" smtClean="0">
                <a:solidFill>
                  <a:srgbClr val="0070C0"/>
                </a:solidFill>
              </a:rPr>
              <a:t>i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>
                <a:solidFill>
                  <a:srgbClr val="0070C0"/>
                </a:solidFill>
              </a:rPr>
              <a:t>)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C00000"/>
                </a:solidFill>
              </a:rPr>
              <a:t>b</a:t>
            </a:r>
            <a:r>
              <a:rPr lang="el-GR" altLang="zh-TW" dirty="0" smtClean="0">
                <a:solidFill>
                  <a:srgbClr val="C00000"/>
                </a:solidFill>
              </a:rPr>
              <a:t>ψ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b="1" dirty="0" smtClean="0">
                <a:solidFill>
                  <a:srgbClr val="C00000"/>
                </a:solidFill>
              </a:rPr>
              <a:t>x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(</a:t>
            </a:r>
            <a:r>
              <a:rPr lang="en-US" altLang="zh-TW" baseline="30000" dirty="0" err="1" smtClean="0">
                <a:solidFill>
                  <a:srgbClr val="C00000"/>
                </a:solidFill>
              </a:rPr>
              <a:t>i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dirty="0" smtClean="0"/>
              <a:t>因</a:t>
            </a:r>
            <a:r>
              <a:rPr lang="zh-TW" altLang="en-US" dirty="0"/>
              <a:t>此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h(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)</a:t>
            </a:r>
            <a:r>
              <a:rPr lang="zh-TW" altLang="en-US" dirty="0" smtClean="0"/>
              <a:t>便有       </a:t>
            </a:r>
            <a:r>
              <a:rPr lang="en-US" altLang="zh-TW" dirty="0" err="1" smtClean="0">
                <a:solidFill>
                  <a:srgbClr val="0070C0"/>
                </a:solidFill>
              </a:rPr>
              <a:t>c</a:t>
            </a:r>
            <a:r>
              <a:rPr lang="en-US" altLang="zh-TW" baseline="-25000" dirty="0" err="1" smtClean="0">
                <a:solidFill>
                  <a:srgbClr val="0070C0"/>
                </a:solidFill>
              </a:rPr>
              <a:t>t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k(</a:t>
            </a:r>
            <a:r>
              <a:rPr lang="en-US" altLang="zh-TW" b="1" dirty="0">
                <a:solidFill>
                  <a:srgbClr val="0070C0"/>
                </a:solidFill>
              </a:rPr>
              <a:t>x</a:t>
            </a:r>
            <a:r>
              <a:rPr lang="en-US" altLang="zh-TW" baseline="30000" dirty="0">
                <a:solidFill>
                  <a:srgbClr val="0070C0"/>
                </a:solidFill>
              </a:rPr>
              <a:t>(t)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r>
              <a:rPr lang="en-US" altLang="zh-TW" b="1" dirty="0" smtClean="0">
                <a:solidFill>
                  <a:srgbClr val="0070C0"/>
                </a:solidFill>
              </a:rPr>
              <a:t>x</a:t>
            </a:r>
            <a:r>
              <a:rPr lang="en-US" altLang="zh-TW" dirty="0" smtClean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b</a:t>
            </a:r>
            <a:r>
              <a:rPr lang="el-GR" altLang="zh-TW" dirty="0">
                <a:solidFill>
                  <a:srgbClr val="C00000"/>
                </a:solidFill>
              </a:rPr>
              <a:t>ψ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b="1" dirty="0" smtClean="0">
                <a:solidFill>
                  <a:srgbClr val="C00000"/>
                </a:solidFill>
              </a:rPr>
              <a:t>x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/>
              <a:t> 的形式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222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16467" y="908122"/>
            <a:ext cx="153888" cy="1060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zh-TW" sz="2800" dirty="0"/>
              <a:t>~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82613" y="1547815"/>
            <a:ext cx="153888" cy="1060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zh-TW" sz="2800" dirty="0"/>
              <a:t>~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33337"/>
              </p:ext>
            </p:extLst>
          </p:nvPr>
        </p:nvGraphicFramePr>
        <p:xfrm>
          <a:off x="1568689" y="1547815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t=1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66730"/>
              </p:ext>
            </p:extLst>
          </p:nvPr>
        </p:nvGraphicFramePr>
        <p:xfrm>
          <a:off x="3237296" y="2309814"/>
          <a:ext cx="525157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6"/>
                <a:gridCol w="27636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800" dirty="0" smtClean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US" altLang="zh-TW" sz="28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t=1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830363" y="2243140"/>
            <a:ext cx="153888" cy="1060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zh-TW" sz="2800" dirty="0"/>
              <a:t>~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559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48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958"/>
            <a:ext cx="12192000" cy="3321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70100"/>
            <a:ext cx="12192000" cy="15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820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058"/>
            <a:ext cx="9259670" cy="52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6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570</Words>
  <Application>Microsoft Office PowerPoint</Application>
  <PresentationFormat>寬螢幕</PresentationFormat>
  <Paragraphs>193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Adobe 仿宋 Std R</vt:lpstr>
      <vt:lpstr>文泉驛微米黑</vt:lpstr>
      <vt:lpstr>新細明體</vt:lpstr>
      <vt:lpstr>Arial</vt:lpstr>
      <vt:lpstr>AvenirNext LT Pro Regular</vt:lpstr>
      <vt:lpstr>AvenirNext LT Pro UltLight</vt:lpstr>
      <vt:lpstr>Calibri</vt:lpstr>
      <vt:lpstr>Lucida Calligraphy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簡直貓咪</cp:lastModifiedBy>
  <cp:revision>559</cp:revision>
  <dcterms:created xsi:type="dcterms:W3CDTF">2014-09-30T03:14:38Z</dcterms:created>
  <dcterms:modified xsi:type="dcterms:W3CDTF">2014-11-11T06:32:14Z</dcterms:modified>
</cp:coreProperties>
</file>