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54BF2-EACA-48D6-80F8-77D8E3F84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DFE5D-7B0F-41CB-A2FA-21D7FFF82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6DE76-5270-44E1-B2CD-CBD7260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32DC6-CE56-4406-A08F-3E576F66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896D5-FB60-4F47-B592-BC1418E5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912B7-40F3-4A3E-9513-11FEA193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5C573F-FA64-4217-BE8F-19D97873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52FDE-65A2-4D34-B87A-DE57B1D8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90689-5147-401A-8EE1-CAB8A713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16F7A-470C-46E1-B467-DD4C9BF1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2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5B5435-5EAB-49F4-8CBA-86AD046DC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C6795-89E1-43C8-B956-B87FF7692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348F2-6E82-4856-81B6-D1F45FE3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17924-6760-4C42-B89E-042FFF6C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0896C-540A-4BF1-AB94-1EC7F085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0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6E3FC-10C9-41DB-BB5B-9B2B64D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F793F-4B52-4DD7-BE8C-E9D612BC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CC8B8-C35E-4616-A403-A1A11A9D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B3B21-0A27-4F2D-A91F-62A0825C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B5D17-AAB5-4E61-88A9-CCE6C1F7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14FA-FE03-4420-AF1E-41B83750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CD10F-50E2-45FB-9FEA-714DEA039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53131-6B3A-4619-98CB-AF128D83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913C4-64B7-4688-A4B4-D0C89916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39373-FC3A-43E3-A3D3-1260E97E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AD57-72B1-4767-BF6A-67CA6713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15278-B5FE-4D33-A2CD-F837CD9F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1AB356-A35C-40DE-8549-95550B21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FC380-4849-4ABD-9937-621D9FF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5BBD0-A19F-4B6B-BAD3-5330CDB0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63AA4-1A2B-4723-8D53-6B1E4D3D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1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E15B2-626E-442B-88E0-CFCE71DC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A21B9-B445-4453-97AD-2E57695D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A5543-E8A2-4E11-94E3-EEEC100D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6ECE6-120D-4AC1-90E2-82AD56EB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13F675-8ADA-4143-AB1D-EEE2955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B81329-D9FE-409B-8374-679BE3CC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5F5FC-D41A-4333-90E2-CEC7DCDC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4B8CA7-70A0-46D2-BE1F-8D9D2E4A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8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E8A9-6CE5-47D7-8B99-88063F91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2EFE59-2D8B-422B-9948-15FDECB2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7B026D-8F20-46C0-92C7-A31957B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D81DC7-F086-4E80-AB84-30D0D053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B583BB-33B9-437C-9554-2CAA8695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2EBF5E-29AF-4539-BB08-DB4AC7B6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3115C-7EFD-400C-8CBD-D8ED4014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9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58D37-904E-4BAC-88E5-0F46DAA0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36B41-2D9A-447E-8B99-21FB85A7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2A646-6441-4233-B279-2EE172F8C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CEEA2-78D9-4E48-9103-6A384E20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AC360-03BE-45B2-9E8D-B645AB1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0495B-045B-4C22-9B78-5135E399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3EA91-9189-47D3-9133-C8885778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AFE3A6-7606-4A96-B64C-CCF4B10F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EE5282-DC6F-4338-8566-BE48CEF5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BDEE4-A250-4393-BBF1-60BE9B91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026D4-1DB9-451B-9CEA-1818D7AB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FF40F-FC33-4182-9DC4-AE1870A7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190486-9543-43FC-8516-EEED48FF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36B6C-24D0-4B1C-A340-6C599C66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B708B-C956-4C61-B24D-D27F0EDF2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82F5C-557D-412F-A692-C90672DCA09B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7C762-5459-43AC-B28C-F91956C6E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BCFB9-709B-4D61-9E8A-F6963AD57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D83B-DC0B-4EC8-AC0E-EC630A93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8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kempson/tomorrow-the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DBF065C6-4732-4653-883A-6F118869D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760" y="-390646"/>
            <a:ext cx="2896086" cy="28960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401128-E4DC-4287-922B-73DE4DB4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spcBef>
                <a:spcPts val="0"/>
              </a:spcBef>
            </a:pPr>
            <a:br>
              <a:rPr lang="zh-CN" altLang="zh-CN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DEE310-14AB-436F-95CF-FE88827D7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978221"/>
              </p:ext>
            </p:extLst>
          </p:nvPr>
        </p:nvGraphicFramePr>
        <p:xfrm>
          <a:off x="2422566" y="1295400"/>
          <a:ext cx="9769434" cy="55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035">
                  <a:extLst>
                    <a:ext uri="{9D8B030D-6E8A-4147-A177-3AD203B41FA5}">
                      <a16:colId xmlns:a16="http://schemas.microsoft.com/office/drawing/2014/main" val="3099417665"/>
                    </a:ext>
                  </a:extLst>
                </a:gridCol>
                <a:gridCol w="8933399">
                  <a:extLst>
                    <a:ext uri="{9D8B030D-6E8A-4147-A177-3AD203B41FA5}">
                      <a16:colId xmlns:a16="http://schemas.microsoft.com/office/drawing/2014/main" val="3402788270"/>
                    </a:ext>
                  </a:extLst>
                </a:gridCol>
              </a:tblGrid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如果主题崩了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165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配色是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tomorrow night blue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9684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字体是等距更纱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9935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53449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然后实际实现方式应该不止一种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79299"/>
                  </a:ext>
                </a:extLst>
              </a:tr>
              <a:tr h="38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但如果你用了我的色盘（垃圾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ppt editor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配色都塞不下）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25991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AAB7A"/>
                          </a:solidFill>
                        </a:rPr>
                        <a:t>    浅橙色留给超链接了，</a:t>
                      </a:r>
                      <a:r>
                        <a:rPr lang="en-US" altLang="zh-CN" dirty="0">
                          <a:solidFill>
                            <a:srgbClr val="FAAB7A"/>
                          </a:solidFill>
                        </a:rPr>
                        <a:t>#ffc58f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16558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highlight>
                            <a:srgbClr val="C0C0C0"/>
                          </a:highlight>
                        </a:rPr>
                        <a:t>超级深的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highlight>
                            <a:srgbClr val="C0C0C0"/>
                          </a:highlight>
                        </a:rPr>
                        <a:t>outline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highlight>
                            <a:srgbClr val="C0C0C0"/>
                          </a:highlight>
                        </a:rPr>
                        <a:t>背景色是</a:t>
                      </a:r>
                      <a:r>
                        <a:rPr lang="en-US" altLang="zh-CN" sz="1800" b="0" i="0" kern="1200" dirty="0">
                          <a:solidFill>
                            <a:schemeClr val="bg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#001C40</a:t>
                      </a:r>
                      <a:endParaRPr lang="zh-CN" altLang="en-US" dirty="0">
                        <a:solidFill>
                          <a:schemeClr val="bg1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9580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editor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的背景色倒是就是背景色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6444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然后背景样式要选第一排第四个（你用过这个主题的话会认出来的）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89775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079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框线我自己目前也控制不好呜呜呜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0821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38246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最后感谢谷歌感谢百度感谢微软感谢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感谢配出我最爱的配色的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chriskempson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0234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以及特别感谢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nkn(@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jerrylususu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小天使嘻嘻❤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5107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A27EB76B-8DA0-4F4E-9FFC-DB1A22744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3608"/>
              </p:ext>
            </p:extLst>
          </p:nvPr>
        </p:nvGraphicFramePr>
        <p:xfrm>
          <a:off x="0" y="819397"/>
          <a:ext cx="12192000" cy="476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1924">
                  <a:extLst>
                    <a:ext uri="{9D8B030D-6E8A-4147-A177-3AD203B41FA5}">
                      <a16:colId xmlns:a16="http://schemas.microsoft.com/office/drawing/2014/main" val="3898926088"/>
                    </a:ext>
                  </a:extLst>
                </a:gridCol>
                <a:gridCol w="9770076">
                  <a:extLst>
                    <a:ext uri="{9D8B030D-6E8A-4147-A177-3AD203B41FA5}">
                      <a16:colId xmlns:a16="http://schemas.microsoft.com/office/drawing/2014/main" val="1895684937"/>
                    </a:ext>
                  </a:extLst>
                </a:gridCol>
              </a:tblGrid>
              <a:tr h="476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Outline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总标题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说话的人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副标题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小标题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内容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只有第一个是粗体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51677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CEC900EB-EB5C-4DBF-8029-91FB94B06FB2}"/>
              </a:ext>
            </a:extLst>
          </p:cNvPr>
          <p:cNvGraphicFramePr>
            <a:graphicFrameLocks noGrp="1"/>
          </p:cNvGraphicFramePr>
          <p:nvPr/>
        </p:nvGraphicFramePr>
        <p:xfrm>
          <a:off x="2422566" y="0"/>
          <a:ext cx="9445974" cy="81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169">
                  <a:extLst>
                    <a:ext uri="{9D8B030D-6E8A-4147-A177-3AD203B41FA5}">
                      <a16:colId xmlns:a16="http://schemas.microsoft.com/office/drawing/2014/main" val="1622181301"/>
                    </a:ext>
                  </a:extLst>
                </a:gridCol>
                <a:gridCol w="1353787">
                  <a:extLst>
                    <a:ext uri="{9D8B030D-6E8A-4147-A177-3AD203B41FA5}">
                      <a16:colId xmlns:a16="http://schemas.microsoft.com/office/drawing/2014/main" val="3821983372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3089053003"/>
                    </a:ext>
                  </a:extLst>
                </a:gridCol>
                <a:gridCol w="1832194">
                  <a:extLst>
                    <a:ext uri="{9D8B030D-6E8A-4147-A177-3AD203B41FA5}">
                      <a16:colId xmlns:a16="http://schemas.microsoft.com/office/drawing/2014/main" val="1764093895"/>
                    </a:ext>
                  </a:extLst>
                </a:gridCol>
                <a:gridCol w="2184824">
                  <a:extLst>
                    <a:ext uri="{9D8B030D-6E8A-4147-A177-3AD203B41FA5}">
                      <a16:colId xmlns:a16="http://schemas.microsoft.com/office/drawing/2014/main" val="3422193320"/>
                    </a:ext>
                  </a:extLst>
                </a:gridCol>
                <a:gridCol w="963834">
                  <a:extLst>
                    <a:ext uri="{9D8B030D-6E8A-4147-A177-3AD203B41FA5}">
                      <a16:colId xmlns:a16="http://schemas.microsoft.com/office/drawing/2014/main" val="173466499"/>
                    </a:ext>
                  </a:extLst>
                </a:gridCol>
              </a:tblGrid>
              <a:tr h="819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小组成员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的名字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一人一格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目前在讲的人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可调宽宽宽宽度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+</a:t>
                      </a:r>
                      <a:endParaRPr lang="zh-CN" altLang="en-US" sz="3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064800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E0AC5854-FC1C-4AA1-9B9F-70772C6D1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04993"/>
              </p:ext>
            </p:extLst>
          </p:nvPr>
        </p:nvGraphicFramePr>
        <p:xfrm>
          <a:off x="0" y="1295398"/>
          <a:ext cx="2422566" cy="5562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0032">
                  <a:extLst>
                    <a:ext uri="{9D8B030D-6E8A-4147-A177-3AD203B41FA5}">
                      <a16:colId xmlns:a16="http://schemas.microsoft.com/office/drawing/2014/main" val="2919005647"/>
                    </a:ext>
                  </a:extLst>
                </a:gridCol>
                <a:gridCol w="412534">
                  <a:extLst>
                    <a:ext uri="{9D8B030D-6E8A-4147-A177-3AD203B41FA5}">
                      <a16:colId xmlns:a16="http://schemas.microsoft.com/office/drawing/2014/main" val="1813240006"/>
                    </a:ext>
                  </a:extLst>
                </a:gridCol>
              </a:tblGrid>
              <a:tr h="42789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等距更纱黑体 SC Medium" panose="02000609000000000000" pitchFamily="49" charset="-122"/>
                          <a:ea typeface="等距更纱黑体 SC Medium" panose="02000609000000000000" pitchFamily="49" charset="-122"/>
                        </a:rPr>
                        <a:t>标题要合并单元格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等距更纱黑体 SC Medium" panose="02000609000000000000" pitchFamily="49" charset="-122"/>
                        <a:ea typeface="等距更纱黑体 SC Medium" panose="02000609000000000000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2277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我终于有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82254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额外的一行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257546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可以塞小箭头了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6014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呜呜呜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▲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8760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…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打个副标题叭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9733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……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二级副标题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4858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色盘塞不下了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479578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左边是注释色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220146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最深的变种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99076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行数的色也是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59527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中间那个浓度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1C40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605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等距更纱黑体 SC Light"/>
                          <a:ea typeface="等距更纱黑体 SC Light"/>
                          <a:cs typeface="+mn-cs"/>
                        </a:rPr>
                        <a:t>总之看主题叭 哎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等距更纱黑体 SC Light"/>
                        <a:ea typeface="等距更纱黑体 SC Light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86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51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01128-E4DC-4287-922B-73DE4DB4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spcBef>
                <a:spcPts val="0"/>
              </a:spcBef>
            </a:pPr>
            <a:br>
              <a:rPr lang="zh-CN" altLang="zh-CN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DEE310-14AB-436F-95CF-FE88827D7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371645"/>
              </p:ext>
            </p:extLst>
          </p:nvPr>
        </p:nvGraphicFramePr>
        <p:xfrm>
          <a:off x="6096000" y="1295400"/>
          <a:ext cx="6096000" cy="55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3099417665"/>
                    </a:ext>
                  </a:extLst>
                </a:gridCol>
                <a:gridCol w="5574325">
                  <a:extLst>
                    <a:ext uri="{9D8B030D-6E8A-4147-A177-3AD203B41FA5}">
                      <a16:colId xmlns:a16="http://schemas.microsoft.com/office/drawing/2014/main" val="3402788270"/>
                    </a:ext>
                  </a:extLst>
                </a:gridCol>
              </a:tblGrid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试一下？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165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就是</a:t>
                      </a:r>
                      <a:r>
                        <a:rPr lang="zh-CN" altLang="en-US" dirty="0">
                          <a:solidFill>
                            <a:schemeClr val="accent5"/>
                          </a:solidFill>
                        </a:rPr>
                        <a:t>如果这里写了东西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9684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还</a:t>
                      </a:r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没有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打空格缩进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9935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diff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的颜色是拿色盘最下面两个变种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53449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79299"/>
                  </a:ext>
                </a:extLst>
              </a:tr>
              <a:tr h="38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    //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</a:rPr>
                        <a:t> 用不了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tab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</a:rPr>
                        <a:t>只能用四个空格是最头痛的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25991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16558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9580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/>
                          </a:solidFill>
                        </a:rPr>
                        <a:t>框线在左边的格子里，做的右框线</a:t>
                      </a:r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(</a:t>
                      </a:r>
                      <a:r>
                        <a:rPr lang="zh-CN" altLang="en-US" dirty="0">
                          <a:solidFill>
                            <a:schemeClr val="accent4"/>
                          </a:solidFill>
                        </a:rPr>
                        <a:t>其实自己也不清楚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6444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// No specific reason though()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89775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颜色用着开心就完事了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emm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079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0821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38246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outline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三个句号是英文自动替换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0234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AAB7A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rgbClr val="FAAB7A"/>
                          </a:solidFill>
                        </a:rPr>
                        <a:t>浅橙色留给超链接了，</a:t>
                      </a:r>
                      <a:r>
                        <a:rPr lang="en-US" altLang="zh-CN" dirty="0">
                          <a:solidFill>
                            <a:srgbClr val="FAAB7A"/>
                          </a:solidFill>
                        </a:rPr>
                        <a:t>#ffc58f</a:t>
                      </a:r>
                      <a:endParaRPr lang="zh-CN" altLang="en-US" dirty="0">
                        <a:solidFill>
                          <a:srgbClr val="FAAB7A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5107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A27EB76B-8DA0-4F4E-9FFC-DB1A22744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47429"/>
              </p:ext>
            </p:extLst>
          </p:nvPr>
        </p:nvGraphicFramePr>
        <p:xfrm>
          <a:off x="0" y="819397"/>
          <a:ext cx="12192000" cy="476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1924">
                  <a:extLst>
                    <a:ext uri="{9D8B030D-6E8A-4147-A177-3AD203B41FA5}">
                      <a16:colId xmlns:a16="http://schemas.microsoft.com/office/drawing/2014/main" val="3898926088"/>
                    </a:ext>
                  </a:extLst>
                </a:gridCol>
                <a:gridCol w="9770076">
                  <a:extLst>
                    <a:ext uri="{9D8B030D-6E8A-4147-A177-3AD203B41FA5}">
                      <a16:colId xmlns:a16="http://schemas.microsoft.com/office/drawing/2014/main" val="1895684937"/>
                    </a:ext>
                  </a:extLst>
                </a:gridCol>
              </a:tblGrid>
              <a:tr h="476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Outline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贴图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占用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其中一个分栏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也可以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但大概强迫症要改下配色？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51677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CEC900EB-EB5C-4DBF-8029-91FB94B06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37036"/>
              </p:ext>
            </p:extLst>
          </p:nvPr>
        </p:nvGraphicFramePr>
        <p:xfrm>
          <a:off x="2422566" y="0"/>
          <a:ext cx="9445974" cy="81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834">
                  <a:extLst>
                    <a:ext uri="{9D8B030D-6E8A-4147-A177-3AD203B41FA5}">
                      <a16:colId xmlns:a16="http://schemas.microsoft.com/office/drawing/2014/main" val="1622181301"/>
                    </a:ext>
                  </a:extLst>
                </a:gridCol>
                <a:gridCol w="1544122">
                  <a:extLst>
                    <a:ext uri="{9D8B030D-6E8A-4147-A177-3AD203B41FA5}">
                      <a16:colId xmlns:a16="http://schemas.microsoft.com/office/drawing/2014/main" val="3821983372"/>
                    </a:ext>
                  </a:extLst>
                </a:gridCol>
                <a:gridCol w="2240478">
                  <a:extLst>
                    <a:ext uri="{9D8B030D-6E8A-4147-A177-3AD203B41FA5}">
                      <a16:colId xmlns:a16="http://schemas.microsoft.com/office/drawing/2014/main" val="30890530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76409389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422193320"/>
                    </a:ext>
                  </a:extLst>
                </a:gridCol>
                <a:gridCol w="1403740">
                  <a:extLst>
                    <a:ext uri="{9D8B030D-6E8A-4147-A177-3AD203B41FA5}">
                      <a16:colId xmlns:a16="http://schemas.microsoft.com/office/drawing/2014/main" val="173466499"/>
                    </a:ext>
                  </a:extLst>
                </a:gridCol>
              </a:tblGrid>
              <a:tr h="819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左上角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可以换成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在讲的人的</a:t>
                      </a:r>
                      <a:r>
                        <a:rPr lang="en-US" altLang="zh-CN" dirty="0"/>
                        <a:t>icon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其实两行也塞得下就是不好看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285BB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zh-CN" altLang="en-US" sz="3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285BB">
                            <a:lumMod val="60000"/>
                            <a:lumOff val="4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064800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4F569F4-94DE-4DF7-ADE0-A447D3595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04631"/>
              </p:ext>
            </p:extLst>
          </p:nvPr>
        </p:nvGraphicFramePr>
        <p:xfrm>
          <a:off x="0" y="1295400"/>
          <a:ext cx="6096000" cy="55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3099417665"/>
                    </a:ext>
                  </a:extLst>
                </a:gridCol>
                <a:gridCol w="5574325">
                  <a:extLst>
                    <a:ext uri="{9D8B030D-6E8A-4147-A177-3AD203B41FA5}">
                      <a16:colId xmlns:a16="http://schemas.microsoft.com/office/drawing/2014/main" val="3402788270"/>
                    </a:ext>
                  </a:extLst>
                </a:gridCol>
              </a:tblGrid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试一下？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165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就是</a:t>
                      </a:r>
                      <a:r>
                        <a:rPr lang="zh-CN" altLang="en-US" dirty="0">
                          <a:solidFill>
                            <a:schemeClr val="accent5"/>
                          </a:solidFill>
                        </a:rPr>
                        <a:t>如果这里写了东西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9684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还</a:t>
                      </a:r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没有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</a:rPr>
                        <a:t>打空格缩进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9935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53449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行之间的线是拿图形画的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79299"/>
                  </a:ext>
                </a:extLst>
              </a:tr>
              <a:tr h="387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    //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</a:rPr>
                        <a:t> 用不了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tab</a:t>
                      </a:r>
                      <a:r>
                        <a:rPr lang="zh-CN" altLang="en-US" dirty="0">
                          <a:solidFill>
                            <a:schemeClr val="accent1"/>
                          </a:solidFill>
                        </a:rPr>
                        <a:t>只能用四个空格是最头痛的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25991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16558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95802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accent4"/>
                          </a:solidFill>
                        </a:rPr>
                        <a:t>框线在左边的格子里，做的右框线</a:t>
                      </a:r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(</a:t>
                      </a:r>
                      <a:r>
                        <a:rPr lang="zh-CN" altLang="en-US" dirty="0">
                          <a:solidFill>
                            <a:schemeClr val="accent4"/>
                          </a:solidFill>
                        </a:rPr>
                        <a:t>其实自己也不清楚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6444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1"/>
                          </a:solidFill>
                        </a:rPr>
                        <a:t>// No specific reason though()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89775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颜色用着开心就完事了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emm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07987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0821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382460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outline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三个句号是英文自动替换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0234"/>
                  </a:ext>
                </a:extLst>
              </a:tr>
              <a:tr h="369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AAB7A"/>
                          </a:solidFill>
                        </a:rPr>
                        <a:t>    </a:t>
                      </a:r>
                      <a:r>
                        <a:rPr lang="zh-CN" altLang="en-US" dirty="0">
                          <a:solidFill>
                            <a:srgbClr val="FAAB7A"/>
                          </a:solidFill>
                        </a:rPr>
                        <a:t>浅橙色留给超链接了，</a:t>
                      </a:r>
                      <a:r>
                        <a:rPr lang="en-US" altLang="zh-CN" dirty="0">
                          <a:solidFill>
                            <a:srgbClr val="FAAB7A"/>
                          </a:solidFill>
                        </a:rPr>
                        <a:t>#ffc58f</a:t>
                      </a:r>
                      <a:endParaRPr lang="zh-CN" altLang="en-US" dirty="0">
                        <a:solidFill>
                          <a:srgbClr val="FAAB7A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5107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76EA0B-30EC-450D-8CD6-94B575F0E755}"/>
              </a:ext>
            </a:extLst>
          </p:cNvPr>
          <p:cNvCxnSpPr>
            <a:cxnSpLocks/>
          </p:cNvCxnSpPr>
          <p:nvPr/>
        </p:nvCxnSpPr>
        <p:spPr>
          <a:xfrm>
            <a:off x="0" y="2401824"/>
            <a:ext cx="6096000" cy="0"/>
          </a:xfrm>
          <a:prstGeom prst="line">
            <a:avLst/>
          </a:prstGeom>
          <a:ln w="38100"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5E23C5E-FA31-46AB-8499-BFF4320C93B2}"/>
              </a:ext>
            </a:extLst>
          </p:cNvPr>
          <p:cNvCxnSpPr>
            <a:cxnSpLocks/>
          </p:cNvCxnSpPr>
          <p:nvPr/>
        </p:nvCxnSpPr>
        <p:spPr>
          <a:xfrm>
            <a:off x="6096000" y="3127248"/>
            <a:ext cx="6096000" cy="0"/>
          </a:xfrm>
          <a:prstGeom prst="line">
            <a:avLst/>
          </a:prstGeom>
          <a:ln w="38100"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 descr="拼图">
            <a:extLst>
              <a:ext uri="{FF2B5EF4-FFF2-40B4-BE49-F238E27FC236}">
                <a16:creationId xmlns:a16="http://schemas.microsoft.com/office/drawing/2014/main" id="{0EAD7708-387E-458C-8160-1ECA2239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0"/>
            <a:ext cx="86689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5BD07-CA4D-4F21-B978-DDDA68F7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Tomorrow night blue </a:t>
            </a:r>
            <a:r>
              <a:rPr lang="zh-CN" altLang="en-US" dirty="0"/>
              <a:t>懒癌专用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35CFA-C316-4877-9833-4225090B3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38862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#002451 Background</a:t>
            </a:r>
          </a:p>
          <a:p>
            <a:r>
              <a:rPr lang="en-US" altLang="zh-CN" dirty="0"/>
              <a:t>#00346e Current Line</a:t>
            </a:r>
          </a:p>
          <a:p>
            <a:r>
              <a:rPr lang="en-US" altLang="zh-CN" dirty="0"/>
              <a:t>#003f8e Selection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ffffff</a:t>
            </a:r>
            <a:r>
              <a:rPr lang="en-US" altLang="zh-CN" dirty="0"/>
              <a:t> Foreground</a:t>
            </a:r>
          </a:p>
          <a:p>
            <a:r>
              <a:rPr lang="en-US" altLang="zh-CN" dirty="0"/>
              <a:t>#7285b7 Comment</a:t>
            </a:r>
          </a:p>
          <a:p>
            <a:r>
              <a:rPr lang="en-US" altLang="zh-CN" dirty="0"/>
              <a:t>#ff9da4 Red</a:t>
            </a:r>
          </a:p>
          <a:p>
            <a:r>
              <a:rPr lang="en-US" altLang="zh-CN" dirty="0"/>
              <a:t>#ffc58f Orange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ffeead</a:t>
            </a:r>
            <a:r>
              <a:rPr lang="en-US" altLang="zh-CN" dirty="0"/>
              <a:t> Yellow</a:t>
            </a:r>
          </a:p>
          <a:p>
            <a:r>
              <a:rPr lang="en-US" altLang="zh-CN" dirty="0"/>
              <a:t>#d1f1a9 Green</a:t>
            </a:r>
          </a:p>
          <a:p>
            <a:r>
              <a:rPr lang="en-US" altLang="zh-CN" dirty="0"/>
              <a:t>#99ffff Aqua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bbdaff</a:t>
            </a:r>
            <a:r>
              <a:rPr lang="en-US" altLang="zh-CN" dirty="0"/>
              <a:t> Blue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ebbbff</a:t>
            </a:r>
            <a:r>
              <a:rPr lang="en-US" altLang="zh-CN" dirty="0"/>
              <a:t> Purple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931CC-70E0-452B-9B01-B4FF1E5D6027}"/>
              </a:ext>
            </a:extLst>
          </p:cNvPr>
          <p:cNvSpPr txBox="1"/>
          <p:nvPr/>
        </p:nvSpPr>
        <p:spPr>
          <a:xfrm>
            <a:off x="3349094" y="61417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https://github.com/chriskempson/tomorrow-theme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1284E69-8C78-450D-B087-257E42CD13D2}"/>
              </a:ext>
            </a:extLst>
          </p:cNvPr>
          <p:cNvSpPr txBox="1">
            <a:spLocks/>
          </p:cNvSpPr>
          <p:nvPr/>
        </p:nvSpPr>
        <p:spPr>
          <a:xfrm>
            <a:off x="7251700" y="1957387"/>
            <a:ext cx="4102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/>
              <a:t>Unlisted in GitHub:</a:t>
            </a:r>
          </a:p>
          <a:p>
            <a:pPr marL="0" indent="0">
              <a:buNone/>
            </a:pPr>
            <a:r>
              <a:rPr lang="en-US" altLang="zh-CN" sz="2200" dirty="0"/>
              <a:t>(these are acquired by a color picker)</a:t>
            </a:r>
          </a:p>
          <a:p>
            <a:r>
              <a:rPr lang="en-US" altLang="zh-CN" sz="2200" dirty="0"/>
              <a:t>Diff line red  #331D41</a:t>
            </a:r>
          </a:p>
          <a:p>
            <a:r>
              <a:rPr lang="en-US" altLang="zh-CN" sz="2200" dirty="0"/>
              <a:t>Diff red #5C1734</a:t>
            </a:r>
          </a:p>
          <a:p>
            <a:r>
              <a:rPr lang="en-US" altLang="zh-CN" sz="2200" dirty="0"/>
              <a:t>Diff line green #1F4252</a:t>
            </a:r>
          </a:p>
          <a:p>
            <a:r>
              <a:rPr lang="en-US" altLang="zh-CN" sz="2200" dirty="0"/>
              <a:t>Diff green #385A53</a:t>
            </a:r>
          </a:p>
          <a:p>
            <a:r>
              <a:rPr lang="en-US" altLang="zh-CN" sz="2200" dirty="0"/>
              <a:t>UI background #001C40</a:t>
            </a:r>
          </a:p>
        </p:txBody>
      </p:sp>
    </p:spTree>
    <p:extLst>
      <p:ext uri="{BB962C8B-B14F-4D97-AF65-F5344CB8AC3E}">
        <p14:creationId xmlns:p14="http://schemas.microsoft.com/office/powerpoint/2010/main" val="41472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MSB">
      <a:dk1>
        <a:srgbClr val="001C40"/>
      </a:dk1>
      <a:lt1>
        <a:srgbClr val="FFFFFF"/>
      </a:lt1>
      <a:dk2>
        <a:srgbClr val="002451"/>
      </a:dk2>
      <a:lt2>
        <a:srgbClr val="BBDAFF"/>
      </a:lt2>
      <a:accent1>
        <a:srgbClr val="7285BB"/>
      </a:accent1>
      <a:accent2>
        <a:srgbClr val="EBBBFF"/>
      </a:accent2>
      <a:accent3>
        <a:srgbClr val="FF9DA4"/>
      </a:accent3>
      <a:accent4>
        <a:srgbClr val="FFEEAD"/>
      </a:accent4>
      <a:accent5>
        <a:srgbClr val="D1F1A9"/>
      </a:accent5>
      <a:accent6>
        <a:srgbClr val="99FFFF"/>
      </a:accent6>
      <a:hlink>
        <a:srgbClr val="FFC58F"/>
      </a:hlink>
      <a:folHlink>
        <a:srgbClr val="000000"/>
      </a:folHlink>
    </a:clrScheme>
    <a:fontScheme name="MSB">
      <a:majorFont>
        <a:latin typeface="等距更纱黑体 SC"/>
        <a:ea typeface="等距更纱黑体 SC"/>
        <a:cs typeface=""/>
      </a:majorFont>
      <a:minorFont>
        <a:latin typeface="等距更纱黑体 SC Light"/>
        <a:ea typeface="等距更纱黑体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595</Words>
  <Application>Microsoft Office PowerPoint</Application>
  <PresentationFormat>宽屏</PresentationFormat>
  <Paragraphs>136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等距更纱黑体 SC</vt:lpstr>
      <vt:lpstr>等距更纱黑体 SC Light</vt:lpstr>
      <vt:lpstr>等距更纱黑体 SC Medium</vt:lpstr>
      <vt:lpstr>Arial</vt:lpstr>
      <vt:lpstr>Office 主题​​</vt:lpstr>
      <vt:lpstr> </vt:lpstr>
      <vt:lpstr> </vt:lpstr>
      <vt:lpstr>Tomorrow night blue 懒癌专用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Tsingwyn Ho</dc:creator>
  <cp:lastModifiedBy>Tsingwyn Ho</cp:lastModifiedBy>
  <cp:revision>29</cp:revision>
  <dcterms:created xsi:type="dcterms:W3CDTF">2019-09-23T05:07:20Z</dcterms:created>
  <dcterms:modified xsi:type="dcterms:W3CDTF">2019-09-23T05:43:02Z</dcterms:modified>
</cp:coreProperties>
</file>