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erriweather"/>
      <p:regular r:id="rId22"/>
      <p:bold r:id="rId23"/>
      <p:italic r:id="rId24"/>
      <p:boldItalic r:id="rId25"/>
    </p:embeddedFont>
    <p:embeddedFont>
      <p:font typeface="Comforta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EE72C1-68D8-4583-8D14-8D055019AB36}">
  <a:tblStyle styleId="{9FEE72C1-68D8-4583-8D14-8D055019AB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erriweather-regular.fntdata"/><Relationship Id="rId21" Type="http://schemas.openxmlformats.org/officeDocument/2006/relationships/slide" Target="slides/slide15.xml"/><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mfortaa-regular.fntdata"/><Relationship Id="rId25" Type="http://schemas.openxmlformats.org/officeDocument/2006/relationships/font" Target="fonts/Merriweather-boldItalic.fntdata"/><Relationship Id="rId27" Type="http://schemas.openxmlformats.org/officeDocument/2006/relationships/font" Target="fonts/Comforta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a:t>
            </a:r>
            <a:r>
              <a:rPr lang="en"/>
              <a:t>, I’m mehedi hasan palash.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thesis work is based on Transfer of styles in text.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cd071bb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cd071bb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three embeddings: untrained embedding, wikipedia embedding and common crawl embedding.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 comparison between the used embedding in our model. As we can see that it works trememdously well especially in grammatical correctedness if embedding is used. </a:t>
            </a:r>
            <a:endParaRPr/>
          </a:p>
          <a:p>
            <a:pPr indent="0" lvl="0" marL="0" rtl="0" algn="l">
              <a:spcBef>
                <a:spcPts val="0"/>
              </a:spcBef>
              <a:spcAft>
                <a:spcPts val="0"/>
              </a:spcAft>
              <a:buNone/>
            </a:pPr>
            <a:r>
              <a:rPr lang="en"/>
              <a:t>The common crawl embedding works better than the wikipedia one, because there are more words common between the cricket dataset and common crawl dataset, rather than the wikipedia embedding. Moreover, the common crawl embedding is pretty big than the other one, so it works well.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da1e8e11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da1e8e11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also some insightful finding we get while working with different domains. When we use a single domain, the model can generate sentences which are more accurate in context than if used a multi domain dataset.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da1e8e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da1e8e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an example of our model’s sentence generation;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feed the positive sentence, we get a sentence which can be regarded as a negative sentence with a similar context.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da1e8e11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da1e8e11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Likewise, for a negative sentence we can get a positive sentence.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da1e8e11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da1e8e11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future, there are scopes to work with various sentiments of humane expressions, rather than just positivity and negativity. </a:t>
            </a:r>
            <a:endParaRPr/>
          </a:p>
          <a:p>
            <a:pPr indent="0" lvl="0" marL="0" rtl="0" algn="l">
              <a:spcBef>
                <a:spcPts val="0"/>
              </a:spcBef>
              <a:spcAft>
                <a:spcPts val="0"/>
              </a:spcAft>
              <a:buNone/>
            </a:pPr>
            <a:r>
              <a:rPr lang="en"/>
              <a:t>Also, some standard evaluation method can also be formed like we have bleu for english.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d118e8ad4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d118e8ad4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7da1e8e117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da1e8e117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human stands in a specific range in the big space of different aspects of socio-personal life. For example, everybody has different views and opinions about politics. Everyone individually has a unique sentimental standpoint.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hypothetical graph shows how much a random person can be sensitive to these aspects. The curve goes thru the averages of the ranges.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choose to work on the human sentiment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da1e8e11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da1e8e11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task of transferring style is huge and diverse.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narrowed down our job to just change the sentiment of the given sentences, that is-to interchange between positive, and negative sentences </a:t>
            </a:r>
            <a:endParaRPr/>
          </a:p>
          <a:p>
            <a:pPr indent="0" lvl="0" marL="0" rtl="0" algn="l">
              <a:spcBef>
                <a:spcPts val="0"/>
              </a:spcBef>
              <a:spcAft>
                <a:spcPts val="0"/>
              </a:spcAft>
              <a:buNone/>
            </a:pPr>
            <a:r>
              <a:rPr lang="en"/>
              <a:t>keeping the context similar.</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d118e8a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d118e8a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some challenges in language style transfer. The structure of language is very complex. It’s very hard to separate style from content. And other problem is discreteness. It makes meaning of language very </a:t>
            </a:r>
            <a:r>
              <a:rPr lang="en"/>
              <a:t>ambiguous.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d118e8ad4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d118e8ad4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wor</a:t>
            </a:r>
            <a:r>
              <a:rPr lang="en"/>
              <a:t>ked with two types of data: single domain and multi domain.</a:t>
            </a:r>
            <a:endParaRPr/>
          </a:p>
          <a:p>
            <a:pPr indent="0" lvl="0" marL="0" rtl="0" algn="l">
              <a:spcBef>
                <a:spcPts val="0"/>
              </a:spcBef>
              <a:spcAft>
                <a:spcPts val="0"/>
              </a:spcAft>
              <a:buNone/>
            </a:pPr>
            <a:r>
              <a:rPr lang="en"/>
              <a:t>The prothom alo and facebook comments datasets are multi domain datasets. Comments about cricket and restaurant collected from github are single domain datasets.</a:t>
            </a:r>
            <a:endParaRPr/>
          </a:p>
          <a:p>
            <a:pPr indent="0" lvl="0" marL="0" rtl="0" algn="l">
              <a:spcBef>
                <a:spcPts val="0"/>
              </a:spcBef>
              <a:spcAft>
                <a:spcPts val="0"/>
              </a:spcAft>
              <a:buNone/>
            </a:pPr>
            <a:r>
              <a:rPr lang="en"/>
              <a:t>In size the facebook comments dataset is the largest, but it was not clean, on the other hand the cricket dataset is the cleanest. It is also tagged well.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da1e8e11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da1e8e11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choose to work with a variational autoencoder. </a:t>
            </a:r>
            <a:endParaRPr/>
          </a:p>
          <a:p>
            <a:pPr indent="0" lvl="0" marL="0" rtl="0" algn="l">
              <a:spcBef>
                <a:spcPts val="0"/>
              </a:spcBef>
              <a:spcAft>
                <a:spcPts val="0"/>
              </a:spcAft>
              <a:buNone/>
            </a:pPr>
            <a:r>
              <a:rPr lang="en"/>
              <a:t>At the encoder part we fed the labeled sentences and at the generator we tried to reconstruct the </a:t>
            </a:r>
            <a:r>
              <a:rPr lang="en"/>
              <a:t>sentences.</a:t>
            </a:r>
            <a:endParaRPr/>
          </a:p>
          <a:p>
            <a:pPr indent="0" lvl="0" marL="0" rtl="0" algn="l">
              <a:spcBef>
                <a:spcPts val="0"/>
              </a:spcBef>
              <a:spcAft>
                <a:spcPts val="0"/>
              </a:spcAft>
              <a:buNone/>
            </a:pPr>
            <a:r>
              <a:rPr lang="en"/>
              <a:t>We used one generator for positive sentences and one for negative sentences.</a:t>
            </a:r>
            <a:endParaRPr/>
          </a:p>
          <a:p>
            <a:pPr indent="0" lvl="0" marL="0" rtl="0" algn="l">
              <a:spcBef>
                <a:spcPts val="0"/>
              </a:spcBef>
              <a:spcAft>
                <a:spcPts val="0"/>
              </a:spcAft>
              <a:buNone/>
            </a:pPr>
            <a:r>
              <a:rPr lang="en"/>
              <a:t>In the mean time the internal structure of the language is learnt</a:t>
            </a:r>
            <a:r>
              <a:rPr lang="en" u="sng"/>
              <a:t>.</a:t>
            </a:r>
            <a:endParaRPr/>
          </a:p>
          <a:p>
            <a:pPr indent="0" lvl="0" marL="0" rtl="0" algn="l">
              <a:spcBef>
                <a:spcPts val="0"/>
              </a:spcBef>
              <a:spcAft>
                <a:spcPts val="0"/>
              </a:spcAft>
              <a:buNone/>
            </a:pPr>
            <a:r>
              <a:rPr lang="en"/>
              <a:t>We added an embedding layer in the encoder and generator so that the words are better learnt. For the generation task, we used Gated Recurrent Unit.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5d118e8ad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d118e8ad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hyper parameters of our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trained our model for 300 epochs.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da1e8e11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da1e8e11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three parameters in our evaluation method: the grammatical correctedness, the context similarity and the positivity and negativity of the generated texts.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set up a google form and gathered some sentences along with the generated outputs. We collected 20 responses and used the mean of the points.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da1e8e11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da1e8e11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all the datasets we used, we found that the Cricket dataset gives the highest accuracy, 63%, because this is single domain, and also is tagged very well.</a:t>
            </a:r>
            <a:endParaRPr/>
          </a:p>
          <a:p>
            <a:pPr indent="0" lvl="0" marL="0" rtl="0" algn="l">
              <a:spcBef>
                <a:spcPts val="0"/>
              </a:spcBef>
              <a:spcAft>
                <a:spcPts val="0"/>
              </a:spcAft>
              <a:buNone/>
            </a:pPr>
            <a:r>
              <a:rPr lang="en"/>
              <a:t>Though the facebook dataset is big in size, it doesn’t work well because it’s noisy and most of the comments are written in roman alphabet.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5725"/>
            <a:ext cx="8520600" cy="18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Merriweather"/>
                <a:ea typeface="Merriweather"/>
                <a:cs typeface="Merriweather"/>
                <a:sym typeface="Merriweather"/>
              </a:rPr>
              <a:t>Sentimental </a:t>
            </a:r>
            <a:r>
              <a:rPr lang="en" sz="3000">
                <a:latin typeface="Merriweather"/>
                <a:ea typeface="Merriweather"/>
                <a:cs typeface="Merriweather"/>
                <a:sym typeface="Merriweather"/>
              </a:rPr>
              <a:t>Style Transfer in Text </a:t>
            </a:r>
            <a:endParaRPr sz="3000">
              <a:latin typeface="Merriweather"/>
              <a:ea typeface="Merriweather"/>
              <a:cs typeface="Merriweather"/>
              <a:sym typeface="Merriweather"/>
            </a:endParaRPr>
          </a:p>
          <a:p>
            <a:pPr indent="0" lvl="0" marL="0" rtl="0" algn="ctr">
              <a:spcBef>
                <a:spcPts val="0"/>
              </a:spcBef>
              <a:spcAft>
                <a:spcPts val="0"/>
              </a:spcAft>
              <a:buNone/>
            </a:pPr>
            <a:r>
              <a:rPr lang="en" sz="2400">
                <a:latin typeface="Merriweather"/>
                <a:ea typeface="Merriweather"/>
                <a:cs typeface="Merriweather"/>
                <a:sym typeface="Merriweather"/>
              </a:rPr>
              <a:t>With </a:t>
            </a:r>
            <a:endParaRPr sz="2400">
              <a:latin typeface="Merriweather"/>
              <a:ea typeface="Merriweather"/>
              <a:cs typeface="Merriweather"/>
              <a:sym typeface="Merriweather"/>
            </a:endParaRPr>
          </a:p>
          <a:p>
            <a:pPr indent="0" lvl="0" marL="0" rtl="0" algn="ctr">
              <a:spcBef>
                <a:spcPts val="0"/>
              </a:spcBef>
              <a:spcAft>
                <a:spcPts val="0"/>
              </a:spcAft>
              <a:buNone/>
            </a:pPr>
            <a:r>
              <a:rPr lang="en" sz="3000">
                <a:latin typeface="Merriweather"/>
                <a:ea typeface="Merriweather"/>
                <a:cs typeface="Merriweather"/>
                <a:sym typeface="Merriweather"/>
              </a:rPr>
              <a:t>Multigenerative Variational Autoencoder</a:t>
            </a:r>
            <a:endParaRPr sz="3000">
              <a:latin typeface="Merriweather"/>
              <a:ea typeface="Merriweather"/>
              <a:cs typeface="Merriweather"/>
              <a:sym typeface="Merriweather"/>
            </a:endParaRPr>
          </a:p>
        </p:txBody>
      </p:sp>
      <p:sp>
        <p:nvSpPr>
          <p:cNvPr id="55" name="Google Shape;55;p13"/>
          <p:cNvSpPr txBox="1"/>
          <p:nvPr/>
        </p:nvSpPr>
        <p:spPr>
          <a:xfrm>
            <a:off x="3515250" y="3270175"/>
            <a:ext cx="21135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Supervisor</a:t>
            </a:r>
            <a:endParaRPr b="1">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56" name="Google Shape;56;p13"/>
          <p:cNvSpPr txBox="1"/>
          <p:nvPr/>
        </p:nvSpPr>
        <p:spPr>
          <a:xfrm>
            <a:off x="1458300" y="3520700"/>
            <a:ext cx="6227400" cy="13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Summit Haque</a:t>
            </a:r>
            <a:endParaRPr>
              <a:latin typeface="Comfortaa"/>
              <a:ea typeface="Comfortaa"/>
              <a:cs typeface="Comfortaa"/>
              <a:sym typeface="Comfortaa"/>
            </a:endParaRPr>
          </a:p>
          <a:p>
            <a:pPr indent="0" lvl="0" marL="0" rtl="0" algn="ctr">
              <a:spcBef>
                <a:spcPts val="0"/>
              </a:spcBef>
              <a:spcAft>
                <a:spcPts val="0"/>
              </a:spcAft>
              <a:buNone/>
            </a:pPr>
            <a:r>
              <a:rPr lang="en">
                <a:solidFill>
                  <a:srgbClr val="999999"/>
                </a:solidFill>
                <a:latin typeface="Comfortaa"/>
                <a:ea typeface="Comfortaa"/>
                <a:cs typeface="Comfortaa"/>
                <a:sym typeface="Comfortaa"/>
              </a:rPr>
              <a:t>Lecturer</a:t>
            </a:r>
            <a:endParaRPr>
              <a:solidFill>
                <a:srgbClr val="999999"/>
              </a:solidFill>
              <a:latin typeface="Comfortaa"/>
              <a:ea typeface="Comfortaa"/>
              <a:cs typeface="Comfortaa"/>
              <a:sym typeface="Comfortaa"/>
            </a:endParaRPr>
          </a:p>
          <a:p>
            <a:pPr indent="0" lvl="0" marL="0" rtl="0" algn="ctr">
              <a:spcBef>
                <a:spcPts val="0"/>
              </a:spcBef>
              <a:spcAft>
                <a:spcPts val="0"/>
              </a:spcAft>
              <a:buNone/>
            </a:pPr>
            <a:r>
              <a:t/>
            </a:r>
            <a:endParaRPr>
              <a:latin typeface="Comfortaa"/>
              <a:ea typeface="Comfortaa"/>
              <a:cs typeface="Comfortaa"/>
              <a:sym typeface="Comfortaa"/>
            </a:endParaRPr>
          </a:p>
          <a:p>
            <a:pPr indent="0" lvl="0" marL="0" rtl="0" algn="ctr">
              <a:spcBef>
                <a:spcPts val="0"/>
              </a:spcBef>
              <a:spcAft>
                <a:spcPts val="0"/>
              </a:spcAft>
              <a:buNone/>
            </a:pPr>
            <a:r>
              <a:rPr lang="en">
                <a:latin typeface="Comfortaa"/>
                <a:ea typeface="Comfortaa"/>
                <a:cs typeface="Comfortaa"/>
                <a:sym typeface="Comfortaa"/>
              </a:rPr>
              <a:t>Department of Computer Science and Engineering</a:t>
            </a:r>
            <a:endParaRPr>
              <a:latin typeface="Comfortaa"/>
              <a:ea typeface="Comfortaa"/>
              <a:cs typeface="Comfortaa"/>
              <a:sym typeface="Comfortaa"/>
            </a:endParaRPr>
          </a:p>
          <a:p>
            <a:pPr indent="0" lvl="0" marL="0" rtl="0" algn="ctr">
              <a:spcBef>
                <a:spcPts val="0"/>
              </a:spcBef>
              <a:spcAft>
                <a:spcPts val="0"/>
              </a:spcAft>
              <a:buNone/>
            </a:pPr>
            <a:r>
              <a:rPr b="1" lang="en">
                <a:latin typeface="Comfortaa"/>
                <a:ea typeface="Comfortaa"/>
                <a:cs typeface="Comfortaa"/>
                <a:sym typeface="Comfortaa"/>
              </a:rPr>
              <a:t>Shahjalal University of Science and Technology</a:t>
            </a:r>
            <a:endParaRPr b="1">
              <a:latin typeface="Comfortaa"/>
              <a:ea typeface="Comfortaa"/>
              <a:cs typeface="Comfortaa"/>
              <a:sym typeface="Comfortaa"/>
            </a:endParaRPr>
          </a:p>
        </p:txBody>
      </p:sp>
      <p:sp>
        <p:nvSpPr>
          <p:cNvPr id="57" name="Google Shape;57;p13"/>
          <p:cNvSpPr txBox="1"/>
          <p:nvPr/>
        </p:nvSpPr>
        <p:spPr>
          <a:xfrm>
            <a:off x="2443650" y="2421150"/>
            <a:ext cx="42567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erriweather"/>
                <a:ea typeface="Merriweather"/>
                <a:cs typeface="Merriweather"/>
                <a:sym typeface="Merriweather"/>
              </a:rPr>
              <a:t>Presented by</a:t>
            </a:r>
            <a:endParaRPr b="1">
              <a:latin typeface="Merriweather"/>
              <a:ea typeface="Merriweather"/>
              <a:cs typeface="Merriweather"/>
              <a:sym typeface="Merriweather"/>
            </a:endParaRPr>
          </a:p>
        </p:txBody>
      </p:sp>
      <p:sp>
        <p:nvSpPr>
          <p:cNvPr id="58" name="Google Shape;58;p13"/>
          <p:cNvSpPr txBox="1"/>
          <p:nvPr/>
        </p:nvSpPr>
        <p:spPr>
          <a:xfrm>
            <a:off x="2135313" y="2724825"/>
            <a:ext cx="2335500" cy="49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latin typeface="Comfortaa"/>
                <a:ea typeface="Comfortaa"/>
                <a:cs typeface="Comfortaa"/>
                <a:sym typeface="Comfortaa"/>
              </a:rPr>
              <a:t>Mehedi Hasan Palash</a:t>
            </a:r>
            <a:endParaRPr>
              <a:latin typeface="Comfortaa"/>
              <a:ea typeface="Comfortaa"/>
              <a:cs typeface="Comfortaa"/>
              <a:sym typeface="Comfortaa"/>
            </a:endParaRPr>
          </a:p>
          <a:p>
            <a:pPr indent="0" lvl="0" marL="0" rtl="0" algn="r">
              <a:spcBef>
                <a:spcPts val="0"/>
              </a:spcBef>
              <a:spcAft>
                <a:spcPts val="0"/>
              </a:spcAft>
              <a:buNone/>
            </a:pPr>
            <a:r>
              <a:rPr lang="en">
                <a:solidFill>
                  <a:srgbClr val="999999"/>
                </a:solidFill>
                <a:latin typeface="Comfortaa"/>
                <a:ea typeface="Comfortaa"/>
                <a:cs typeface="Comfortaa"/>
                <a:sym typeface="Comfortaa"/>
              </a:rPr>
              <a:t>Reg. No: 2015331048</a:t>
            </a:r>
            <a:endParaRPr>
              <a:solidFill>
                <a:srgbClr val="999999"/>
              </a:solidFill>
              <a:latin typeface="Comfortaa"/>
              <a:ea typeface="Comfortaa"/>
              <a:cs typeface="Comfortaa"/>
              <a:sym typeface="Comfortaa"/>
            </a:endParaRPr>
          </a:p>
          <a:p>
            <a:pPr indent="0" lvl="0" marL="0" rtl="0" algn="r">
              <a:spcBef>
                <a:spcPts val="0"/>
              </a:spcBef>
              <a:spcAft>
                <a:spcPts val="0"/>
              </a:spcAft>
              <a:buNone/>
            </a:pPr>
            <a:r>
              <a:t/>
            </a:r>
            <a:endParaRPr>
              <a:latin typeface="Comfortaa"/>
              <a:ea typeface="Comfortaa"/>
              <a:cs typeface="Comfortaa"/>
              <a:sym typeface="Comfortaa"/>
            </a:endParaRPr>
          </a:p>
        </p:txBody>
      </p:sp>
      <p:sp>
        <p:nvSpPr>
          <p:cNvPr id="59" name="Google Shape;59;p13"/>
          <p:cNvSpPr txBox="1"/>
          <p:nvPr/>
        </p:nvSpPr>
        <p:spPr>
          <a:xfrm>
            <a:off x="4677638" y="2724813"/>
            <a:ext cx="21846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Partha Protim Das</a:t>
            </a:r>
            <a:endParaRPr>
              <a:latin typeface="Comfortaa"/>
              <a:ea typeface="Comfortaa"/>
              <a:cs typeface="Comfortaa"/>
              <a:sym typeface="Comfortaa"/>
            </a:endParaRPr>
          </a:p>
          <a:p>
            <a:pPr indent="0" lvl="0" marL="0" rtl="0" algn="l">
              <a:spcBef>
                <a:spcPts val="0"/>
              </a:spcBef>
              <a:spcAft>
                <a:spcPts val="0"/>
              </a:spcAft>
              <a:buNone/>
            </a:pPr>
            <a:r>
              <a:rPr lang="en">
                <a:solidFill>
                  <a:srgbClr val="999999"/>
                </a:solidFill>
                <a:latin typeface="Comfortaa"/>
                <a:ea typeface="Comfortaa"/>
                <a:cs typeface="Comfortaa"/>
                <a:sym typeface="Comfortaa"/>
              </a:rPr>
              <a:t>Reg. No: 2015331011</a:t>
            </a:r>
            <a:endParaRPr>
              <a:solidFill>
                <a:srgbClr val="999999"/>
              </a:solidFill>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3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Result comparison (embeddings)</a:t>
            </a:r>
            <a:endParaRPr sz="1800">
              <a:latin typeface="Merriweather"/>
              <a:ea typeface="Merriweather"/>
              <a:cs typeface="Merriweather"/>
              <a:sym typeface="Merriweather"/>
            </a:endParaRPr>
          </a:p>
        </p:txBody>
      </p:sp>
      <p:pic>
        <p:nvPicPr>
          <p:cNvPr id="159" name="Google Shape;159;p22"/>
          <p:cNvPicPr preferRelativeResize="0"/>
          <p:nvPr/>
        </p:nvPicPr>
        <p:blipFill>
          <a:blip r:embed="rId3">
            <a:alphaModFix/>
          </a:blip>
          <a:stretch>
            <a:fillRect/>
          </a:stretch>
        </p:blipFill>
        <p:spPr>
          <a:xfrm>
            <a:off x="1320500" y="1107850"/>
            <a:ext cx="6503000" cy="3611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3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Result comparison (domains)</a:t>
            </a:r>
            <a:endParaRPr sz="1800">
              <a:latin typeface="Merriweather"/>
              <a:ea typeface="Merriweather"/>
              <a:cs typeface="Merriweather"/>
              <a:sym typeface="Merriweather"/>
            </a:endParaRPr>
          </a:p>
        </p:txBody>
      </p:sp>
      <p:pic>
        <p:nvPicPr>
          <p:cNvPr id="165" name="Google Shape;165;p23"/>
          <p:cNvPicPr preferRelativeResize="0"/>
          <p:nvPr/>
        </p:nvPicPr>
        <p:blipFill>
          <a:blip r:embed="rId3">
            <a:alphaModFix/>
          </a:blip>
          <a:stretch>
            <a:fillRect/>
          </a:stretch>
        </p:blipFill>
        <p:spPr>
          <a:xfrm>
            <a:off x="1309325" y="1131525"/>
            <a:ext cx="6525350" cy="3616175"/>
          </a:xfrm>
          <a:prstGeom prst="rect">
            <a:avLst/>
          </a:prstGeom>
          <a:noFill/>
          <a:ln>
            <a:noFill/>
          </a:ln>
        </p:spPr>
      </p:pic>
      <p:sp>
        <p:nvSpPr>
          <p:cNvPr id="166" name="Google Shape;166;p23"/>
          <p:cNvSpPr/>
          <p:nvPr/>
        </p:nvSpPr>
        <p:spPr>
          <a:xfrm>
            <a:off x="3286000" y="1296625"/>
            <a:ext cx="1286100" cy="239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4858450" y="1296625"/>
            <a:ext cx="1286100" cy="239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txBox="1"/>
          <p:nvPr/>
        </p:nvSpPr>
        <p:spPr>
          <a:xfrm>
            <a:off x="3209775" y="1222325"/>
            <a:ext cx="3205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mixed domain          single domain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p:nvPr/>
        </p:nvSpPr>
        <p:spPr>
          <a:xfrm>
            <a:off x="385350" y="3042225"/>
            <a:ext cx="3760200" cy="696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4817250" y="3042225"/>
            <a:ext cx="3909300" cy="6966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nvSpPr>
        <p:spPr>
          <a:xfrm>
            <a:off x="461550" y="3042225"/>
            <a:ext cx="3611100" cy="9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রাজ্জাক নিজের জন্য নয়, </a:t>
            </a:r>
            <a:endParaRPr sz="1800"/>
          </a:p>
          <a:p>
            <a:pPr indent="0" lvl="0" marL="0" rtl="0" algn="l">
              <a:spcBef>
                <a:spcPts val="0"/>
              </a:spcBef>
              <a:spcAft>
                <a:spcPts val="0"/>
              </a:spcAft>
              <a:buNone/>
            </a:pPr>
            <a:r>
              <a:rPr lang="en" sz="1800"/>
              <a:t>দেশের জন্য প্রাণ উজাড় করে খেলে</a:t>
            </a:r>
            <a:endParaRPr sz="1800"/>
          </a:p>
        </p:txBody>
      </p:sp>
      <p:sp>
        <p:nvSpPr>
          <p:cNvPr id="176" name="Google Shape;176;p24"/>
          <p:cNvSpPr txBox="1"/>
          <p:nvPr/>
        </p:nvSpPr>
        <p:spPr>
          <a:xfrm>
            <a:off x="4632741" y="3161635"/>
            <a:ext cx="4278300" cy="4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রাজ্জাক বুড়া হয়ে গেছে খেলা পারেনা</a:t>
            </a:r>
            <a:endParaRPr sz="1800">
              <a:solidFill>
                <a:schemeClr val="dk1"/>
              </a:solidFill>
            </a:endParaRPr>
          </a:p>
        </p:txBody>
      </p:sp>
      <p:cxnSp>
        <p:nvCxnSpPr>
          <p:cNvPr id="177" name="Google Shape;177;p24"/>
          <p:cNvCxnSpPr/>
          <p:nvPr/>
        </p:nvCxnSpPr>
        <p:spPr>
          <a:xfrm>
            <a:off x="4250050" y="3406575"/>
            <a:ext cx="464100" cy="0"/>
          </a:xfrm>
          <a:prstGeom prst="straightConnector1">
            <a:avLst/>
          </a:prstGeom>
          <a:noFill/>
          <a:ln cap="flat" cmpd="sng" w="38100">
            <a:solidFill>
              <a:schemeClr val="dk2"/>
            </a:solidFill>
            <a:prstDash val="solid"/>
            <a:round/>
            <a:headEnd len="med" w="med" type="none"/>
            <a:tailEnd len="med" w="med" type="triangle"/>
          </a:ln>
        </p:spPr>
      </p:cxnSp>
      <p:sp>
        <p:nvSpPr>
          <p:cNvPr id="178" name="Google Shape;178;p24"/>
          <p:cNvSpPr txBox="1"/>
          <p:nvPr/>
        </p:nvSpPr>
        <p:spPr>
          <a:xfrm>
            <a:off x="3000425" y="1666350"/>
            <a:ext cx="33540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erriweather"/>
                <a:ea typeface="Merriweather"/>
                <a:cs typeface="Merriweather"/>
                <a:sym typeface="Merriweather"/>
              </a:rPr>
              <a:t>Positive to Negative</a:t>
            </a:r>
            <a:endParaRPr sz="2400">
              <a:latin typeface="Merriweather"/>
              <a:ea typeface="Merriweather"/>
              <a:cs typeface="Merriweather"/>
              <a:sym typeface="Merriweather"/>
            </a:endParaRPr>
          </a:p>
        </p:txBody>
      </p:sp>
      <p:sp>
        <p:nvSpPr>
          <p:cNvPr id="179" name="Google Shape;179;p24"/>
          <p:cNvSpPr txBox="1"/>
          <p:nvPr>
            <p:ph idx="4294967295" type="title"/>
          </p:nvPr>
        </p:nvSpPr>
        <p:spPr>
          <a:xfrm>
            <a:off x="311700" y="3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Sample Output</a:t>
            </a:r>
            <a:endParaRPr>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p:nvPr/>
        </p:nvSpPr>
        <p:spPr>
          <a:xfrm>
            <a:off x="472250" y="2522350"/>
            <a:ext cx="3984000" cy="12597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txBox="1"/>
          <p:nvPr/>
        </p:nvSpPr>
        <p:spPr>
          <a:xfrm>
            <a:off x="554700" y="2499097"/>
            <a:ext cx="3805800" cy="11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একজন খেলোয়াড়ের ক্যরিয়ার কিভাবে ধ্বংস করতে হয় সেটা মমিনুলের উপর হাতুরুর যে ভয়াবহ আক্রোশ থেকেই প্রমাণিত হয়েছে</a:t>
            </a:r>
            <a:endParaRPr sz="1800"/>
          </a:p>
        </p:txBody>
      </p:sp>
      <p:sp>
        <p:nvSpPr>
          <p:cNvPr id="186" name="Google Shape;186;p25"/>
          <p:cNvSpPr txBox="1"/>
          <p:nvPr/>
        </p:nvSpPr>
        <p:spPr>
          <a:xfrm>
            <a:off x="5240675" y="2522350"/>
            <a:ext cx="3323700" cy="12597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তাঁকে যদি জুনিয়রদের মতো সুযোগ দেওয়া হত সে বাংলাদেশ ক্রিকেটের অন্যতম তারকা হয়ে উঠত</a:t>
            </a:r>
            <a:endParaRPr sz="1800">
              <a:solidFill>
                <a:schemeClr val="dk1"/>
              </a:solidFill>
            </a:endParaRPr>
          </a:p>
        </p:txBody>
      </p:sp>
      <p:cxnSp>
        <p:nvCxnSpPr>
          <p:cNvPr id="187" name="Google Shape;187;p25"/>
          <p:cNvCxnSpPr/>
          <p:nvPr/>
        </p:nvCxnSpPr>
        <p:spPr>
          <a:xfrm>
            <a:off x="4591038" y="3090850"/>
            <a:ext cx="571500" cy="0"/>
          </a:xfrm>
          <a:prstGeom prst="straightConnector1">
            <a:avLst/>
          </a:prstGeom>
          <a:noFill/>
          <a:ln cap="flat" cmpd="sng" w="38100">
            <a:solidFill>
              <a:schemeClr val="dk2"/>
            </a:solidFill>
            <a:prstDash val="solid"/>
            <a:round/>
            <a:headEnd len="med" w="med" type="none"/>
            <a:tailEnd len="med" w="med" type="triangle"/>
          </a:ln>
        </p:spPr>
      </p:cxnSp>
      <p:sp>
        <p:nvSpPr>
          <p:cNvPr id="188" name="Google Shape;188;p25"/>
          <p:cNvSpPr txBox="1"/>
          <p:nvPr/>
        </p:nvSpPr>
        <p:spPr>
          <a:xfrm>
            <a:off x="2971200" y="1590125"/>
            <a:ext cx="33540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erriweather"/>
                <a:ea typeface="Merriweather"/>
                <a:cs typeface="Merriweather"/>
                <a:sym typeface="Merriweather"/>
              </a:rPr>
              <a:t>Negative to Positive</a:t>
            </a:r>
            <a:endParaRPr sz="2400">
              <a:latin typeface="Merriweather"/>
              <a:ea typeface="Merriweather"/>
              <a:cs typeface="Merriweather"/>
              <a:sym typeface="Merriweather"/>
            </a:endParaRPr>
          </a:p>
        </p:txBody>
      </p:sp>
      <p:sp>
        <p:nvSpPr>
          <p:cNvPr id="189" name="Google Shape;189;p25"/>
          <p:cNvSpPr txBox="1"/>
          <p:nvPr>
            <p:ph idx="4294967295" type="title"/>
          </p:nvPr>
        </p:nvSpPr>
        <p:spPr>
          <a:xfrm>
            <a:off x="311700" y="3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Sample Output</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4294967295" type="title"/>
          </p:nvPr>
        </p:nvSpPr>
        <p:spPr>
          <a:xfrm>
            <a:off x="464100" y="519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Future Scopes</a:t>
            </a:r>
            <a:endParaRPr>
              <a:latin typeface="Merriweather"/>
              <a:ea typeface="Merriweather"/>
              <a:cs typeface="Merriweather"/>
              <a:sym typeface="Merriweather"/>
            </a:endParaRPr>
          </a:p>
        </p:txBody>
      </p:sp>
      <p:sp>
        <p:nvSpPr>
          <p:cNvPr id="195" name="Google Shape;195;p26"/>
          <p:cNvSpPr txBox="1"/>
          <p:nvPr/>
        </p:nvSpPr>
        <p:spPr>
          <a:xfrm>
            <a:off x="1020875" y="2209350"/>
            <a:ext cx="7309500" cy="2381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Exploring other sides of human sentiment</a:t>
            </a:r>
            <a:endParaRPr sz="1800">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sz="1800">
                <a:latin typeface="Merriweather"/>
                <a:ea typeface="Merriweather"/>
                <a:cs typeface="Merriweather"/>
                <a:sym typeface="Merriweather"/>
              </a:rPr>
              <a:t>Inventing evaluation method in bangla</a:t>
            </a:r>
            <a:endParaRPr sz="180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nvSpPr>
        <p:spPr>
          <a:xfrm>
            <a:off x="2925563" y="561350"/>
            <a:ext cx="33540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latin typeface="Merriweather"/>
              <a:ea typeface="Merriweather"/>
              <a:cs typeface="Merriweather"/>
              <a:sym typeface="Merriweather"/>
            </a:endParaRPr>
          </a:p>
        </p:txBody>
      </p:sp>
      <p:sp>
        <p:nvSpPr>
          <p:cNvPr id="201" name="Google Shape;201;p27"/>
          <p:cNvSpPr txBox="1"/>
          <p:nvPr/>
        </p:nvSpPr>
        <p:spPr>
          <a:xfrm>
            <a:off x="2700450" y="2151300"/>
            <a:ext cx="4142400" cy="84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Merriweather"/>
                <a:ea typeface="Merriweather"/>
                <a:cs typeface="Merriweather"/>
                <a:sym typeface="Merriweather"/>
              </a:rPr>
              <a:t>Thank You!</a:t>
            </a:r>
            <a:endParaRPr sz="3000">
              <a:latin typeface="Merriweather"/>
              <a:ea typeface="Merriweather"/>
              <a:cs typeface="Merriweather"/>
              <a:sym typeface="Merriweather"/>
            </a:endParaRPr>
          </a:p>
        </p:txBody>
      </p:sp>
      <p:sp>
        <p:nvSpPr>
          <p:cNvPr id="202" name="Google Shape;202;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cxnSp>
        <p:nvCxnSpPr>
          <p:cNvPr id="64" name="Google Shape;64;p14"/>
          <p:cNvCxnSpPr/>
          <p:nvPr/>
        </p:nvCxnSpPr>
        <p:spPr>
          <a:xfrm>
            <a:off x="2461775" y="1371775"/>
            <a:ext cx="0" cy="2725200"/>
          </a:xfrm>
          <a:prstGeom prst="straightConnector1">
            <a:avLst/>
          </a:prstGeom>
          <a:noFill/>
          <a:ln cap="flat" cmpd="sng" w="28575">
            <a:solidFill>
              <a:schemeClr val="dk2"/>
            </a:solidFill>
            <a:prstDash val="solid"/>
            <a:round/>
            <a:headEnd len="med" w="med" type="none"/>
            <a:tailEnd len="med" w="med" type="none"/>
          </a:ln>
        </p:spPr>
      </p:cxnSp>
      <p:cxnSp>
        <p:nvCxnSpPr>
          <p:cNvPr id="65" name="Google Shape;65;p14"/>
          <p:cNvCxnSpPr/>
          <p:nvPr/>
        </p:nvCxnSpPr>
        <p:spPr>
          <a:xfrm>
            <a:off x="2461775" y="4096800"/>
            <a:ext cx="4482300" cy="0"/>
          </a:xfrm>
          <a:prstGeom prst="straightConnector1">
            <a:avLst/>
          </a:prstGeom>
          <a:noFill/>
          <a:ln cap="flat" cmpd="sng" w="28575">
            <a:solidFill>
              <a:schemeClr val="dk2"/>
            </a:solidFill>
            <a:prstDash val="solid"/>
            <a:round/>
            <a:headEnd len="med" w="med" type="none"/>
            <a:tailEnd len="med" w="med" type="none"/>
          </a:ln>
        </p:spPr>
      </p:cxnSp>
      <p:sp>
        <p:nvSpPr>
          <p:cNvPr id="66" name="Google Shape;66;p14"/>
          <p:cNvSpPr/>
          <p:nvPr/>
        </p:nvSpPr>
        <p:spPr>
          <a:xfrm>
            <a:off x="2794325" y="2870050"/>
            <a:ext cx="450900" cy="6438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3456650" y="1758350"/>
            <a:ext cx="450900" cy="968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118975" y="2083025"/>
            <a:ext cx="450900" cy="968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4781300" y="2870050"/>
            <a:ext cx="450900" cy="4965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5443625" y="2237300"/>
            <a:ext cx="450900" cy="1276800"/>
          </a:xfrm>
          <a:prstGeom prst="rect">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3052975" y="2209221"/>
            <a:ext cx="2660425" cy="950950"/>
          </a:xfrm>
          <a:custGeom>
            <a:rect b="b" l="l" r="r" t="t"/>
            <a:pathLst>
              <a:path extrusionOk="0" h="38038" w="106417">
                <a:moveTo>
                  <a:pt x="0" y="38038"/>
                </a:moveTo>
                <a:cubicBezTo>
                  <a:pt x="6865" y="24296"/>
                  <a:pt x="11156" y="-2319"/>
                  <a:pt x="26309" y="201"/>
                </a:cubicBezTo>
                <a:cubicBezTo>
                  <a:pt x="45321" y="3363"/>
                  <a:pt x="55180" y="26470"/>
                  <a:pt x="72423" y="35082"/>
                </a:cubicBezTo>
                <a:cubicBezTo>
                  <a:pt x="83215" y="40472"/>
                  <a:pt x="97894" y="31203"/>
                  <a:pt x="106417" y="22666"/>
                </a:cubicBezTo>
              </a:path>
            </a:pathLst>
          </a:custGeom>
          <a:noFill/>
          <a:ln cap="flat" cmpd="sng" w="38100">
            <a:solidFill>
              <a:schemeClr val="accent5"/>
            </a:solidFill>
            <a:prstDash val="solid"/>
            <a:round/>
            <a:headEnd len="med" w="med" type="none"/>
            <a:tailEnd len="med" w="med" type="none"/>
          </a:ln>
        </p:spPr>
      </p:sp>
      <p:sp>
        <p:nvSpPr>
          <p:cNvPr id="72" name="Google Shape;72;p14"/>
          <p:cNvSpPr/>
          <p:nvPr/>
        </p:nvSpPr>
        <p:spPr>
          <a:xfrm>
            <a:off x="2971700" y="3115825"/>
            <a:ext cx="108000" cy="1080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628100" y="2147800"/>
            <a:ext cx="108000" cy="1080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4290425" y="2566225"/>
            <a:ext cx="108000" cy="1080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4952750" y="3052175"/>
            <a:ext cx="108000" cy="1080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615075" y="2762050"/>
            <a:ext cx="108000" cy="108000"/>
          </a:xfrm>
          <a:prstGeom prst="ellipse">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nvSpPr>
        <p:spPr>
          <a:xfrm>
            <a:off x="2669338" y="4108425"/>
            <a:ext cx="7068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Merriweather"/>
                <a:ea typeface="Merriweather"/>
                <a:cs typeface="Merriweather"/>
                <a:sym typeface="Merriweather"/>
              </a:rPr>
              <a:t>Political </a:t>
            </a:r>
            <a:endParaRPr sz="900">
              <a:latin typeface="Merriweather"/>
              <a:ea typeface="Merriweather"/>
              <a:cs typeface="Merriweather"/>
              <a:sym typeface="Merriweather"/>
            </a:endParaRPr>
          </a:p>
          <a:p>
            <a:pPr indent="0" lvl="0" marL="0" rtl="0" algn="ctr">
              <a:spcBef>
                <a:spcPts val="0"/>
              </a:spcBef>
              <a:spcAft>
                <a:spcPts val="0"/>
              </a:spcAft>
              <a:buNone/>
            </a:pPr>
            <a:r>
              <a:rPr lang="en" sz="900">
                <a:latin typeface="Merriweather"/>
                <a:ea typeface="Merriweather"/>
                <a:cs typeface="Merriweather"/>
                <a:sym typeface="Merriweather"/>
              </a:rPr>
              <a:t>stand</a:t>
            </a:r>
            <a:endParaRPr sz="900">
              <a:latin typeface="Merriweather"/>
              <a:ea typeface="Merriweather"/>
              <a:cs typeface="Merriweather"/>
              <a:sym typeface="Merriweather"/>
            </a:endParaRPr>
          </a:p>
        </p:txBody>
      </p:sp>
      <p:cxnSp>
        <p:nvCxnSpPr>
          <p:cNvPr id="78" name="Google Shape;78;p14"/>
          <p:cNvCxnSpPr/>
          <p:nvPr/>
        </p:nvCxnSpPr>
        <p:spPr>
          <a:xfrm>
            <a:off x="3030800" y="4039600"/>
            <a:ext cx="0" cy="591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14"/>
          <p:cNvCxnSpPr/>
          <p:nvPr/>
        </p:nvCxnSpPr>
        <p:spPr>
          <a:xfrm>
            <a:off x="3688525" y="4046975"/>
            <a:ext cx="0" cy="591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14"/>
          <p:cNvCxnSpPr/>
          <p:nvPr/>
        </p:nvCxnSpPr>
        <p:spPr>
          <a:xfrm>
            <a:off x="4375800" y="4054375"/>
            <a:ext cx="0" cy="516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4"/>
          <p:cNvCxnSpPr/>
          <p:nvPr/>
        </p:nvCxnSpPr>
        <p:spPr>
          <a:xfrm>
            <a:off x="5011350" y="4054375"/>
            <a:ext cx="0" cy="516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4"/>
          <p:cNvCxnSpPr/>
          <p:nvPr/>
        </p:nvCxnSpPr>
        <p:spPr>
          <a:xfrm>
            <a:off x="5720800" y="4054375"/>
            <a:ext cx="0" cy="44400"/>
          </a:xfrm>
          <a:prstGeom prst="straightConnector1">
            <a:avLst/>
          </a:prstGeom>
          <a:noFill/>
          <a:ln cap="flat" cmpd="sng" w="9525">
            <a:solidFill>
              <a:schemeClr val="dk2"/>
            </a:solidFill>
            <a:prstDash val="solid"/>
            <a:round/>
            <a:headEnd len="med" w="med" type="none"/>
            <a:tailEnd len="med" w="med" type="none"/>
          </a:ln>
        </p:spPr>
      </p:cxnSp>
      <p:sp>
        <p:nvSpPr>
          <p:cNvPr id="83" name="Google Shape;83;p14"/>
          <p:cNvSpPr txBox="1"/>
          <p:nvPr/>
        </p:nvSpPr>
        <p:spPr>
          <a:xfrm>
            <a:off x="3245225" y="4096800"/>
            <a:ext cx="7869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Merriweather"/>
                <a:ea typeface="Merriweather"/>
                <a:cs typeface="Merriweather"/>
                <a:sym typeface="Merriweather"/>
              </a:rPr>
              <a:t>Humour</a:t>
            </a:r>
            <a:endParaRPr sz="900">
              <a:latin typeface="Merriweather"/>
              <a:ea typeface="Merriweather"/>
              <a:cs typeface="Merriweather"/>
              <a:sym typeface="Merriweather"/>
            </a:endParaRPr>
          </a:p>
        </p:txBody>
      </p:sp>
      <p:sp>
        <p:nvSpPr>
          <p:cNvPr id="84" name="Google Shape;84;p14"/>
          <p:cNvSpPr txBox="1"/>
          <p:nvPr/>
        </p:nvSpPr>
        <p:spPr>
          <a:xfrm>
            <a:off x="3965213" y="4096800"/>
            <a:ext cx="7584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Merriweather"/>
                <a:ea typeface="Merriweather"/>
                <a:cs typeface="Merriweather"/>
                <a:sym typeface="Merriweather"/>
              </a:rPr>
              <a:t>Empathy</a:t>
            </a:r>
            <a:endParaRPr sz="900">
              <a:latin typeface="Merriweather"/>
              <a:ea typeface="Merriweather"/>
              <a:cs typeface="Merriweather"/>
              <a:sym typeface="Merriweather"/>
            </a:endParaRPr>
          </a:p>
        </p:txBody>
      </p:sp>
      <p:sp>
        <p:nvSpPr>
          <p:cNvPr id="85" name="Google Shape;85;p14"/>
          <p:cNvSpPr txBox="1"/>
          <p:nvPr/>
        </p:nvSpPr>
        <p:spPr>
          <a:xfrm>
            <a:off x="4569875" y="4108425"/>
            <a:ext cx="912900" cy="55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Merriweather"/>
                <a:ea typeface="Merriweather"/>
                <a:cs typeface="Merriweather"/>
                <a:sym typeface="Merriweather"/>
              </a:rPr>
              <a:t>Narcissism </a:t>
            </a:r>
            <a:endParaRPr sz="900">
              <a:latin typeface="Merriweather"/>
              <a:ea typeface="Merriweather"/>
              <a:cs typeface="Merriweather"/>
              <a:sym typeface="Merriweather"/>
            </a:endParaRPr>
          </a:p>
        </p:txBody>
      </p:sp>
      <p:sp>
        <p:nvSpPr>
          <p:cNvPr id="86" name="Google Shape;86;p14"/>
          <p:cNvSpPr txBox="1"/>
          <p:nvPr/>
        </p:nvSpPr>
        <p:spPr>
          <a:xfrm>
            <a:off x="5312700" y="4108425"/>
            <a:ext cx="8664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rgbClr val="FF0000"/>
                </a:solidFill>
                <a:latin typeface="Merriweather"/>
                <a:ea typeface="Merriweather"/>
                <a:cs typeface="Merriweather"/>
                <a:sym typeface="Merriweather"/>
              </a:rPr>
              <a:t>Sentiment</a:t>
            </a:r>
            <a:endParaRPr b="1" sz="1000">
              <a:solidFill>
                <a:srgbClr val="FF0000"/>
              </a:solidFill>
              <a:latin typeface="Merriweather"/>
              <a:ea typeface="Merriweather"/>
              <a:cs typeface="Merriweather"/>
              <a:sym typeface="Merriweather"/>
            </a:endParaRPr>
          </a:p>
        </p:txBody>
      </p:sp>
      <p:sp>
        <p:nvSpPr>
          <p:cNvPr id="87" name="Google Shape;87;p14"/>
          <p:cNvSpPr txBox="1"/>
          <p:nvPr/>
        </p:nvSpPr>
        <p:spPr>
          <a:xfrm>
            <a:off x="2214300" y="428250"/>
            <a:ext cx="4715400" cy="4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latin typeface="Merriweather"/>
                <a:ea typeface="Merriweather"/>
                <a:cs typeface="Merriweather"/>
                <a:sym typeface="Merriweather"/>
              </a:rPr>
              <a:t>What is style?</a:t>
            </a:r>
            <a:endParaRPr sz="2400">
              <a:solidFill>
                <a:srgbClr val="999999"/>
              </a:solidFill>
              <a:latin typeface="Merriweather"/>
              <a:ea typeface="Merriweather"/>
              <a:cs typeface="Merriweather"/>
              <a:sym typeface="Merriweather"/>
            </a:endParaRPr>
          </a:p>
        </p:txBody>
      </p:sp>
      <p:sp>
        <p:nvSpPr>
          <p:cNvPr id="88" name="Google Shape;88;p14"/>
          <p:cNvSpPr txBox="1"/>
          <p:nvPr/>
        </p:nvSpPr>
        <p:spPr>
          <a:xfrm rot="-5400000">
            <a:off x="1711475" y="2416075"/>
            <a:ext cx="9300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score</a:t>
            </a:r>
            <a:endParaRPr>
              <a:latin typeface="Merriweather"/>
              <a:ea typeface="Merriweather"/>
              <a:cs typeface="Merriweather"/>
              <a:sym typeface="Merriweather"/>
            </a:endParaRPr>
          </a:p>
        </p:txBody>
      </p:sp>
      <p:sp>
        <p:nvSpPr>
          <p:cNvPr id="89" name="Google Shape;89;p14"/>
          <p:cNvSpPr txBox="1"/>
          <p:nvPr/>
        </p:nvSpPr>
        <p:spPr>
          <a:xfrm>
            <a:off x="4118975" y="4352450"/>
            <a:ext cx="16242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attributes</a:t>
            </a:r>
            <a:endParaRPr>
              <a:latin typeface="Merriweather"/>
              <a:ea typeface="Merriweather"/>
              <a:cs typeface="Merriweather"/>
              <a:sym typeface="Merriweather"/>
            </a:endParaRPr>
          </a:p>
        </p:txBody>
      </p:sp>
      <p:sp>
        <p:nvSpPr>
          <p:cNvPr id="90" name="Google Shape;90;p14"/>
          <p:cNvSpPr txBox="1"/>
          <p:nvPr/>
        </p:nvSpPr>
        <p:spPr>
          <a:xfrm>
            <a:off x="5450000" y="1364800"/>
            <a:ext cx="3103200" cy="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The “</a:t>
            </a:r>
            <a:r>
              <a:rPr lang="en">
                <a:solidFill>
                  <a:schemeClr val="dk1"/>
                </a:solidFill>
                <a:latin typeface="Comfortaa"/>
                <a:ea typeface="Comfortaa"/>
                <a:cs typeface="Comfortaa"/>
                <a:sym typeface="Comfortaa"/>
              </a:rPr>
              <a:t>style curve</a:t>
            </a:r>
            <a:r>
              <a:rPr lang="en">
                <a:latin typeface="Comfortaa"/>
                <a:ea typeface="Comfortaa"/>
                <a:cs typeface="Comfortaa"/>
                <a:sym typeface="Comfortaa"/>
              </a:rPr>
              <a:t>” of a random human specimen</a:t>
            </a:r>
            <a:endParaRPr>
              <a:latin typeface="Comfortaa"/>
              <a:ea typeface="Comfortaa"/>
              <a:cs typeface="Comfortaa"/>
              <a:sym typeface="Comfortaa"/>
            </a:endParaRPr>
          </a:p>
        </p:txBody>
      </p:sp>
      <p:sp>
        <p:nvSpPr>
          <p:cNvPr id="91" name="Google Shape;91;p14"/>
          <p:cNvSpPr/>
          <p:nvPr/>
        </p:nvSpPr>
        <p:spPr>
          <a:xfrm>
            <a:off x="5593675" y="1872425"/>
            <a:ext cx="1146025" cy="1276700"/>
          </a:xfrm>
          <a:custGeom>
            <a:rect b="b" l="l" r="r" t="t"/>
            <a:pathLst>
              <a:path extrusionOk="0" h="51068" w="45841">
                <a:moveTo>
                  <a:pt x="0" y="44443"/>
                </a:moveTo>
                <a:cubicBezTo>
                  <a:pt x="11404" y="49008"/>
                  <a:pt x="28094" y="55428"/>
                  <a:pt x="36780" y="46742"/>
                </a:cubicBezTo>
                <a:cubicBezTo>
                  <a:pt x="47991" y="35531"/>
                  <a:pt x="45592" y="15855"/>
                  <a:pt x="45592" y="0"/>
                </a:cubicBezTo>
              </a:path>
            </a:pathLst>
          </a:custGeom>
          <a:noFill/>
          <a:ln cap="flat" cmpd="sng" w="9525">
            <a:solidFill>
              <a:schemeClr val="dk2"/>
            </a:solidFill>
            <a:prstDash val="solid"/>
            <a:round/>
            <a:headEnd len="med" w="med" type="stealth"/>
            <a:tailEnd len="med" w="med" type="none"/>
          </a:ln>
        </p:spPr>
      </p:sp>
      <p:cxnSp>
        <p:nvCxnSpPr>
          <p:cNvPr id="92" name="Google Shape;92;p14"/>
          <p:cNvCxnSpPr/>
          <p:nvPr/>
        </p:nvCxnSpPr>
        <p:spPr>
          <a:xfrm>
            <a:off x="6482800" y="4054375"/>
            <a:ext cx="0" cy="44400"/>
          </a:xfrm>
          <a:prstGeom prst="straightConnector1">
            <a:avLst/>
          </a:prstGeom>
          <a:noFill/>
          <a:ln cap="flat" cmpd="sng" w="9525">
            <a:solidFill>
              <a:schemeClr val="dk2"/>
            </a:solidFill>
            <a:prstDash val="solid"/>
            <a:round/>
            <a:headEnd len="med" w="med" type="none"/>
            <a:tailEnd len="med" w="med" type="none"/>
          </a:ln>
        </p:spPr>
      </p:cxnSp>
      <p:sp>
        <p:nvSpPr>
          <p:cNvPr id="93" name="Google Shape;93;p14"/>
          <p:cNvSpPr txBox="1"/>
          <p:nvPr/>
        </p:nvSpPr>
        <p:spPr>
          <a:xfrm>
            <a:off x="6257975" y="4023025"/>
            <a:ext cx="5517000" cy="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54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Our goal</a:t>
            </a:r>
            <a:endParaRPr>
              <a:latin typeface="Merriweather"/>
              <a:ea typeface="Merriweather"/>
              <a:cs typeface="Merriweather"/>
              <a:sym typeface="Merriweather"/>
            </a:endParaRPr>
          </a:p>
        </p:txBody>
      </p:sp>
      <p:sp>
        <p:nvSpPr>
          <p:cNvPr id="99" name="Google Shape;99;p15"/>
          <p:cNvSpPr txBox="1"/>
          <p:nvPr/>
        </p:nvSpPr>
        <p:spPr>
          <a:xfrm>
            <a:off x="1028250" y="1714000"/>
            <a:ext cx="7261500" cy="8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Changing sentiment of text  (positive and negative) using </a:t>
            </a:r>
            <a:r>
              <a:rPr b="1" lang="en" sz="1800">
                <a:latin typeface="Merriweather"/>
                <a:ea typeface="Merriweather"/>
                <a:cs typeface="Merriweather"/>
                <a:sym typeface="Merriweather"/>
              </a:rPr>
              <a:t>multi-generative variational autoencoder</a:t>
            </a:r>
            <a:r>
              <a:rPr lang="en" sz="1800">
                <a:latin typeface="Merriweather"/>
                <a:ea typeface="Merriweather"/>
                <a:cs typeface="Merriweather"/>
                <a:sym typeface="Merriweather"/>
              </a:rPr>
              <a:t> </a:t>
            </a:r>
            <a:endParaRPr sz="1800">
              <a:latin typeface="Merriweather"/>
              <a:ea typeface="Merriweather"/>
              <a:cs typeface="Merriweather"/>
              <a:sym typeface="Merriweather"/>
            </a:endParaRPr>
          </a:p>
        </p:txBody>
      </p:sp>
      <p:sp>
        <p:nvSpPr>
          <p:cNvPr id="100" name="Google Shape;10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5"/>
          <p:cNvSpPr txBox="1"/>
          <p:nvPr/>
        </p:nvSpPr>
        <p:spPr>
          <a:xfrm>
            <a:off x="2689450" y="3480150"/>
            <a:ext cx="12765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mfortaa"/>
                <a:ea typeface="Comfortaa"/>
                <a:cs typeface="Comfortaa"/>
                <a:sym typeface="Comfortaa"/>
              </a:rPr>
              <a:t>positive</a:t>
            </a:r>
            <a:endParaRPr sz="1800">
              <a:latin typeface="Comfortaa"/>
              <a:ea typeface="Comfortaa"/>
              <a:cs typeface="Comfortaa"/>
              <a:sym typeface="Comfortaa"/>
            </a:endParaRPr>
          </a:p>
        </p:txBody>
      </p:sp>
      <p:sp>
        <p:nvSpPr>
          <p:cNvPr id="102" name="Google Shape;102;p15"/>
          <p:cNvSpPr txBox="1"/>
          <p:nvPr/>
        </p:nvSpPr>
        <p:spPr>
          <a:xfrm>
            <a:off x="5436550" y="3394650"/>
            <a:ext cx="12765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mfortaa"/>
                <a:ea typeface="Comfortaa"/>
                <a:cs typeface="Comfortaa"/>
                <a:sym typeface="Comfortaa"/>
              </a:rPr>
              <a:t>negative</a:t>
            </a:r>
            <a:endParaRPr sz="1800">
              <a:latin typeface="Comfortaa"/>
              <a:ea typeface="Comfortaa"/>
              <a:cs typeface="Comfortaa"/>
              <a:sym typeface="Comfortaa"/>
            </a:endParaRPr>
          </a:p>
        </p:txBody>
      </p:sp>
      <p:cxnSp>
        <p:nvCxnSpPr>
          <p:cNvPr id="103" name="Google Shape;103;p15"/>
          <p:cNvCxnSpPr>
            <a:stCxn id="101" idx="0"/>
            <a:endCxn id="102" idx="0"/>
          </p:cNvCxnSpPr>
          <p:nvPr/>
        </p:nvCxnSpPr>
        <p:spPr>
          <a:xfrm rot="-5400000">
            <a:off x="4658500" y="2063850"/>
            <a:ext cx="85500" cy="2747100"/>
          </a:xfrm>
          <a:prstGeom prst="curvedConnector3">
            <a:avLst>
              <a:gd fmla="val 777105" name="adj1"/>
            </a:avLst>
          </a:prstGeom>
          <a:noFill/>
          <a:ln cap="flat" cmpd="sng" w="9525">
            <a:solidFill>
              <a:schemeClr val="dk2"/>
            </a:solidFill>
            <a:prstDash val="solid"/>
            <a:round/>
            <a:headEnd len="med" w="med" type="triangle"/>
            <a:tailEnd len="med" w="med" type="none"/>
          </a:ln>
        </p:spPr>
      </p:cxnSp>
      <p:cxnSp>
        <p:nvCxnSpPr>
          <p:cNvPr id="104" name="Google Shape;104;p15"/>
          <p:cNvCxnSpPr>
            <a:stCxn id="102" idx="2"/>
            <a:endCxn id="101" idx="2"/>
          </p:cNvCxnSpPr>
          <p:nvPr/>
        </p:nvCxnSpPr>
        <p:spPr>
          <a:xfrm rot="5400000">
            <a:off x="4658500" y="2542050"/>
            <a:ext cx="85500" cy="2747100"/>
          </a:xfrm>
          <a:prstGeom prst="curvedConnector3">
            <a:avLst>
              <a:gd fmla="val 743099" name="adj1"/>
            </a:avLst>
          </a:prstGeom>
          <a:noFill/>
          <a:ln cap="flat" cmpd="sng" w="9525">
            <a:solidFill>
              <a:schemeClr val="dk2"/>
            </a:solidFill>
            <a:prstDash val="solid"/>
            <a:round/>
            <a:headEnd len="med" w="med" type="triangl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07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Challenges in Language Style Transfer</a:t>
            </a:r>
            <a:endParaRPr>
              <a:latin typeface="Merriweather"/>
              <a:ea typeface="Merriweather"/>
              <a:cs typeface="Merriweather"/>
              <a:sym typeface="Merriweather"/>
            </a:endParaRPr>
          </a:p>
        </p:txBody>
      </p:sp>
      <p:sp>
        <p:nvSpPr>
          <p:cNvPr id="110" name="Google Shape;110;p16"/>
          <p:cNvSpPr txBox="1"/>
          <p:nvPr/>
        </p:nvSpPr>
        <p:spPr>
          <a:xfrm>
            <a:off x="1611675" y="2248925"/>
            <a:ext cx="5138700" cy="1351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Linguistic expressions work in subtle ways</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Content must be preserved</a:t>
            </a:r>
            <a:endParaRPr sz="1600">
              <a:latin typeface="Merriweather"/>
              <a:ea typeface="Merriweather"/>
              <a:cs typeface="Merriweather"/>
              <a:sym typeface="Merriweather"/>
            </a:endParaRPr>
          </a:p>
          <a:p>
            <a:pPr indent="-330200" lvl="0" marL="457200" rtl="0" algn="l">
              <a:spcBef>
                <a:spcPts val="0"/>
              </a:spcBef>
              <a:spcAft>
                <a:spcPts val="0"/>
              </a:spcAft>
              <a:buSzPts val="1600"/>
              <a:buFont typeface="Merriweather"/>
              <a:buChar char="●"/>
            </a:pPr>
            <a:r>
              <a:rPr lang="en" sz="1600">
                <a:latin typeface="Merriweather"/>
                <a:ea typeface="Merriweather"/>
                <a:cs typeface="Merriweather"/>
                <a:sym typeface="Merriweather"/>
              </a:rPr>
              <a:t>Discreteness</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a:p>
            <a:pPr indent="0" lvl="0" marL="0" rtl="0" algn="l">
              <a:spcBef>
                <a:spcPts val="0"/>
              </a:spcBef>
              <a:spcAft>
                <a:spcPts val="0"/>
              </a:spcAft>
              <a:buNone/>
            </a:pPr>
            <a:r>
              <a:t/>
            </a:r>
            <a:endParaRPr sz="1600">
              <a:latin typeface="Merriweather"/>
              <a:ea typeface="Merriweather"/>
              <a:cs typeface="Merriweather"/>
              <a:sym typeface="Merriweather"/>
            </a:endParaRPr>
          </a:p>
        </p:txBody>
      </p:sp>
      <p:sp>
        <p:nvSpPr>
          <p:cNvPr id="111" name="Google Shape;11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3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Datasets</a:t>
            </a:r>
            <a:endParaRPr>
              <a:latin typeface="Merriweather"/>
              <a:ea typeface="Merriweather"/>
              <a:cs typeface="Merriweather"/>
              <a:sym typeface="Merriweather"/>
            </a:endParaRPr>
          </a:p>
        </p:txBody>
      </p:sp>
      <p:sp>
        <p:nvSpPr>
          <p:cNvPr id="117" name="Google Shape;117;p17"/>
          <p:cNvSpPr txBox="1"/>
          <p:nvPr/>
        </p:nvSpPr>
        <p:spPr>
          <a:xfrm>
            <a:off x="4435650" y="1214225"/>
            <a:ext cx="4101600" cy="8472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Multi Domain</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13000 data</a:t>
            </a:r>
            <a:endParaRPr>
              <a:latin typeface="Merriweather"/>
              <a:ea typeface="Merriweather"/>
              <a:cs typeface="Merriweather"/>
              <a:sym typeface="Merriweather"/>
            </a:endParaRPr>
          </a:p>
        </p:txBody>
      </p:sp>
      <p:sp>
        <p:nvSpPr>
          <p:cNvPr id="118" name="Google Shape;11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7"/>
          <p:cNvSpPr txBox="1"/>
          <p:nvPr/>
        </p:nvSpPr>
        <p:spPr>
          <a:xfrm>
            <a:off x="637050" y="1214225"/>
            <a:ext cx="3895500" cy="84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erriweather"/>
                <a:ea typeface="Merriweather"/>
                <a:cs typeface="Merriweather"/>
                <a:sym typeface="Merriweather"/>
              </a:rPr>
              <a:t>Prothom Alo comments</a:t>
            </a:r>
            <a:endParaRPr sz="1800">
              <a:latin typeface="Merriweather"/>
              <a:ea typeface="Merriweather"/>
              <a:cs typeface="Merriweather"/>
              <a:sym typeface="Merriweather"/>
            </a:endParaRPr>
          </a:p>
          <a:p>
            <a:pPr indent="0" lvl="0" marL="0" rtl="0" algn="ctr">
              <a:spcBef>
                <a:spcPts val="0"/>
              </a:spcBef>
              <a:spcAft>
                <a:spcPts val="0"/>
              </a:spcAft>
              <a:buClr>
                <a:schemeClr val="dk1"/>
              </a:buClr>
              <a:buSzPts val="1100"/>
              <a:buFont typeface="Arial"/>
              <a:buNone/>
            </a:pPr>
            <a:r>
              <a:rPr lang="en">
                <a:solidFill>
                  <a:srgbClr val="999999"/>
                </a:solidFill>
                <a:latin typeface="Merriweather"/>
                <a:ea typeface="Merriweather"/>
                <a:cs typeface="Merriweather"/>
                <a:sym typeface="Merriweather"/>
              </a:rPr>
              <a:t>From prothom-alo website</a:t>
            </a:r>
            <a:endParaRPr sz="1800">
              <a:latin typeface="Merriweather"/>
              <a:ea typeface="Merriweather"/>
              <a:cs typeface="Merriweather"/>
              <a:sym typeface="Merriweather"/>
            </a:endParaRPr>
          </a:p>
        </p:txBody>
      </p:sp>
      <p:sp>
        <p:nvSpPr>
          <p:cNvPr id="120" name="Google Shape;120;p17"/>
          <p:cNvSpPr txBox="1"/>
          <p:nvPr/>
        </p:nvSpPr>
        <p:spPr>
          <a:xfrm>
            <a:off x="4454134" y="2075700"/>
            <a:ext cx="4101600" cy="8472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Only about cricket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lang="en">
                <a:latin typeface="Merriweather"/>
                <a:ea typeface="Merriweather"/>
                <a:cs typeface="Merriweather"/>
                <a:sym typeface="Merriweather"/>
              </a:rPr>
              <a:t>2700 </a:t>
            </a:r>
            <a:r>
              <a:rPr lang="en">
                <a:latin typeface="Merriweather"/>
                <a:ea typeface="Merriweather"/>
                <a:cs typeface="Merriweather"/>
                <a:sym typeface="Merriweather"/>
              </a:rPr>
              <a:t>comments</a:t>
            </a:r>
            <a:endParaRPr>
              <a:latin typeface="Merriweather"/>
              <a:ea typeface="Merriweather"/>
              <a:cs typeface="Merriweather"/>
              <a:sym typeface="Merriweather"/>
            </a:endParaRPr>
          </a:p>
        </p:txBody>
      </p:sp>
      <p:sp>
        <p:nvSpPr>
          <p:cNvPr id="121" name="Google Shape;121;p17"/>
          <p:cNvSpPr txBox="1"/>
          <p:nvPr/>
        </p:nvSpPr>
        <p:spPr>
          <a:xfrm>
            <a:off x="637050" y="2075700"/>
            <a:ext cx="3895500" cy="84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erriweather"/>
                <a:ea typeface="Merriweather"/>
                <a:cs typeface="Merriweather"/>
                <a:sym typeface="Merriweather"/>
              </a:rPr>
              <a:t>Cricket dataset</a:t>
            </a:r>
            <a:endParaRPr sz="1800">
              <a:latin typeface="Merriweather"/>
              <a:ea typeface="Merriweather"/>
              <a:cs typeface="Merriweather"/>
              <a:sym typeface="Merriweather"/>
            </a:endParaRPr>
          </a:p>
          <a:p>
            <a:pPr indent="0" lvl="0" marL="0" rtl="0" algn="ctr">
              <a:spcBef>
                <a:spcPts val="0"/>
              </a:spcBef>
              <a:spcAft>
                <a:spcPts val="0"/>
              </a:spcAft>
              <a:buNone/>
            </a:pPr>
            <a:r>
              <a:rPr lang="en">
                <a:solidFill>
                  <a:srgbClr val="999999"/>
                </a:solidFill>
                <a:latin typeface="Merriweather"/>
                <a:ea typeface="Merriweather"/>
                <a:cs typeface="Merriweather"/>
                <a:sym typeface="Merriweather"/>
              </a:rPr>
              <a:t>From github</a:t>
            </a:r>
            <a:endParaRPr>
              <a:solidFill>
                <a:srgbClr val="999999"/>
              </a:solidFill>
              <a:latin typeface="Merriweather"/>
              <a:ea typeface="Merriweather"/>
              <a:cs typeface="Merriweather"/>
              <a:sym typeface="Merriweather"/>
            </a:endParaRPr>
          </a:p>
        </p:txBody>
      </p:sp>
      <p:sp>
        <p:nvSpPr>
          <p:cNvPr id="122" name="Google Shape;122;p17"/>
          <p:cNvSpPr txBox="1"/>
          <p:nvPr/>
        </p:nvSpPr>
        <p:spPr>
          <a:xfrm>
            <a:off x="4505946" y="2866800"/>
            <a:ext cx="4101600" cy="8472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Only about restaurant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lang="en">
                <a:latin typeface="Merriweather"/>
                <a:ea typeface="Merriweather"/>
                <a:cs typeface="Merriweather"/>
                <a:sym typeface="Merriweather"/>
              </a:rPr>
              <a:t>1600 </a:t>
            </a:r>
            <a:r>
              <a:rPr lang="en">
                <a:latin typeface="Merriweather"/>
                <a:ea typeface="Merriweather"/>
                <a:cs typeface="Merriweather"/>
                <a:sym typeface="Merriweather"/>
              </a:rPr>
              <a:t>comments</a:t>
            </a:r>
            <a:endParaRPr>
              <a:latin typeface="Merriweather"/>
              <a:ea typeface="Merriweather"/>
              <a:cs typeface="Merriweather"/>
              <a:sym typeface="Merriweather"/>
            </a:endParaRPr>
          </a:p>
        </p:txBody>
      </p:sp>
      <p:sp>
        <p:nvSpPr>
          <p:cNvPr id="123" name="Google Shape;123;p17"/>
          <p:cNvSpPr txBox="1"/>
          <p:nvPr/>
        </p:nvSpPr>
        <p:spPr>
          <a:xfrm>
            <a:off x="688863" y="2866800"/>
            <a:ext cx="3895500" cy="84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erriweather"/>
                <a:ea typeface="Merriweather"/>
                <a:cs typeface="Merriweather"/>
                <a:sym typeface="Merriweather"/>
              </a:rPr>
              <a:t>Restaurant </a:t>
            </a:r>
            <a:r>
              <a:rPr lang="en" sz="1800">
                <a:latin typeface="Merriweather"/>
                <a:ea typeface="Merriweather"/>
                <a:cs typeface="Merriweather"/>
                <a:sym typeface="Merriweather"/>
              </a:rPr>
              <a:t>dataset</a:t>
            </a:r>
            <a:endParaRPr sz="1800">
              <a:latin typeface="Merriweather"/>
              <a:ea typeface="Merriweather"/>
              <a:cs typeface="Merriweather"/>
              <a:sym typeface="Merriweather"/>
            </a:endParaRPr>
          </a:p>
          <a:p>
            <a:pPr indent="0" lvl="0" marL="0" rtl="0" algn="ctr">
              <a:spcBef>
                <a:spcPts val="0"/>
              </a:spcBef>
              <a:spcAft>
                <a:spcPts val="0"/>
              </a:spcAft>
              <a:buNone/>
            </a:pPr>
            <a:r>
              <a:rPr lang="en">
                <a:solidFill>
                  <a:srgbClr val="999999"/>
                </a:solidFill>
                <a:latin typeface="Merriweather"/>
                <a:ea typeface="Merriweather"/>
                <a:cs typeface="Merriweather"/>
                <a:sym typeface="Merriweather"/>
              </a:rPr>
              <a:t>From github</a:t>
            </a:r>
            <a:endParaRPr>
              <a:solidFill>
                <a:srgbClr val="999999"/>
              </a:solidFill>
              <a:latin typeface="Merriweather"/>
              <a:ea typeface="Merriweather"/>
              <a:cs typeface="Merriweather"/>
              <a:sym typeface="Merriweather"/>
            </a:endParaRPr>
          </a:p>
        </p:txBody>
      </p:sp>
      <p:sp>
        <p:nvSpPr>
          <p:cNvPr id="124" name="Google Shape;124;p17"/>
          <p:cNvSpPr txBox="1"/>
          <p:nvPr/>
        </p:nvSpPr>
        <p:spPr>
          <a:xfrm>
            <a:off x="4516096" y="3701875"/>
            <a:ext cx="4101600" cy="8472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Multi Domain</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b="1" lang="en">
                <a:latin typeface="Merriweather"/>
                <a:ea typeface="Merriweather"/>
                <a:cs typeface="Merriweather"/>
                <a:sym typeface="Merriweather"/>
              </a:rPr>
              <a:t>21000 </a:t>
            </a:r>
            <a:r>
              <a:rPr lang="en">
                <a:latin typeface="Merriweather"/>
                <a:ea typeface="Merriweather"/>
                <a:cs typeface="Merriweather"/>
                <a:sym typeface="Merriweather"/>
              </a:rPr>
              <a:t>comments</a:t>
            </a:r>
            <a:endParaRPr>
              <a:latin typeface="Merriweather"/>
              <a:ea typeface="Merriweather"/>
              <a:cs typeface="Merriweather"/>
              <a:sym typeface="Merriweather"/>
            </a:endParaRPr>
          </a:p>
        </p:txBody>
      </p:sp>
      <p:sp>
        <p:nvSpPr>
          <p:cNvPr id="125" name="Google Shape;125;p17"/>
          <p:cNvSpPr txBox="1"/>
          <p:nvPr/>
        </p:nvSpPr>
        <p:spPr>
          <a:xfrm>
            <a:off x="699013" y="3701875"/>
            <a:ext cx="3895500" cy="84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Merriweather"/>
                <a:ea typeface="Merriweather"/>
                <a:cs typeface="Merriweather"/>
                <a:sym typeface="Merriweather"/>
              </a:rPr>
              <a:t>Facebook comments</a:t>
            </a:r>
            <a:endParaRPr>
              <a:solidFill>
                <a:srgbClr val="999999"/>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311700" y="3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Architecture</a:t>
            </a:r>
            <a:endParaRPr>
              <a:latin typeface="Merriweather"/>
              <a:ea typeface="Merriweather"/>
              <a:cs typeface="Merriweather"/>
              <a:sym typeface="Merriweather"/>
            </a:endParaRPr>
          </a:p>
        </p:txBody>
      </p:sp>
      <p:sp>
        <p:nvSpPr>
          <p:cNvPr id="131" name="Google Shape;131;p18"/>
          <p:cNvSpPr txBox="1"/>
          <p:nvPr>
            <p:ph idx="12" type="sldNum"/>
          </p:nvPr>
        </p:nvSpPr>
        <p:spPr>
          <a:xfrm>
            <a:off x="8477183" y="462576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2" name="Google Shape;132;p18"/>
          <p:cNvPicPr preferRelativeResize="0"/>
          <p:nvPr/>
        </p:nvPicPr>
        <p:blipFill>
          <a:blip r:embed="rId3">
            <a:alphaModFix/>
          </a:blip>
          <a:stretch>
            <a:fillRect/>
          </a:stretch>
        </p:blipFill>
        <p:spPr>
          <a:xfrm>
            <a:off x="1843375" y="871175"/>
            <a:ext cx="5457250" cy="3946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3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Hyper-Parameters</a:t>
            </a:r>
            <a:endParaRPr>
              <a:latin typeface="Merriweather"/>
              <a:ea typeface="Merriweather"/>
              <a:cs typeface="Merriweather"/>
              <a:sym typeface="Merriweather"/>
            </a:endParaRPr>
          </a:p>
        </p:txBody>
      </p:sp>
      <p:sp>
        <p:nvSpPr>
          <p:cNvPr id="138" name="Google Shape;13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Merriweather"/>
                <a:ea typeface="Merriweather"/>
                <a:cs typeface="Merriweather"/>
                <a:sym typeface="Merriweather"/>
              </a:rPr>
              <a:t>‹#›</a:t>
            </a:fld>
            <a:endParaRPr>
              <a:latin typeface="Merriweather"/>
              <a:ea typeface="Merriweather"/>
              <a:cs typeface="Merriweather"/>
              <a:sym typeface="Merriweather"/>
            </a:endParaRPr>
          </a:p>
        </p:txBody>
      </p:sp>
      <p:graphicFrame>
        <p:nvGraphicFramePr>
          <p:cNvPr id="139" name="Google Shape;139;p19"/>
          <p:cNvGraphicFramePr/>
          <p:nvPr/>
        </p:nvGraphicFramePr>
        <p:xfrm>
          <a:off x="1070725" y="1539875"/>
          <a:ext cx="3000000" cy="3000000"/>
        </p:xfrm>
        <a:graphic>
          <a:graphicData uri="http://schemas.openxmlformats.org/drawingml/2006/table">
            <a:tbl>
              <a:tblPr>
                <a:noFill/>
                <a:tableStyleId>{9FEE72C1-68D8-4583-8D14-8D055019AB36}</a:tableStyleId>
              </a:tblPr>
              <a:tblGrid>
                <a:gridCol w="3619500"/>
                <a:gridCol w="3619500"/>
              </a:tblGrid>
              <a:tr h="39812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HIDDEN SIZE</a:t>
                      </a:r>
                      <a:endParaRPr>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lang="en">
                          <a:latin typeface="Merriweather"/>
                          <a:ea typeface="Merriweather"/>
                          <a:cs typeface="Merriweather"/>
                          <a:sym typeface="Merriweather"/>
                        </a:rPr>
                        <a:t>300</a:t>
                      </a:r>
                      <a:endParaRPr>
                        <a:latin typeface="Merriweather"/>
                        <a:ea typeface="Merriweather"/>
                        <a:cs typeface="Merriweather"/>
                        <a:sym typeface="Merriweather"/>
                      </a:endParaRPr>
                    </a:p>
                  </a:txBody>
                  <a:tcPr marT="91425" marB="91425" marR="91425" marL="91425"/>
                </a:tc>
              </a:tr>
              <a:tr h="39812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LATENT SIZE</a:t>
                      </a:r>
                      <a:endParaRPr>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lang="en">
                          <a:latin typeface="Merriweather"/>
                          <a:ea typeface="Merriweather"/>
                          <a:cs typeface="Merriweather"/>
                          <a:sym typeface="Merriweather"/>
                        </a:rPr>
                        <a:t>10</a:t>
                      </a:r>
                      <a:endParaRPr>
                        <a:latin typeface="Merriweather"/>
                        <a:ea typeface="Merriweather"/>
                        <a:cs typeface="Merriweather"/>
                        <a:sym typeface="Merriweather"/>
                      </a:endParaRPr>
                    </a:p>
                  </a:txBody>
                  <a:tcPr marT="91425" marB="91425" marR="91425" marL="91425"/>
                </a:tc>
              </a:tr>
              <a:tr h="398125">
                <a:tc>
                  <a:txBody>
                    <a:bodyPr/>
                    <a:lstStyle/>
                    <a:p>
                      <a:pPr indent="0" lvl="0" marL="0" rtl="0" algn="ctr">
                        <a:spcBef>
                          <a:spcPts val="0"/>
                        </a:spcBef>
                        <a:spcAft>
                          <a:spcPts val="0"/>
                        </a:spcAft>
                        <a:buClr>
                          <a:schemeClr val="dk1"/>
                        </a:buClr>
                        <a:buSzPts val="1100"/>
                        <a:buFont typeface="Arial"/>
                        <a:buNone/>
                      </a:pPr>
                      <a:r>
                        <a:rPr lang="en">
                          <a:latin typeface="Merriweather"/>
                          <a:ea typeface="Merriweather"/>
                          <a:cs typeface="Merriweather"/>
                          <a:sym typeface="Merriweather"/>
                        </a:rPr>
                        <a:t>LEARNING RATE</a:t>
                      </a:r>
                      <a:endParaRPr>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lang="en">
                          <a:latin typeface="Merriweather"/>
                          <a:ea typeface="Merriweather"/>
                          <a:cs typeface="Merriweather"/>
                          <a:sym typeface="Merriweather"/>
                        </a:rPr>
                        <a:t>0.001</a:t>
                      </a:r>
                      <a:endParaRPr>
                        <a:latin typeface="Merriweather"/>
                        <a:ea typeface="Merriweather"/>
                        <a:cs typeface="Merriweather"/>
                        <a:sym typeface="Merriweather"/>
                      </a:endParaRPr>
                    </a:p>
                  </a:txBody>
                  <a:tcPr marT="91425" marB="91425" marR="91425" marL="91425"/>
                </a:tc>
              </a:tr>
              <a:tr h="39812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BATCH SIZE</a:t>
                      </a:r>
                      <a:endParaRPr>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lang="en">
                          <a:latin typeface="Merriweather"/>
                          <a:ea typeface="Merriweather"/>
                          <a:cs typeface="Merriweather"/>
                          <a:sym typeface="Merriweather"/>
                        </a:rPr>
                        <a:t>32</a:t>
                      </a:r>
                      <a:endParaRPr>
                        <a:latin typeface="Merriweather"/>
                        <a:ea typeface="Merriweather"/>
                        <a:cs typeface="Merriweather"/>
                        <a:sym typeface="Merriweather"/>
                      </a:endParaRPr>
                    </a:p>
                  </a:txBody>
                  <a:tcPr marT="91425" marB="91425" marR="91425" marL="91425"/>
                </a:tc>
              </a:tr>
              <a:tr h="398125">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STEPS</a:t>
                      </a:r>
                      <a:endParaRPr>
                        <a:latin typeface="Merriweather"/>
                        <a:ea typeface="Merriweather"/>
                        <a:cs typeface="Merriweather"/>
                        <a:sym typeface="Merriweather"/>
                      </a:endParaRPr>
                    </a:p>
                  </a:txBody>
                  <a:tcPr marT="91425" marB="91425" marR="91425" marL="91425"/>
                </a:tc>
                <a:tc>
                  <a:txBody>
                    <a:bodyPr/>
                    <a:lstStyle/>
                    <a:p>
                      <a:pPr indent="0" lvl="0" marL="0" rtl="0" algn="ctr">
                        <a:spcBef>
                          <a:spcPts val="0"/>
                        </a:spcBef>
                        <a:spcAft>
                          <a:spcPts val="0"/>
                        </a:spcAft>
                        <a:buNone/>
                      </a:pPr>
                      <a:r>
                        <a:rPr b="1" lang="en">
                          <a:latin typeface="Merriweather"/>
                          <a:ea typeface="Merriweather"/>
                          <a:cs typeface="Merriweather"/>
                          <a:sym typeface="Merriweather"/>
                        </a:rPr>
                        <a:t>3</a:t>
                      </a:r>
                      <a:r>
                        <a:rPr b="1" lang="en">
                          <a:latin typeface="Merriweather"/>
                          <a:ea typeface="Merriweather"/>
                          <a:cs typeface="Merriweather"/>
                          <a:sym typeface="Merriweather"/>
                        </a:rPr>
                        <a:t>00</a:t>
                      </a:r>
                      <a:endParaRPr b="1">
                        <a:latin typeface="Merriweather"/>
                        <a:ea typeface="Merriweather"/>
                        <a:cs typeface="Merriweather"/>
                        <a:sym typeface="Merriweathe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3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Evaluation Method</a:t>
            </a:r>
            <a:endParaRPr>
              <a:latin typeface="Merriweather"/>
              <a:ea typeface="Merriweather"/>
              <a:cs typeface="Merriweather"/>
              <a:sym typeface="Merriweather"/>
            </a:endParaRPr>
          </a:p>
        </p:txBody>
      </p:sp>
      <p:sp>
        <p:nvSpPr>
          <p:cNvPr id="145" name="Google Shape;14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Merriweather"/>
                <a:ea typeface="Merriweather"/>
                <a:cs typeface="Merriweather"/>
                <a:sym typeface="Merriweather"/>
              </a:rPr>
              <a:t>‹#›</a:t>
            </a:fld>
            <a:endParaRPr>
              <a:latin typeface="Merriweather"/>
              <a:ea typeface="Merriweather"/>
              <a:cs typeface="Merriweather"/>
              <a:sym typeface="Merriweather"/>
            </a:endParaRPr>
          </a:p>
        </p:txBody>
      </p:sp>
      <p:pic>
        <p:nvPicPr>
          <p:cNvPr id="146" name="Google Shape;146;p20"/>
          <p:cNvPicPr preferRelativeResize="0"/>
          <p:nvPr/>
        </p:nvPicPr>
        <p:blipFill>
          <a:blip r:embed="rId3">
            <a:alphaModFix/>
          </a:blip>
          <a:stretch>
            <a:fillRect/>
          </a:stretch>
        </p:blipFill>
        <p:spPr>
          <a:xfrm>
            <a:off x="1709000" y="939400"/>
            <a:ext cx="5725999" cy="389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11700" y="36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Experiments</a:t>
            </a:r>
            <a:endParaRPr>
              <a:latin typeface="Merriweather"/>
              <a:ea typeface="Merriweather"/>
              <a:cs typeface="Merriweather"/>
              <a:sym typeface="Merriweather"/>
            </a:endParaRPr>
          </a:p>
        </p:txBody>
      </p:sp>
      <p:sp>
        <p:nvSpPr>
          <p:cNvPr id="152" name="Google Shape;15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Merriweather"/>
                <a:ea typeface="Merriweather"/>
                <a:cs typeface="Merriweather"/>
                <a:sym typeface="Merriweather"/>
              </a:rPr>
              <a:t>‹#›</a:t>
            </a:fld>
            <a:endParaRPr>
              <a:latin typeface="Merriweather"/>
              <a:ea typeface="Merriweather"/>
              <a:cs typeface="Merriweather"/>
              <a:sym typeface="Merriweather"/>
            </a:endParaRPr>
          </a:p>
        </p:txBody>
      </p:sp>
      <p:pic>
        <p:nvPicPr>
          <p:cNvPr id="153" name="Google Shape;153;p21"/>
          <p:cNvPicPr preferRelativeResize="0"/>
          <p:nvPr/>
        </p:nvPicPr>
        <p:blipFill>
          <a:blip r:embed="rId3">
            <a:alphaModFix/>
          </a:blip>
          <a:stretch>
            <a:fillRect/>
          </a:stretch>
        </p:blipFill>
        <p:spPr>
          <a:xfrm>
            <a:off x="1582363" y="1091800"/>
            <a:ext cx="5979267" cy="389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