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3"/>
    <p:restoredTop sz="94529"/>
  </p:normalViewPr>
  <p:slideViewPr>
    <p:cSldViewPr snapToGrid="0" snapToObjects="1">
      <p:cViewPr varScale="1">
        <p:scale>
          <a:sx n="144" d="100"/>
          <a:sy n="144" d="100"/>
        </p:scale>
        <p:origin x="3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ABA4-46C5-9042-A060-0BC9209497B0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97777-3A14-B84C-96ED-6AD1E2D281F8}"/>
              </a:ext>
            </a:extLst>
          </p:cNvPr>
          <p:cNvSpPr/>
          <p:nvPr/>
        </p:nvSpPr>
        <p:spPr>
          <a:xfrm>
            <a:off x="12413" y="3312606"/>
            <a:ext cx="3440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Supplemental Figure S1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Unsupervised two-dimensional principal component analysis using normalized microarray beta values. Black circles (βPRLRKO); Red circles (CON).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A60D7-CDA9-C940-AEC8-17A5227F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2525" cy="3316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3178A1-FDAD-A54A-8602-4D9E01E88017}"/>
              </a:ext>
            </a:extLst>
          </p:cNvPr>
          <p:cNvSpPr txBox="1"/>
          <p:nvPr/>
        </p:nvSpPr>
        <p:spPr>
          <a:xfrm>
            <a:off x="5208365" y="-48827"/>
            <a:ext cx="25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Supplementary Figure 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31415-4DDD-074E-BACA-547102B7CB27}"/>
              </a:ext>
            </a:extLst>
          </p:cNvPr>
          <p:cNvSpPr/>
          <p:nvPr/>
        </p:nvSpPr>
        <p:spPr>
          <a:xfrm>
            <a:off x="12413" y="0"/>
            <a:ext cx="475859" cy="32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43748E-C1C1-504C-806D-08813A7D4137}"/>
              </a:ext>
            </a:extLst>
          </p:cNvPr>
          <p:cNvSpPr txBox="1"/>
          <p:nvPr/>
        </p:nvSpPr>
        <p:spPr>
          <a:xfrm>
            <a:off x="25603" y="16086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C86A7-A03B-6E44-B998-84CE308462FA}"/>
              </a:ext>
            </a:extLst>
          </p:cNvPr>
          <p:cNvSpPr txBox="1"/>
          <p:nvPr/>
        </p:nvSpPr>
        <p:spPr>
          <a:xfrm>
            <a:off x="2177400" y="16085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A1C97-26D7-6C45-879D-8F39CD3B07B9}"/>
              </a:ext>
            </a:extLst>
          </p:cNvPr>
          <p:cNvSpPr/>
          <p:nvPr/>
        </p:nvSpPr>
        <p:spPr>
          <a:xfrm>
            <a:off x="12412" y="3410261"/>
            <a:ext cx="5908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Supplemental Figure S2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(a)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Body weight (grams) of βPRLRKO mice and littermate controls (CON) at baseline (t = 0) and following twelve weeks of standard chow (chow) or 60% HFD feeding (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6).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(b)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Intraperitoneal glucose tolerance testing and area under the curve (AUC) of HFD and chow-fed mice.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ACBB9-DB7B-8246-B8A5-F15E490E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68635"/>
            <a:ext cx="5921405" cy="3005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D11C4-3CC7-BE4A-A7C5-80DDA7E569C2}"/>
              </a:ext>
            </a:extLst>
          </p:cNvPr>
          <p:cNvSpPr txBox="1"/>
          <p:nvPr/>
        </p:nvSpPr>
        <p:spPr>
          <a:xfrm>
            <a:off x="5208365" y="-48827"/>
            <a:ext cx="25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Supplementary Figure S2</a:t>
            </a:r>
          </a:p>
        </p:txBody>
      </p:sp>
    </p:spTree>
    <p:extLst>
      <p:ext uri="{BB962C8B-B14F-4D97-AF65-F5344CB8AC3E}">
        <p14:creationId xmlns:p14="http://schemas.microsoft.com/office/powerpoint/2010/main" val="127196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038142-48B0-9C46-85FD-3879293C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27590"/>
              </p:ext>
            </p:extLst>
          </p:nvPr>
        </p:nvGraphicFramePr>
        <p:xfrm>
          <a:off x="179515" y="4062651"/>
          <a:ext cx="4557395" cy="2784762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425930362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45893583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92693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KEGG Pathway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Genes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FDR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15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metabolism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CPT1A|ACAT1|FADS2|ACAA2|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SCD5|FADS1|ACSL4|ACADVL|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ACSL3|ACADSB|SCD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3.93E-09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6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PPAR signaling pathway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CPT1A|SLC27A2|FADS2|ANGPTL4|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LPL|SCD5|ACSL4|ACSL3|HMGCS2|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SCD|RXRB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1.07E-07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69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PI3K-Akt signaling pathway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GNB4|CDKN1A|GNB5|COL6A3|ITGB1|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COL3A1|ANGPT2|F2R|FGF1|EIF4EBP1|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THBS2|CRTC2|ITGA10|GNG12|MYC|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GNG7|COL4A3|RELN|LAMA2|TNXB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8.73E-07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98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Valine, leucine and 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isoleucine degradation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OXCT1|ACAT1|ABAT|ACAA2|ALDH9A1|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ACADSB|HMGCS2|ALDH6A1</a:t>
                      </a: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3.61E-06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39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degradation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CPT1A|ACAT1|ACAA2|ACSL4|ALDH9A1|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ACADVL|ACSL3|ACADSB</a:t>
                      </a:r>
                    </a:p>
                  </a:txBody>
                  <a:tcPr marL="45720" marR="0" marT="6927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3.61E-06</a:t>
                      </a:r>
                    </a:p>
                  </a:txBody>
                  <a:tcPr marL="0" marR="0" marT="6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220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76654F-9EC3-9647-ADC7-A661B3592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3" t="2622" r="36669" b="64511"/>
          <a:stretch/>
        </p:blipFill>
        <p:spPr>
          <a:xfrm rot="16200000">
            <a:off x="615641" y="-130158"/>
            <a:ext cx="3697232" cy="4545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FB0E5E-689D-9341-BFAB-07EA959F555B}"/>
              </a:ext>
            </a:extLst>
          </p:cNvPr>
          <p:cNvSpPr/>
          <p:nvPr/>
        </p:nvSpPr>
        <p:spPr>
          <a:xfrm>
            <a:off x="-6171" y="6884484"/>
            <a:ext cx="4924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Supplemental Figure S3. (a)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Protein-protein interaction network of RNA-sequencing dataset generated by Cruciani </a:t>
            </a:r>
            <a:r>
              <a:rPr lang="en-US" sz="1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al.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(PMID: 28377873) of 30-day HFD for the C57BL/6J mice (n = 6) relative to normal chow-fed mice. </a:t>
            </a: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 set enrichment analysis of the protein-protein interactome using the KEGG pathway database, reporting the top-5 most enriched pathways.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1C9C-AFF7-0F43-927A-DE8DFDF84D26}"/>
              </a:ext>
            </a:extLst>
          </p:cNvPr>
          <p:cNvSpPr txBox="1"/>
          <p:nvPr/>
        </p:nvSpPr>
        <p:spPr>
          <a:xfrm>
            <a:off x="0" y="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48110-2BEB-A448-B888-44E15A4D4837}"/>
              </a:ext>
            </a:extLst>
          </p:cNvPr>
          <p:cNvSpPr txBox="1"/>
          <p:nvPr/>
        </p:nvSpPr>
        <p:spPr>
          <a:xfrm>
            <a:off x="0" y="374822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188E4-047D-D248-B0C4-CF47B122BE5B}"/>
              </a:ext>
            </a:extLst>
          </p:cNvPr>
          <p:cNvSpPr txBox="1"/>
          <p:nvPr/>
        </p:nvSpPr>
        <p:spPr>
          <a:xfrm>
            <a:off x="5208365" y="-48827"/>
            <a:ext cx="25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Supplementary Figure S3</a:t>
            </a:r>
          </a:p>
        </p:txBody>
      </p:sp>
    </p:spTree>
    <p:extLst>
      <p:ext uri="{BB962C8B-B14F-4D97-AF65-F5344CB8AC3E}">
        <p14:creationId xmlns:p14="http://schemas.microsoft.com/office/powerpoint/2010/main" val="322713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321</Words>
  <Application>Microsoft Macintosh PowerPoint</Application>
  <PresentationFormat>Custom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Pepin, Mark E</dc:creator>
  <cp:lastModifiedBy>Pepin, Mark E</cp:lastModifiedBy>
  <cp:revision>15</cp:revision>
  <dcterms:created xsi:type="dcterms:W3CDTF">2018-10-30T02:36:12Z</dcterms:created>
  <dcterms:modified xsi:type="dcterms:W3CDTF">2019-02-11T20:31:35Z</dcterms:modified>
</cp:coreProperties>
</file>