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14"/>
  </p:notesMasterIdLst>
  <p:sldIdLst>
    <p:sldId id="256" r:id="rId2"/>
    <p:sldId id="257" r:id="rId3"/>
    <p:sldId id="258" r:id="rId4"/>
    <p:sldId id="259" r:id="rId5"/>
    <p:sldId id="263" r:id="rId6"/>
    <p:sldId id="265" r:id="rId7"/>
    <p:sldId id="260" r:id="rId8"/>
    <p:sldId id="262" r:id="rId9"/>
    <p:sldId id="267" r:id="rId10"/>
    <p:sldId id="261"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55" autoAdjust="0"/>
  </p:normalViewPr>
  <p:slideViewPr>
    <p:cSldViewPr snapToGrid="0">
      <p:cViewPr varScale="1">
        <p:scale>
          <a:sx n="62" d="100"/>
          <a:sy n="62" d="100"/>
        </p:scale>
        <p:origin x="11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26531-2E65-460C-9757-F3E864BE0516}" type="doc">
      <dgm:prSet loTypeId="urn:microsoft.com/office/officeart/2005/8/layout/hProcess9" loCatId="process" qsTypeId="urn:microsoft.com/office/officeart/2005/8/quickstyle/simple1" qsCatId="simple" csTypeId="urn:microsoft.com/office/officeart/2005/8/colors/colorful4" csCatId="colorful" phldr="1"/>
      <dgm:spPr/>
    </dgm:pt>
    <dgm:pt modelId="{E1C5F4CA-B409-44B4-AD63-55F54E760DC9}">
      <dgm:prSet phldrT="[Text]"/>
      <dgm:spPr/>
      <dgm:t>
        <a:bodyPr/>
        <a:lstStyle/>
        <a:p>
          <a:r>
            <a:rPr lang="en-US" dirty="0"/>
            <a:t>Determine the customer characteristics that lead to default.</a:t>
          </a:r>
        </a:p>
      </dgm:t>
    </dgm:pt>
    <dgm:pt modelId="{5C482F88-DBB0-49B6-A970-275F042DF6D6}" type="parTrans" cxnId="{28D55D52-1A15-402C-8211-5C3D49088A3E}">
      <dgm:prSet/>
      <dgm:spPr/>
      <dgm:t>
        <a:bodyPr/>
        <a:lstStyle/>
        <a:p>
          <a:endParaRPr lang="en-US"/>
        </a:p>
      </dgm:t>
    </dgm:pt>
    <dgm:pt modelId="{3CCFE110-F142-43EF-826B-F6159337EB6A}" type="sibTrans" cxnId="{28D55D52-1A15-402C-8211-5C3D49088A3E}">
      <dgm:prSet/>
      <dgm:spPr/>
      <dgm:t>
        <a:bodyPr/>
        <a:lstStyle/>
        <a:p>
          <a:endParaRPr lang="en-US"/>
        </a:p>
      </dgm:t>
    </dgm:pt>
    <dgm:pt modelId="{82867695-66B2-4053-8416-0054BD581EA1}">
      <dgm:prSet phldrT="[Text]"/>
      <dgm:spPr/>
      <dgm:t>
        <a:bodyPr/>
        <a:lstStyle/>
        <a:p>
          <a:r>
            <a:rPr lang="en-US" dirty="0"/>
            <a:t>Predict the likelihood of customer default.</a:t>
          </a:r>
        </a:p>
      </dgm:t>
    </dgm:pt>
    <dgm:pt modelId="{0517A579-0125-4BB2-AB8D-855A40873EA2}" type="parTrans" cxnId="{E93E0717-3EEB-475D-9D5E-ACBC13387DCF}">
      <dgm:prSet/>
      <dgm:spPr/>
      <dgm:t>
        <a:bodyPr/>
        <a:lstStyle/>
        <a:p>
          <a:endParaRPr lang="en-US"/>
        </a:p>
      </dgm:t>
    </dgm:pt>
    <dgm:pt modelId="{1733D15C-25E6-4C18-9F2B-1056BBF905ED}" type="sibTrans" cxnId="{E93E0717-3EEB-475D-9D5E-ACBC13387DCF}">
      <dgm:prSet/>
      <dgm:spPr/>
      <dgm:t>
        <a:bodyPr/>
        <a:lstStyle/>
        <a:p>
          <a:endParaRPr lang="en-US"/>
        </a:p>
      </dgm:t>
    </dgm:pt>
    <dgm:pt modelId="{DAE82B80-5938-41C6-BC4A-3E4EA486E3E6}">
      <dgm:prSet phldrT="[Text]"/>
      <dgm:spPr/>
      <dgm:t>
        <a:bodyPr/>
        <a:lstStyle/>
        <a:p>
          <a:r>
            <a:rPr lang="en-US" dirty="0"/>
            <a:t>Reduce the incidence of Credit One customer default.</a:t>
          </a:r>
        </a:p>
      </dgm:t>
    </dgm:pt>
    <dgm:pt modelId="{F47E2BFE-D39C-4549-BC89-8831D391D294}" type="parTrans" cxnId="{2E19F3BD-B8C9-4D14-8607-1E2A069276BF}">
      <dgm:prSet/>
      <dgm:spPr/>
      <dgm:t>
        <a:bodyPr/>
        <a:lstStyle/>
        <a:p>
          <a:endParaRPr lang="en-US"/>
        </a:p>
      </dgm:t>
    </dgm:pt>
    <dgm:pt modelId="{F1B327B8-ACDE-4175-9CCB-090B5E85628C}" type="sibTrans" cxnId="{2E19F3BD-B8C9-4D14-8607-1E2A069276BF}">
      <dgm:prSet/>
      <dgm:spPr/>
      <dgm:t>
        <a:bodyPr/>
        <a:lstStyle/>
        <a:p>
          <a:endParaRPr lang="en-US"/>
        </a:p>
      </dgm:t>
    </dgm:pt>
    <dgm:pt modelId="{A8FB3188-69DF-46EF-8D9A-CD6873C7C1B2}" type="pres">
      <dgm:prSet presAssocID="{29126531-2E65-460C-9757-F3E864BE0516}" presName="CompostProcess" presStyleCnt="0">
        <dgm:presLayoutVars>
          <dgm:dir/>
          <dgm:resizeHandles val="exact"/>
        </dgm:presLayoutVars>
      </dgm:prSet>
      <dgm:spPr/>
    </dgm:pt>
    <dgm:pt modelId="{4271D959-1BCA-48DD-8F6B-7A05E8CFFD7B}" type="pres">
      <dgm:prSet presAssocID="{29126531-2E65-460C-9757-F3E864BE0516}" presName="arrow" presStyleLbl="bgShp" presStyleIdx="0" presStyleCnt="1" custScaleX="117647" custScaleY="50625"/>
      <dgm:spPr/>
    </dgm:pt>
    <dgm:pt modelId="{4161145E-39A6-4530-B074-3C0B7B3E83A9}" type="pres">
      <dgm:prSet presAssocID="{29126531-2E65-460C-9757-F3E864BE0516}" presName="linearProcess" presStyleCnt="0"/>
      <dgm:spPr/>
    </dgm:pt>
    <dgm:pt modelId="{AC75922D-4060-41D3-8F9E-7CEFE908C824}" type="pres">
      <dgm:prSet presAssocID="{E1C5F4CA-B409-44B4-AD63-55F54E760DC9}" presName="textNode" presStyleLbl="node1" presStyleIdx="0" presStyleCnt="3" custScaleX="66803" custLinFactX="-8440" custLinFactNeighborX="-100000">
        <dgm:presLayoutVars>
          <dgm:bulletEnabled val="1"/>
        </dgm:presLayoutVars>
      </dgm:prSet>
      <dgm:spPr/>
    </dgm:pt>
    <dgm:pt modelId="{DA41D33E-1276-476C-A312-4C003CB8B3E6}" type="pres">
      <dgm:prSet presAssocID="{3CCFE110-F142-43EF-826B-F6159337EB6A}" presName="sibTrans" presStyleCnt="0"/>
      <dgm:spPr/>
    </dgm:pt>
    <dgm:pt modelId="{4741717D-2631-4738-8AA7-4925DE90A6C7}" type="pres">
      <dgm:prSet presAssocID="{82867695-66B2-4053-8416-0054BD581EA1}" presName="textNode" presStyleLbl="node1" presStyleIdx="1" presStyleCnt="3" custScaleX="65216" custLinFactX="-5384" custLinFactNeighborX="-100000" custLinFactNeighborY="-1001">
        <dgm:presLayoutVars>
          <dgm:bulletEnabled val="1"/>
        </dgm:presLayoutVars>
      </dgm:prSet>
      <dgm:spPr/>
    </dgm:pt>
    <dgm:pt modelId="{705DFCE6-5902-4DF1-B999-FABAFAACC084}" type="pres">
      <dgm:prSet presAssocID="{1733D15C-25E6-4C18-9F2B-1056BBF905ED}" presName="sibTrans" presStyleCnt="0"/>
      <dgm:spPr/>
    </dgm:pt>
    <dgm:pt modelId="{84166310-2ED8-4032-A8DF-70B370B1EDD4}" type="pres">
      <dgm:prSet presAssocID="{DAE82B80-5938-41C6-BC4A-3E4EA486E3E6}" presName="textNode" presStyleLbl="node1" presStyleIdx="2" presStyleCnt="3" custScaleX="64728" custLinFactX="-1443" custLinFactNeighborX="-100000" custLinFactNeighborY="-1501">
        <dgm:presLayoutVars>
          <dgm:bulletEnabled val="1"/>
        </dgm:presLayoutVars>
      </dgm:prSet>
      <dgm:spPr/>
    </dgm:pt>
  </dgm:ptLst>
  <dgm:cxnLst>
    <dgm:cxn modelId="{E93E0717-3EEB-475D-9D5E-ACBC13387DCF}" srcId="{29126531-2E65-460C-9757-F3E864BE0516}" destId="{82867695-66B2-4053-8416-0054BD581EA1}" srcOrd="1" destOrd="0" parTransId="{0517A579-0125-4BB2-AB8D-855A40873EA2}" sibTransId="{1733D15C-25E6-4C18-9F2B-1056BBF905ED}"/>
    <dgm:cxn modelId="{28D55D52-1A15-402C-8211-5C3D49088A3E}" srcId="{29126531-2E65-460C-9757-F3E864BE0516}" destId="{E1C5F4CA-B409-44B4-AD63-55F54E760DC9}" srcOrd="0" destOrd="0" parTransId="{5C482F88-DBB0-49B6-A970-275F042DF6D6}" sibTransId="{3CCFE110-F142-43EF-826B-F6159337EB6A}"/>
    <dgm:cxn modelId="{2FB89F7E-C1F4-4D10-BED7-396D9A7ABCB9}" type="presOf" srcId="{DAE82B80-5938-41C6-BC4A-3E4EA486E3E6}" destId="{84166310-2ED8-4032-A8DF-70B370B1EDD4}" srcOrd="0" destOrd="0" presId="urn:microsoft.com/office/officeart/2005/8/layout/hProcess9"/>
    <dgm:cxn modelId="{3392878C-A012-4890-932F-37AD60C49138}" type="presOf" srcId="{29126531-2E65-460C-9757-F3E864BE0516}" destId="{A8FB3188-69DF-46EF-8D9A-CD6873C7C1B2}" srcOrd="0" destOrd="0" presId="urn:microsoft.com/office/officeart/2005/8/layout/hProcess9"/>
    <dgm:cxn modelId="{E483DFBD-B7C9-4216-81C0-0655AD6ECCF9}" type="presOf" srcId="{E1C5F4CA-B409-44B4-AD63-55F54E760DC9}" destId="{AC75922D-4060-41D3-8F9E-7CEFE908C824}" srcOrd="0" destOrd="0" presId="urn:microsoft.com/office/officeart/2005/8/layout/hProcess9"/>
    <dgm:cxn modelId="{2E19F3BD-B8C9-4D14-8607-1E2A069276BF}" srcId="{29126531-2E65-460C-9757-F3E864BE0516}" destId="{DAE82B80-5938-41C6-BC4A-3E4EA486E3E6}" srcOrd="2" destOrd="0" parTransId="{F47E2BFE-D39C-4549-BC89-8831D391D294}" sibTransId="{F1B327B8-ACDE-4175-9CCB-090B5E85628C}"/>
    <dgm:cxn modelId="{5ECF34C7-98DD-4A4D-A335-EBADD1A611C9}" type="presOf" srcId="{82867695-66B2-4053-8416-0054BD581EA1}" destId="{4741717D-2631-4738-8AA7-4925DE90A6C7}" srcOrd="0" destOrd="0" presId="urn:microsoft.com/office/officeart/2005/8/layout/hProcess9"/>
    <dgm:cxn modelId="{45B56714-524E-42FA-A0F4-DA773E7020AF}" type="presParOf" srcId="{A8FB3188-69DF-46EF-8D9A-CD6873C7C1B2}" destId="{4271D959-1BCA-48DD-8F6B-7A05E8CFFD7B}" srcOrd="0" destOrd="0" presId="urn:microsoft.com/office/officeart/2005/8/layout/hProcess9"/>
    <dgm:cxn modelId="{44EFA6F1-BE24-4B9A-B2B9-C37C7D408639}" type="presParOf" srcId="{A8FB3188-69DF-46EF-8D9A-CD6873C7C1B2}" destId="{4161145E-39A6-4530-B074-3C0B7B3E83A9}" srcOrd="1" destOrd="0" presId="urn:microsoft.com/office/officeart/2005/8/layout/hProcess9"/>
    <dgm:cxn modelId="{53E22443-E660-4377-9BF6-17C9623C6524}" type="presParOf" srcId="{4161145E-39A6-4530-B074-3C0B7B3E83A9}" destId="{AC75922D-4060-41D3-8F9E-7CEFE908C824}" srcOrd="0" destOrd="0" presId="urn:microsoft.com/office/officeart/2005/8/layout/hProcess9"/>
    <dgm:cxn modelId="{45CE8891-7974-4C5C-A056-FC1024727AE6}" type="presParOf" srcId="{4161145E-39A6-4530-B074-3C0B7B3E83A9}" destId="{DA41D33E-1276-476C-A312-4C003CB8B3E6}" srcOrd="1" destOrd="0" presId="urn:microsoft.com/office/officeart/2005/8/layout/hProcess9"/>
    <dgm:cxn modelId="{CA27273B-1E88-4A6F-9972-FA3586A62755}" type="presParOf" srcId="{4161145E-39A6-4530-B074-3C0B7B3E83A9}" destId="{4741717D-2631-4738-8AA7-4925DE90A6C7}" srcOrd="2" destOrd="0" presId="urn:microsoft.com/office/officeart/2005/8/layout/hProcess9"/>
    <dgm:cxn modelId="{DC0D55C9-A43F-48F4-A886-1777088749C2}" type="presParOf" srcId="{4161145E-39A6-4530-B074-3C0B7B3E83A9}" destId="{705DFCE6-5902-4DF1-B999-FABAFAACC084}" srcOrd="3" destOrd="0" presId="urn:microsoft.com/office/officeart/2005/8/layout/hProcess9"/>
    <dgm:cxn modelId="{3A099B7A-8E40-408B-9ECA-FD51417853D8}" type="presParOf" srcId="{4161145E-39A6-4530-B074-3C0B7B3E83A9}" destId="{84166310-2ED8-4032-A8DF-70B370B1EDD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1D959-1BCA-48DD-8F6B-7A05E8CFFD7B}">
      <dsp:nvSpPr>
        <dsp:cNvPr id="0" name=""/>
        <dsp:cNvSpPr/>
      </dsp:nvSpPr>
      <dsp:spPr>
        <a:xfrm>
          <a:off x="2" y="1326696"/>
          <a:ext cx="10986241" cy="2720567"/>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5922D-4060-41D3-8F9E-7CEFE908C824}">
      <dsp:nvSpPr>
        <dsp:cNvPr id="0" name=""/>
        <dsp:cNvSpPr/>
      </dsp:nvSpPr>
      <dsp:spPr>
        <a:xfrm>
          <a:off x="1184912" y="1612188"/>
          <a:ext cx="2362286" cy="214958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Determine the customer characteristics that lead to default.</a:t>
          </a:r>
        </a:p>
      </dsp:txBody>
      <dsp:txXfrm>
        <a:off x="1289846" y="1717122"/>
        <a:ext cx="2152418" cy="1939716"/>
      </dsp:txXfrm>
    </dsp:sp>
    <dsp:sp modelId="{4741717D-2631-4738-8AA7-4925DE90A6C7}">
      <dsp:nvSpPr>
        <dsp:cNvPr id="0" name=""/>
        <dsp:cNvSpPr/>
      </dsp:nvSpPr>
      <dsp:spPr>
        <a:xfrm>
          <a:off x="3920802" y="1590670"/>
          <a:ext cx="2306167" cy="2149584"/>
        </a:xfrm>
        <a:prstGeom prst="roundRect">
          <a:avLst/>
        </a:prstGeom>
        <a:solidFill>
          <a:schemeClr val="accent4">
            <a:hueOff val="2374804"/>
            <a:satOff val="6006"/>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Predict the likelihood of customer default.</a:t>
          </a:r>
        </a:p>
      </dsp:txBody>
      <dsp:txXfrm>
        <a:off x="4025736" y="1695604"/>
        <a:ext cx="2096299" cy="1939716"/>
      </dsp:txXfrm>
    </dsp:sp>
    <dsp:sp modelId="{84166310-2ED8-4032-A8DF-70B370B1EDD4}">
      <dsp:nvSpPr>
        <dsp:cNvPr id="0" name=""/>
        <dsp:cNvSpPr/>
      </dsp:nvSpPr>
      <dsp:spPr>
        <a:xfrm>
          <a:off x="6631867" y="1579923"/>
          <a:ext cx="2288910" cy="2149584"/>
        </a:xfrm>
        <a:prstGeom prst="roundRect">
          <a:avLst/>
        </a:prstGeom>
        <a:solidFill>
          <a:schemeClr val="accent4">
            <a:hueOff val="4749608"/>
            <a:satOff val="12011"/>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Reduce the incidence of Credit One customer default.</a:t>
          </a:r>
        </a:p>
      </dsp:txBody>
      <dsp:txXfrm>
        <a:off x="6736801" y="1684857"/>
        <a:ext cx="2079042" cy="19397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9C74D-682C-4239-8095-225D8AB3C5DE}" type="datetimeFigureOut">
              <a:rPr lang="en-US" smtClean="0"/>
              <a:t>8/12/2018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5437D-9322-4A14-B73E-513D302F92BE}" type="slidenum">
              <a:rPr lang="en-US" smtClean="0"/>
              <a:t>‹#›</a:t>
            </a:fld>
            <a:endParaRPr lang="en-US"/>
          </a:p>
        </p:txBody>
      </p:sp>
    </p:spTree>
    <p:extLst>
      <p:ext uri="{BB962C8B-B14F-4D97-AF65-F5344CB8AC3E}">
        <p14:creationId xmlns:p14="http://schemas.microsoft.com/office/powerpoint/2010/main" val="3409890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the risk of Credit One losing business as a result of customer defaults.</a:t>
            </a:r>
          </a:p>
          <a:p>
            <a:r>
              <a:rPr lang="en-US" dirty="0"/>
              <a:t>Put in place methods to prevent fewer Credit One customers from defaulting on loans.</a:t>
            </a:r>
          </a:p>
          <a:p>
            <a:pPr lvl="1"/>
            <a:r>
              <a:rPr lang="en-US" dirty="0"/>
              <a:t>Examine current customer demographics </a:t>
            </a:r>
          </a:p>
          <a:p>
            <a:pPr lvl="1"/>
            <a:r>
              <a:rPr lang="en-US" dirty="0"/>
              <a:t>Identify what customer traits relate significantly to customer default rates</a:t>
            </a:r>
          </a:p>
          <a:p>
            <a:pPr lvl="1"/>
            <a:r>
              <a:rPr lang="en-US" dirty="0"/>
              <a:t>Build a predictive model that Credit One can use to better classify potential customers as “at risk”</a:t>
            </a:r>
          </a:p>
          <a:p>
            <a:endParaRPr lang="en-US" dirty="0"/>
          </a:p>
        </p:txBody>
      </p:sp>
      <p:sp>
        <p:nvSpPr>
          <p:cNvPr id="4" name="Slide Number Placeholder 3"/>
          <p:cNvSpPr>
            <a:spLocks noGrp="1"/>
          </p:cNvSpPr>
          <p:nvPr>
            <p:ph type="sldNum" sz="quarter" idx="10"/>
          </p:nvPr>
        </p:nvSpPr>
        <p:spPr/>
        <p:txBody>
          <a:bodyPr/>
          <a:lstStyle/>
          <a:p>
            <a:fld id="{F665437D-9322-4A14-B73E-513D302F92BE}" type="slidenum">
              <a:rPr lang="en-US" smtClean="0"/>
              <a:t>3</a:t>
            </a:fld>
            <a:endParaRPr lang="en-US"/>
          </a:p>
        </p:txBody>
      </p:sp>
    </p:spTree>
    <p:extLst>
      <p:ext uri="{BB962C8B-B14F-4D97-AF65-F5344CB8AC3E}">
        <p14:creationId xmlns:p14="http://schemas.microsoft.com/office/powerpoint/2010/main" val="419884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08C9779-E4EF-4F28-A856-681D0F5380CE}" type="datetimeFigureOut">
              <a:rPr lang="en-US" smtClean="0"/>
              <a:t>8/12/2018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238483972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8C9779-E4EF-4F28-A856-681D0F5380CE}"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322265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08C9779-E4EF-4F28-A856-681D0F5380CE}" type="datetimeFigureOut">
              <a:rPr lang="en-US" smtClean="0"/>
              <a:t>8/12/2018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364201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08C9779-E4EF-4F28-A856-681D0F5380CE}" type="datetimeFigureOut">
              <a:rPr lang="en-US" smtClean="0"/>
              <a:t>8/12/2018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98FD3FA-219B-4B78-B28F-FBA1E125BFA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4510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08C9779-E4EF-4F28-A856-681D0F5380CE}" type="datetimeFigureOut">
              <a:rPr lang="en-US" smtClean="0"/>
              <a:t>8/12/2018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324994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08C9779-E4EF-4F28-A856-681D0F5380CE}" type="datetimeFigureOut">
              <a:rPr lang="en-US" smtClean="0"/>
              <a:t>8/12/2018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3378749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08C9779-E4EF-4F28-A856-681D0F5380CE}" type="datetimeFigureOut">
              <a:rPr lang="en-US" smtClean="0"/>
              <a:t>8/12/2018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3311411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C9779-E4EF-4F28-A856-681D0F5380CE}"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2906855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08C9779-E4EF-4F28-A856-681D0F5380CE}" type="datetimeFigureOut">
              <a:rPr lang="en-US" smtClean="0"/>
              <a:t>8/12/2018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401196093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C9779-E4EF-4F28-A856-681D0F5380CE}"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397089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08C9779-E4EF-4F28-A856-681D0F5380CE}" type="datetimeFigureOut">
              <a:rPr lang="en-US" smtClean="0"/>
              <a:t>8/12/2018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21404188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8C9779-E4EF-4F28-A856-681D0F5380CE}"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209185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8C9779-E4EF-4F28-A856-681D0F5380CE}" type="datetimeFigureOut">
              <a:rPr lang="en-US" smtClean="0"/>
              <a:t>8/12/2018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14111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8C9779-E4EF-4F28-A856-681D0F5380CE}" type="datetimeFigureOut">
              <a:rPr lang="en-US" smtClean="0"/>
              <a:t>8/12/2018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147725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C9779-E4EF-4F28-A856-681D0F5380CE}" type="datetimeFigureOut">
              <a:rPr lang="en-US" smtClean="0"/>
              <a:t>8/12/2018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413268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8C9779-E4EF-4F28-A856-681D0F5380CE}"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313681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8C9779-E4EF-4F28-A856-681D0F5380CE}"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FD3FA-219B-4B78-B28F-FBA1E125BFAE}" type="slidenum">
              <a:rPr lang="en-US" smtClean="0"/>
              <a:t>‹#›</a:t>
            </a:fld>
            <a:endParaRPr lang="en-US"/>
          </a:p>
        </p:txBody>
      </p:sp>
    </p:spTree>
    <p:extLst>
      <p:ext uri="{BB962C8B-B14F-4D97-AF65-F5344CB8AC3E}">
        <p14:creationId xmlns:p14="http://schemas.microsoft.com/office/powerpoint/2010/main" val="141504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8C9779-E4EF-4F28-A856-681D0F5380CE}" type="datetimeFigureOut">
              <a:rPr lang="en-US" smtClean="0"/>
              <a:t>8/12/2018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8FD3FA-219B-4B78-B28F-FBA1E125BFAE}" type="slidenum">
              <a:rPr lang="en-US" smtClean="0"/>
              <a:t>‹#›</a:t>
            </a:fld>
            <a:endParaRPr lang="en-US"/>
          </a:p>
        </p:txBody>
      </p:sp>
    </p:spTree>
    <p:extLst>
      <p:ext uri="{BB962C8B-B14F-4D97-AF65-F5344CB8AC3E}">
        <p14:creationId xmlns:p14="http://schemas.microsoft.com/office/powerpoint/2010/main" val="2749398158"/>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B2E4-EB36-4D77-9751-612AA21C2C7B}"/>
              </a:ext>
            </a:extLst>
          </p:cNvPr>
          <p:cNvSpPr>
            <a:spLocks noGrp="1"/>
          </p:cNvSpPr>
          <p:nvPr>
            <p:ph type="ctrTitle"/>
          </p:nvPr>
        </p:nvSpPr>
        <p:spPr/>
        <p:txBody>
          <a:bodyPr/>
          <a:lstStyle/>
          <a:p>
            <a:r>
              <a:rPr lang="en-US" dirty="0"/>
              <a:t>Credit One</a:t>
            </a:r>
          </a:p>
        </p:txBody>
      </p:sp>
      <p:sp>
        <p:nvSpPr>
          <p:cNvPr id="3" name="Subtitle 2">
            <a:extLst>
              <a:ext uri="{FF2B5EF4-FFF2-40B4-BE49-F238E27FC236}">
                <a16:creationId xmlns:a16="http://schemas.microsoft.com/office/drawing/2014/main" id="{2C69593B-CAFE-4AE9-A2EE-5DE3FAFDC0BF}"/>
              </a:ext>
            </a:extLst>
          </p:cNvPr>
          <p:cNvSpPr>
            <a:spLocks noGrp="1"/>
          </p:cNvSpPr>
          <p:nvPr>
            <p:ph type="subTitle" idx="1"/>
          </p:nvPr>
        </p:nvSpPr>
        <p:spPr/>
        <p:txBody>
          <a:bodyPr/>
          <a:lstStyle/>
          <a:p>
            <a:r>
              <a:rPr lang="en-US" dirty="0"/>
              <a:t>Moving to a More Predictable Customer-Base</a:t>
            </a:r>
          </a:p>
        </p:txBody>
      </p:sp>
    </p:spTree>
    <p:extLst>
      <p:ext uri="{BB962C8B-B14F-4D97-AF65-F5344CB8AC3E}">
        <p14:creationId xmlns:p14="http://schemas.microsoft.com/office/powerpoint/2010/main" val="137085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7ADF-F671-4265-99FE-8EABFC9CC0F9}"/>
              </a:ext>
            </a:extLst>
          </p:cNvPr>
          <p:cNvSpPr>
            <a:spLocks noGrp="1"/>
          </p:cNvSpPr>
          <p:nvPr>
            <p:ph type="title"/>
          </p:nvPr>
        </p:nvSpPr>
        <p:spPr>
          <a:xfrm>
            <a:off x="0" y="764373"/>
            <a:ext cx="11506200" cy="1293028"/>
          </a:xfrm>
        </p:spPr>
        <p:txBody>
          <a:bodyPr>
            <a:normAutofit/>
          </a:bodyPr>
          <a:lstStyle/>
          <a:p>
            <a:r>
              <a:rPr lang="en-US" dirty="0"/>
              <a:t>Managing the Data</a:t>
            </a:r>
            <a:br>
              <a:rPr lang="en-US" dirty="0"/>
            </a:br>
            <a:r>
              <a:rPr lang="en-US" sz="2200" dirty="0"/>
              <a:t>how will we assist credit one in terms of data management?</a:t>
            </a:r>
          </a:p>
        </p:txBody>
      </p:sp>
      <p:graphicFrame>
        <p:nvGraphicFramePr>
          <p:cNvPr id="4" name="Content Placeholder 3">
            <a:extLst>
              <a:ext uri="{FF2B5EF4-FFF2-40B4-BE49-F238E27FC236}">
                <a16:creationId xmlns:a16="http://schemas.microsoft.com/office/drawing/2014/main" id="{CE99B291-DADD-4EB6-BDB1-699FDB275D92}"/>
              </a:ext>
            </a:extLst>
          </p:cNvPr>
          <p:cNvGraphicFramePr>
            <a:graphicFrameLocks noGrp="1"/>
          </p:cNvGraphicFramePr>
          <p:nvPr>
            <p:ph idx="1"/>
            <p:extLst>
              <p:ext uri="{D42A27DB-BD31-4B8C-83A1-F6EECF244321}">
                <p14:modId xmlns:p14="http://schemas.microsoft.com/office/powerpoint/2010/main" val="1801329653"/>
              </p:ext>
            </p:extLst>
          </p:nvPr>
        </p:nvGraphicFramePr>
        <p:xfrm>
          <a:off x="685800" y="2233248"/>
          <a:ext cx="10820400" cy="4119880"/>
        </p:xfrm>
        <a:graphic>
          <a:graphicData uri="http://schemas.openxmlformats.org/drawingml/2006/table">
            <a:tbl>
              <a:tblPr firstRow="1" bandRow="1">
                <a:tableStyleId>{5C22544A-7EE6-4342-B048-85BDC9FD1C3A}</a:tableStyleId>
              </a:tblPr>
              <a:tblGrid>
                <a:gridCol w="2588702">
                  <a:extLst>
                    <a:ext uri="{9D8B030D-6E8A-4147-A177-3AD203B41FA5}">
                      <a16:colId xmlns:a16="http://schemas.microsoft.com/office/drawing/2014/main" val="926025859"/>
                    </a:ext>
                  </a:extLst>
                </a:gridCol>
                <a:gridCol w="8231698">
                  <a:extLst>
                    <a:ext uri="{9D8B030D-6E8A-4147-A177-3AD203B41FA5}">
                      <a16:colId xmlns:a16="http://schemas.microsoft.com/office/drawing/2014/main" val="4132881196"/>
                    </a:ext>
                  </a:extLst>
                </a:gridCol>
              </a:tblGrid>
              <a:tr h="370840">
                <a:tc>
                  <a:txBody>
                    <a:bodyPr/>
                    <a:lstStyle/>
                    <a:p>
                      <a:pPr algn="ctr"/>
                      <a:r>
                        <a:rPr lang="en-US" dirty="0"/>
                        <a:t>Area</a:t>
                      </a:r>
                    </a:p>
                  </a:txBody>
                  <a:tcPr/>
                </a:tc>
                <a:tc>
                  <a:txBody>
                    <a:bodyPr/>
                    <a:lstStyle/>
                    <a:p>
                      <a:pPr algn="ctr"/>
                      <a:r>
                        <a:rPr lang="en-US" dirty="0"/>
                        <a:t>Data Management Tasks</a:t>
                      </a:r>
                    </a:p>
                  </a:txBody>
                  <a:tcPr/>
                </a:tc>
                <a:extLst>
                  <a:ext uri="{0D108BD9-81ED-4DB2-BD59-A6C34878D82A}">
                    <a16:rowId xmlns:a16="http://schemas.microsoft.com/office/drawing/2014/main" val="1451902273"/>
                  </a:ext>
                </a:extLst>
              </a:tr>
              <a:tr h="370840">
                <a:tc>
                  <a:txBody>
                    <a:bodyPr/>
                    <a:lstStyle/>
                    <a:p>
                      <a:pPr algn="ctr"/>
                      <a:r>
                        <a:rPr lang="en-US" dirty="0"/>
                        <a:t>Data Engineering</a:t>
                      </a:r>
                    </a:p>
                  </a:txBody>
                  <a:tcPr anchor="ctr"/>
                </a:tc>
                <a:tc>
                  <a:txBody>
                    <a:bodyPr/>
                    <a:lstStyle/>
                    <a:p>
                      <a:r>
                        <a:rPr lang="en-US" sz="1800" b="0" i="0" u="none" strike="noStrike" kern="1200" baseline="0" dirty="0">
                          <a:solidFill>
                            <a:schemeClr val="dk1"/>
                          </a:solidFill>
                          <a:latin typeface="+mn-lt"/>
                          <a:ea typeface="+mn-ea"/>
                          <a:cs typeface="+mn-cs"/>
                        </a:rPr>
                        <a:t>• Identification and prioritization of new data sources</a:t>
                      </a:r>
                    </a:p>
                    <a:p>
                      <a:r>
                        <a:rPr lang="en-US" sz="1800" b="0" i="0" u="none" strike="noStrike" kern="1200" baseline="0" dirty="0">
                          <a:solidFill>
                            <a:schemeClr val="dk1"/>
                          </a:solidFill>
                          <a:latin typeface="+mn-lt"/>
                          <a:ea typeface="+mn-ea"/>
                          <a:cs typeface="+mn-cs"/>
                        </a:rPr>
                        <a:t>• Automatic, self-integration of new sources of data</a:t>
                      </a:r>
                    </a:p>
                    <a:p>
                      <a:r>
                        <a:rPr lang="en-US" sz="1800" b="0" i="0" u="none" strike="noStrike" kern="1200" baseline="0" dirty="0">
                          <a:solidFill>
                            <a:schemeClr val="dk1"/>
                          </a:solidFill>
                          <a:latin typeface="+mn-lt"/>
                          <a:ea typeface="+mn-ea"/>
                          <a:cs typeface="+mn-cs"/>
                        </a:rPr>
                        <a:t>• Integration and enrichment of data</a:t>
                      </a:r>
                    </a:p>
                    <a:p>
                      <a:r>
                        <a:rPr lang="en-US" sz="1800" b="0" i="0" u="none" strike="noStrike" kern="1200" baseline="0" dirty="0">
                          <a:solidFill>
                            <a:schemeClr val="dk1"/>
                          </a:solidFill>
                          <a:latin typeface="+mn-lt"/>
                          <a:ea typeface="+mn-ea"/>
                          <a:cs typeface="+mn-cs"/>
                        </a:rPr>
                        <a:t>• Automatic index identification</a:t>
                      </a:r>
                    </a:p>
                    <a:p>
                      <a:r>
                        <a:rPr lang="en-US" sz="1800" b="0" i="0" u="none" strike="noStrike" kern="1200" baseline="0" dirty="0">
                          <a:solidFill>
                            <a:schemeClr val="dk1"/>
                          </a:solidFill>
                          <a:latin typeface="+mn-lt"/>
                          <a:ea typeface="+mn-ea"/>
                          <a:cs typeface="+mn-cs"/>
                        </a:rPr>
                        <a:t>• Auto-map, cleanse, and standardize from sources to target</a:t>
                      </a:r>
                      <a:endParaRPr lang="en-US" dirty="0"/>
                    </a:p>
                  </a:txBody>
                  <a:tcPr/>
                </a:tc>
                <a:extLst>
                  <a:ext uri="{0D108BD9-81ED-4DB2-BD59-A6C34878D82A}">
                    <a16:rowId xmlns:a16="http://schemas.microsoft.com/office/drawing/2014/main" val="3040896695"/>
                  </a:ext>
                </a:extLst>
              </a:tr>
              <a:tr h="370840">
                <a:tc>
                  <a:txBody>
                    <a:bodyPr/>
                    <a:lstStyle/>
                    <a:p>
                      <a:pPr algn="ctr"/>
                      <a:r>
                        <a:rPr lang="en-US" dirty="0"/>
                        <a:t>Data Preparation</a:t>
                      </a:r>
                    </a:p>
                  </a:txBody>
                  <a:tcPr anchor="ctr"/>
                </a:tc>
                <a:tc>
                  <a:txBody>
                    <a:bodyPr/>
                    <a:lstStyle/>
                    <a:p>
                      <a:r>
                        <a:rPr lang="en-US" sz="1800" b="0" i="0" u="none" strike="noStrike" kern="1200" baseline="0" dirty="0">
                          <a:solidFill>
                            <a:schemeClr val="dk1"/>
                          </a:solidFill>
                          <a:latin typeface="+mn-lt"/>
                          <a:ea typeface="+mn-ea"/>
                          <a:cs typeface="+mn-cs"/>
                        </a:rPr>
                        <a:t>• Analysis of suitability of various data structures</a:t>
                      </a:r>
                    </a:p>
                    <a:p>
                      <a:r>
                        <a:rPr lang="en-US" sz="1800" b="0" i="0" u="none" strike="noStrike" kern="1200" baseline="0" dirty="0">
                          <a:solidFill>
                            <a:schemeClr val="dk1"/>
                          </a:solidFill>
                          <a:latin typeface="+mn-lt"/>
                          <a:ea typeface="+mn-ea"/>
                          <a:cs typeface="+mn-cs"/>
                        </a:rPr>
                        <a:t>• Determination of granularity/ aggregation strategies</a:t>
                      </a:r>
                    </a:p>
                    <a:p>
                      <a:r>
                        <a:rPr lang="en-US" sz="1800" b="0" i="0" u="none" strike="noStrike" kern="1200" baseline="0" dirty="0">
                          <a:solidFill>
                            <a:schemeClr val="dk1"/>
                          </a:solidFill>
                          <a:latin typeface="+mn-lt"/>
                          <a:ea typeface="+mn-ea"/>
                          <a:cs typeface="+mn-cs"/>
                        </a:rPr>
                        <a:t>• Data quality rules, automatic data cleansing, exception handling</a:t>
                      </a:r>
                    </a:p>
                    <a:p>
                      <a:r>
                        <a:rPr lang="en-US" sz="1800" b="0" i="0" u="none" strike="noStrike" kern="1200" baseline="0" dirty="0">
                          <a:solidFill>
                            <a:schemeClr val="dk1"/>
                          </a:solidFill>
                          <a:latin typeface="+mn-lt"/>
                          <a:ea typeface="+mn-ea"/>
                          <a:cs typeface="+mn-cs"/>
                        </a:rPr>
                        <a:t>• Anomaly detection and notification</a:t>
                      </a:r>
                    </a:p>
                    <a:p>
                      <a:r>
                        <a:rPr lang="en-US" sz="1800" b="0" i="0" u="none" strike="noStrike" kern="1200" baseline="0" dirty="0">
                          <a:solidFill>
                            <a:schemeClr val="dk1"/>
                          </a:solidFill>
                          <a:latin typeface="+mn-lt"/>
                          <a:ea typeface="+mn-ea"/>
                          <a:cs typeface="+mn-cs"/>
                        </a:rPr>
                        <a:t>• Missing value imputation</a:t>
                      </a:r>
                    </a:p>
                    <a:p>
                      <a:r>
                        <a:rPr lang="en-US" sz="1800" b="0" i="0" u="none" strike="noStrike" kern="1200" baseline="0" dirty="0">
                          <a:solidFill>
                            <a:schemeClr val="dk1"/>
                          </a:solidFill>
                          <a:latin typeface="+mn-lt"/>
                          <a:ea typeface="+mn-ea"/>
                          <a:cs typeface="+mn-cs"/>
                        </a:rPr>
                        <a:t>• Automatic variable creation and value binning</a:t>
                      </a:r>
                    </a:p>
                    <a:p>
                      <a:r>
                        <a:rPr lang="en-US" sz="1800" b="0" i="0" u="none" strike="noStrike" kern="1200" baseline="0" dirty="0">
                          <a:solidFill>
                            <a:schemeClr val="dk1"/>
                          </a:solidFill>
                          <a:latin typeface="+mn-lt"/>
                          <a:ea typeface="+mn-ea"/>
                          <a:cs typeface="+mn-cs"/>
                        </a:rPr>
                        <a:t>• Topic modeling/ entity discovery (used in master data management and data governance)</a:t>
                      </a:r>
                      <a:endParaRPr lang="en-US" dirty="0"/>
                    </a:p>
                  </a:txBody>
                  <a:tcPr/>
                </a:tc>
                <a:extLst>
                  <a:ext uri="{0D108BD9-81ED-4DB2-BD59-A6C34878D82A}">
                    <a16:rowId xmlns:a16="http://schemas.microsoft.com/office/drawing/2014/main" val="1296018288"/>
                  </a:ext>
                </a:extLst>
              </a:tr>
            </a:tbl>
          </a:graphicData>
        </a:graphic>
      </p:graphicFrame>
    </p:spTree>
    <p:extLst>
      <p:ext uri="{BB962C8B-B14F-4D97-AF65-F5344CB8AC3E}">
        <p14:creationId xmlns:p14="http://schemas.microsoft.com/office/powerpoint/2010/main" val="341797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7ADF-F671-4265-99FE-8EABFC9CC0F9}"/>
              </a:ext>
            </a:extLst>
          </p:cNvPr>
          <p:cNvSpPr>
            <a:spLocks noGrp="1"/>
          </p:cNvSpPr>
          <p:nvPr>
            <p:ph type="title"/>
          </p:nvPr>
        </p:nvSpPr>
        <p:spPr>
          <a:xfrm>
            <a:off x="1383957" y="764373"/>
            <a:ext cx="10122243" cy="1293028"/>
          </a:xfrm>
        </p:spPr>
        <p:txBody>
          <a:bodyPr/>
          <a:lstStyle/>
          <a:p>
            <a:r>
              <a:rPr lang="en-US" dirty="0"/>
              <a:t>Managing the Data </a:t>
            </a:r>
            <a:r>
              <a:rPr lang="en-US" sz="2200" dirty="0"/>
              <a:t>(cont.)</a:t>
            </a:r>
            <a:br>
              <a:rPr lang="en-US" sz="2200" dirty="0"/>
            </a:br>
            <a:r>
              <a:rPr lang="en-US" sz="2200" dirty="0"/>
              <a:t>how will we assist credit one in terms of data management?</a:t>
            </a:r>
          </a:p>
        </p:txBody>
      </p:sp>
      <p:graphicFrame>
        <p:nvGraphicFramePr>
          <p:cNvPr id="4" name="Content Placeholder 3">
            <a:extLst>
              <a:ext uri="{FF2B5EF4-FFF2-40B4-BE49-F238E27FC236}">
                <a16:creationId xmlns:a16="http://schemas.microsoft.com/office/drawing/2014/main" id="{CE99B291-DADD-4EB6-BDB1-699FDB275D92}"/>
              </a:ext>
            </a:extLst>
          </p:cNvPr>
          <p:cNvGraphicFramePr>
            <a:graphicFrameLocks noGrp="1"/>
          </p:cNvGraphicFramePr>
          <p:nvPr>
            <p:ph idx="1"/>
            <p:extLst>
              <p:ext uri="{D42A27DB-BD31-4B8C-83A1-F6EECF244321}">
                <p14:modId xmlns:p14="http://schemas.microsoft.com/office/powerpoint/2010/main" val="639634716"/>
              </p:ext>
            </p:extLst>
          </p:nvPr>
        </p:nvGraphicFramePr>
        <p:xfrm>
          <a:off x="685800" y="2504803"/>
          <a:ext cx="10820400" cy="3571240"/>
        </p:xfrm>
        <a:graphic>
          <a:graphicData uri="http://schemas.openxmlformats.org/drawingml/2006/table">
            <a:tbl>
              <a:tblPr firstRow="1" bandRow="1">
                <a:tableStyleId>{5C22544A-7EE6-4342-B048-85BDC9FD1C3A}</a:tableStyleId>
              </a:tblPr>
              <a:tblGrid>
                <a:gridCol w="2705298">
                  <a:extLst>
                    <a:ext uri="{9D8B030D-6E8A-4147-A177-3AD203B41FA5}">
                      <a16:colId xmlns:a16="http://schemas.microsoft.com/office/drawing/2014/main" val="926025859"/>
                    </a:ext>
                  </a:extLst>
                </a:gridCol>
                <a:gridCol w="8115102">
                  <a:extLst>
                    <a:ext uri="{9D8B030D-6E8A-4147-A177-3AD203B41FA5}">
                      <a16:colId xmlns:a16="http://schemas.microsoft.com/office/drawing/2014/main" val="4132881196"/>
                    </a:ext>
                  </a:extLst>
                </a:gridCol>
              </a:tblGrid>
              <a:tr h="370840">
                <a:tc>
                  <a:txBody>
                    <a:bodyPr/>
                    <a:lstStyle/>
                    <a:p>
                      <a:pPr algn="ctr"/>
                      <a:r>
                        <a:rPr lang="en-US" dirty="0"/>
                        <a:t>Area</a:t>
                      </a:r>
                    </a:p>
                  </a:txBody>
                  <a:tcPr/>
                </a:tc>
                <a:tc>
                  <a:txBody>
                    <a:bodyPr/>
                    <a:lstStyle/>
                    <a:p>
                      <a:pPr algn="ctr"/>
                      <a:r>
                        <a:rPr lang="en-US" dirty="0"/>
                        <a:t>Data Management Tasks, Moving Forward</a:t>
                      </a:r>
                    </a:p>
                  </a:txBody>
                  <a:tcPr/>
                </a:tc>
                <a:extLst>
                  <a:ext uri="{0D108BD9-81ED-4DB2-BD59-A6C34878D82A}">
                    <a16:rowId xmlns:a16="http://schemas.microsoft.com/office/drawing/2014/main" val="1451902273"/>
                  </a:ext>
                </a:extLst>
              </a:tr>
              <a:tr h="370840">
                <a:tc>
                  <a:txBody>
                    <a:bodyPr/>
                    <a:lstStyle/>
                    <a:p>
                      <a:pPr algn="ctr"/>
                      <a:r>
                        <a:rPr lang="en-US" dirty="0"/>
                        <a:t>Data Use</a:t>
                      </a:r>
                    </a:p>
                  </a:txBody>
                  <a:tcPr anchor="ctr"/>
                </a:tc>
                <a:tc>
                  <a:txBody>
                    <a:bodyPr/>
                    <a:lstStyle/>
                    <a:p>
                      <a:r>
                        <a:rPr lang="en-US" sz="1800" b="0" i="0" u="none" strike="noStrike" kern="1200" baseline="0" dirty="0">
                          <a:solidFill>
                            <a:schemeClr val="dk1"/>
                          </a:solidFill>
                          <a:latin typeface="+mn-lt"/>
                          <a:ea typeface="+mn-ea"/>
                          <a:cs typeface="+mn-cs"/>
                        </a:rPr>
                        <a:t>• Exploratory data analysis data prep and loading</a:t>
                      </a:r>
                    </a:p>
                    <a:p>
                      <a:r>
                        <a:rPr lang="en-US" sz="1800" b="0" i="0" u="none" strike="noStrike" kern="1200" baseline="0" dirty="0">
                          <a:solidFill>
                            <a:schemeClr val="dk1"/>
                          </a:solidFill>
                          <a:latin typeface="+mn-lt"/>
                          <a:ea typeface="+mn-ea"/>
                          <a:cs typeface="+mn-cs"/>
                        </a:rPr>
                        <a:t>• Feature engineering and feature selection</a:t>
                      </a:r>
                    </a:p>
                    <a:p>
                      <a:r>
                        <a:rPr lang="en-US" sz="1800" b="0" i="0" u="none" strike="noStrike" kern="1200" baseline="0" dirty="0">
                          <a:solidFill>
                            <a:schemeClr val="dk1"/>
                          </a:solidFill>
                          <a:latin typeface="+mn-lt"/>
                          <a:ea typeface="+mn-ea"/>
                          <a:cs typeface="+mn-cs"/>
                        </a:rPr>
                        <a:t>• Model management and evaluation</a:t>
                      </a:r>
                    </a:p>
                    <a:p>
                      <a:r>
                        <a:rPr lang="en-US" sz="1800" b="0" i="0" u="none" strike="noStrike" kern="1200" baseline="0" dirty="0">
                          <a:solidFill>
                            <a:schemeClr val="dk1"/>
                          </a:solidFill>
                          <a:latin typeface="+mn-lt"/>
                          <a:ea typeface="+mn-ea"/>
                          <a:cs typeface="+mn-cs"/>
                        </a:rPr>
                        <a:t>• Suggest data sets, transforms, and rules</a:t>
                      </a:r>
                      <a:endParaRPr lang="en-US" dirty="0"/>
                    </a:p>
                  </a:txBody>
                  <a:tcPr/>
                </a:tc>
                <a:extLst>
                  <a:ext uri="{0D108BD9-81ED-4DB2-BD59-A6C34878D82A}">
                    <a16:rowId xmlns:a16="http://schemas.microsoft.com/office/drawing/2014/main" val="3040896695"/>
                  </a:ext>
                </a:extLst>
              </a:tr>
              <a:tr h="370840">
                <a:tc>
                  <a:txBody>
                    <a:bodyPr/>
                    <a:lstStyle/>
                    <a:p>
                      <a:pPr algn="ctr"/>
                      <a:r>
                        <a:rPr lang="en-US" sz="1800" b="0" i="0" u="none" strike="noStrike" kern="1200" baseline="0" dirty="0">
                          <a:solidFill>
                            <a:schemeClr val="dk1"/>
                          </a:solidFill>
                          <a:latin typeface="+mn-lt"/>
                          <a:ea typeface="+mn-ea"/>
                          <a:cs typeface="+mn-cs"/>
                        </a:rPr>
                        <a:t>Data Operations</a:t>
                      </a:r>
                    </a:p>
                    <a:p>
                      <a:pPr algn="ctr"/>
                      <a:r>
                        <a:rPr lang="en-US" sz="1800" b="0" i="0" u="none" strike="noStrike" kern="1200" baseline="0" dirty="0">
                          <a:solidFill>
                            <a:schemeClr val="dk1"/>
                          </a:solidFill>
                          <a:latin typeface="+mn-lt"/>
                          <a:ea typeface="+mn-ea"/>
                          <a:cs typeface="+mn-cs"/>
                        </a:rPr>
                        <a:t>and Security</a:t>
                      </a:r>
                      <a:endParaRPr lang="en-US" b="0" dirty="0"/>
                    </a:p>
                  </a:txBody>
                  <a:tcPr anchor="ctr"/>
                </a:tc>
                <a:tc>
                  <a:txBody>
                    <a:bodyPr/>
                    <a:lstStyle/>
                    <a:p>
                      <a:r>
                        <a:rPr lang="en-US" sz="1800" b="0" i="0" u="none" strike="noStrike" kern="1200" baseline="0" dirty="0">
                          <a:solidFill>
                            <a:schemeClr val="dk1"/>
                          </a:solidFill>
                          <a:latin typeface="+mn-lt"/>
                          <a:ea typeface="+mn-ea"/>
                          <a:cs typeface="+mn-cs"/>
                        </a:rPr>
                        <a:t>• Self-healing mechanisms to handle changes to environments (e.g.,</a:t>
                      </a:r>
                    </a:p>
                    <a:p>
                      <a:r>
                        <a:rPr lang="en-US" sz="1800" b="0" i="0" u="none" strike="noStrike" kern="1200" baseline="0" dirty="0">
                          <a:solidFill>
                            <a:schemeClr val="dk1"/>
                          </a:solidFill>
                          <a:latin typeface="+mn-lt"/>
                          <a:ea typeface="+mn-ea"/>
                          <a:cs typeface="+mn-cs"/>
                        </a:rPr>
                        <a:t>upstream system changes)</a:t>
                      </a:r>
                    </a:p>
                    <a:p>
                      <a:r>
                        <a:rPr lang="en-US" sz="1800" b="0" i="0" u="none" strike="noStrike" kern="1200" baseline="0" dirty="0">
                          <a:solidFill>
                            <a:schemeClr val="dk1"/>
                          </a:solidFill>
                          <a:latin typeface="+mn-lt"/>
                          <a:ea typeface="+mn-ea"/>
                          <a:cs typeface="+mn-cs"/>
                        </a:rPr>
                        <a:t>• Proactive estimates of data volumes, growth, and processing times</a:t>
                      </a:r>
                    </a:p>
                    <a:p>
                      <a:r>
                        <a:rPr lang="en-US" sz="1800" b="0" i="0" u="none" strike="noStrike" kern="1200" baseline="0" dirty="0">
                          <a:solidFill>
                            <a:schemeClr val="dk1"/>
                          </a:solidFill>
                          <a:latin typeface="+mn-lt"/>
                          <a:ea typeface="+mn-ea"/>
                          <a:cs typeface="+mn-cs"/>
                        </a:rPr>
                        <a:t>for predictive data operations management</a:t>
                      </a:r>
                    </a:p>
                    <a:p>
                      <a:r>
                        <a:rPr lang="en-US" sz="1800" b="0" i="0" u="none" strike="noStrike" kern="1200" baseline="0" dirty="0">
                          <a:solidFill>
                            <a:schemeClr val="dk1"/>
                          </a:solidFill>
                          <a:latin typeface="+mn-lt"/>
                          <a:ea typeface="+mn-ea"/>
                          <a:cs typeface="+mn-cs"/>
                        </a:rPr>
                        <a:t>• Prioritize data quality issues</a:t>
                      </a:r>
                    </a:p>
                    <a:p>
                      <a:r>
                        <a:rPr lang="en-US" sz="1800" b="0" i="0" u="none" strike="noStrike" kern="1200" baseline="0" dirty="0">
                          <a:solidFill>
                            <a:schemeClr val="dk1"/>
                          </a:solidFill>
                          <a:latin typeface="+mn-lt"/>
                          <a:ea typeface="+mn-ea"/>
                          <a:cs typeface="+mn-cs"/>
                        </a:rPr>
                        <a:t>• Recommendations for data retention</a:t>
                      </a:r>
                    </a:p>
                    <a:p>
                      <a:r>
                        <a:rPr lang="en-US" sz="1800" b="0" i="0" u="none" strike="noStrike" kern="1200" baseline="0" dirty="0">
                          <a:solidFill>
                            <a:schemeClr val="dk1"/>
                          </a:solidFill>
                          <a:latin typeface="+mn-lt"/>
                          <a:ea typeface="+mn-ea"/>
                          <a:cs typeface="+mn-cs"/>
                        </a:rPr>
                        <a:t>• Access security and auditing alerts</a:t>
                      </a:r>
                      <a:endParaRPr lang="en-US" dirty="0"/>
                    </a:p>
                  </a:txBody>
                  <a:tcPr/>
                </a:tc>
                <a:extLst>
                  <a:ext uri="{0D108BD9-81ED-4DB2-BD59-A6C34878D82A}">
                    <a16:rowId xmlns:a16="http://schemas.microsoft.com/office/drawing/2014/main" val="1296018288"/>
                  </a:ext>
                </a:extLst>
              </a:tr>
            </a:tbl>
          </a:graphicData>
        </a:graphic>
      </p:graphicFrame>
    </p:spTree>
    <p:extLst>
      <p:ext uri="{BB962C8B-B14F-4D97-AF65-F5344CB8AC3E}">
        <p14:creationId xmlns:p14="http://schemas.microsoft.com/office/powerpoint/2010/main" val="145898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6CE3-C9E3-45DC-A416-BC7107BF7507}"/>
              </a:ext>
            </a:extLst>
          </p:cNvPr>
          <p:cNvSpPr>
            <a:spLocks noGrp="1"/>
          </p:cNvSpPr>
          <p:nvPr>
            <p:ph type="title"/>
          </p:nvPr>
        </p:nvSpPr>
        <p:spPr/>
        <p:txBody>
          <a:bodyPr/>
          <a:lstStyle/>
          <a:p>
            <a:r>
              <a:rPr lang="en-US" dirty="0"/>
              <a:t>Initial insights</a:t>
            </a:r>
          </a:p>
        </p:txBody>
      </p:sp>
      <p:sp>
        <p:nvSpPr>
          <p:cNvPr id="3" name="Content Placeholder 2">
            <a:extLst>
              <a:ext uri="{FF2B5EF4-FFF2-40B4-BE49-F238E27FC236}">
                <a16:creationId xmlns:a16="http://schemas.microsoft.com/office/drawing/2014/main" id="{5556C014-DC06-424F-B79A-3B336A62E041}"/>
              </a:ext>
            </a:extLst>
          </p:cNvPr>
          <p:cNvSpPr>
            <a:spLocks noGrp="1"/>
          </p:cNvSpPr>
          <p:nvPr>
            <p:ph idx="1"/>
          </p:nvPr>
        </p:nvSpPr>
        <p:spPr>
          <a:xfrm>
            <a:off x="685800" y="1729946"/>
            <a:ext cx="10820400" cy="4488739"/>
          </a:xfrm>
        </p:spPr>
        <p:txBody>
          <a:bodyPr/>
          <a:lstStyle/>
          <a:p>
            <a:pPr marL="0" indent="0">
              <a:buNone/>
            </a:pPr>
            <a:endParaRPr lang="en-US" dirty="0"/>
          </a:p>
          <a:p>
            <a:pPr marL="0" indent="0">
              <a:buNone/>
            </a:pPr>
            <a:endParaRPr lang="en-US" dirty="0"/>
          </a:p>
          <a:p>
            <a:pPr marL="0" indent="0" algn="ctr">
              <a:buNone/>
            </a:pPr>
            <a:r>
              <a:rPr lang="en-US" dirty="0"/>
              <a:t>The dataset that we have been provided, certainly includes enough observations with which to develop a model.  However, the quality of the data in the given dataset is still in question.  Our analysts have raised multiple questions about the data regarding definitions and relationships within the dataset.  We hope to have these questions addressed by persons at Credit One who have a more detailed understanding of the data.  Regardless, we will continue to analyze and engineer the dataset we have been given and will move forward with the project.</a:t>
            </a:r>
          </a:p>
        </p:txBody>
      </p:sp>
    </p:spTree>
    <p:extLst>
      <p:ext uri="{BB962C8B-B14F-4D97-AF65-F5344CB8AC3E}">
        <p14:creationId xmlns:p14="http://schemas.microsoft.com/office/powerpoint/2010/main" val="209192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28CA-CE55-4489-8E6E-01E5F30F84B6}"/>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A51478A5-02A8-4E02-9239-4FE7A242A289}"/>
              </a:ext>
            </a:extLst>
          </p:cNvPr>
          <p:cNvSpPr>
            <a:spLocks noGrp="1"/>
          </p:cNvSpPr>
          <p:nvPr>
            <p:ph idx="1"/>
          </p:nvPr>
        </p:nvSpPr>
        <p:spPr/>
        <p:txBody>
          <a:bodyPr/>
          <a:lstStyle/>
          <a:p>
            <a:endParaRPr lang="en-US" dirty="0"/>
          </a:p>
          <a:p>
            <a:r>
              <a:rPr lang="en-US" dirty="0"/>
              <a:t>Business Objectives</a:t>
            </a:r>
          </a:p>
          <a:p>
            <a:r>
              <a:rPr lang="en-US" dirty="0"/>
              <a:t>Data Science Approach</a:t>
            </a:r>
          </a:p>
          <a:p>
            <a:r>
              <a:rPr lang="en-US" dirty="0"/>
              <a:t>Our Process, In Detail</a:t>
            </a:r>
          </a:p>
          <a:p>
            <a:r>
              <a:rPr lang="en-US" dirty="0"/>
              <a:t>Data Sources</a:t>
            </a:r>
          </a:p>
          <a:p>
            <a:r>
              <a:rPr lang="en-US" dirty="0"/>
              <a:t>Managing the Data</a:t>
            </a:r>
          </a:p>
          <a:p>
            <a:r>
              <a:rPr lang="en-US" dirty="0"/>
              <a:t>Data Issues</a:t>
            </a:r>
          </a:p>
          <a:p>
            <a:r>
              <a:rPr lang="en-US" dirty="0"/>
              <a:t>Our Process, In Detail</a:t>
            </a:r>
          </a:p>
          <a:p>
            <a:r>
              <a:rPr lang="en-US" dirty="0"/>
              <a:t>Initial Insights</a:t>
            </a:r>
          </a:p>
          <a:p>
            <a:endParaRPr lang="en-US" dirty="0"/>
          </a:p>
        </p:txBody>
      </p:sp>
    </p:spTree>
    <p:extLst>
      <p:ext uri="{BB962C8B-B14F-4D97-AF65-F5344CB8AC3E}">
        <p14:creationId xmlns:p14="http://schemas.microsoft.com/office/powerpoint/2010/main" val="335823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A971-EEF4-4261-92E4-AD43E00FC363}"/>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5C530A4C-27FD-42FE-B011-208258BA9D28}"/>
              </a:ext>
            </a:extLst>
          </p:cNvPr>
          <p:cNvSpPr>
            <a:spLocks noGrp="1"/>
          </p:cNvSpPr>
          <p:nvPr>
            <p:ph idx="1"/>
          </p:nvPr>
        </p:nvSpPr>
        <p:spPr/>
        <p:txBody>
          <a:bodyPr/>
          <a:lstStyle/>
          <a:p>
            <a:endParaRPr lang="en-US" dirty="0"/>
          </a:p>
          <a:p>
            <a:pPr marL="457200" lvl="1" indent="0">
              <a:buNone/>
            </a:pPr>
            <a:endParaRPr lang="en-US" dirty="0"/>
          </a:p>
        </p:txBody>
      </p:sp>
      <p:graphicFrame>
        <p:nvGraphicFramePr>
          <p:cNvPr id="4" name="Diagram 3">
            <a:extLst>
              <a:ext uri="{FF2B5EF4-FFF2-40B4-BE49-F238E27FC236}">
                <a16:creationId xmlns:a16="http://schemas.microsoft.com/office/drawing/2014/main" id="{2C4382D8-4FB6-413D-AB98-3B9CA60F1E57}"/>
              </a:ext>
            </a:extLst>
          </p:cNvPr>
          <p:cNvGraphicFramePr/>
          <p:nvPr>
            <p:extLst>
              <p:ext uri="{D42A27DB-BD31-4B8C-83A1-F6EECF244321}">
                <p14:modId xmlns:p14="http://schemas.microsoft.com/office/powerpoint/2010/main" val="820897256"/>
              </p:ext>
            </p:extLst>
          </p:nvPr>
        </p:nvGraphicFramePr>
        <p:xfrm>
          <a:off x="943983" y="1300579"/>
          <a:ext cx="10986247" cy="5373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001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731A-F356-437A-B161-37E42700D71E}"/>
              </a:ext>
            </a:extLst>
          </p:cNvPr>
          <p:cNvSpPr>
            <a:spLocks noGrp="1"/>
          </p:cNvSpPr>
          <p:nvPr>
            <p:ph type="title"/>
          </p:nvPr>
        </p:nvSpPr>
        <p:spPr>
          <a:xfrm>
            <a:off x="2895600" y="764373"/>
            <a:ext cx="8610600" cy="193058"/>
          </a:xfrm>
        </p:spPr>
        <p:txBody>
          <a:bodyPr>
            <a:normAutofit fontScale="90000"/>
          </a:bodyPr>
          <a:lstStyle/>
          <a:p>
            <a:r>
              <a:rPr lang="en-US" dirty="0"/>
              <a:t>Data Science Approach</a:t>
            </a:r>
          </a:p>
        </p:txBody>
      </p:sp>
      <p:pic>
        <p:nvPicPr>
          <p:cNvPr id="14" name="Content Placeholder 13">
            <a:extLst>
              <a:ext uri="{FF2B5EF4-FFF2-40B4-BE49-F238E27FC236}">
                <a16:creationId xmlns:a16="http://schemas.microsoft.com/office/drawing/2014/main" id="{0A13710D-BB25-4503-9386-826989DE1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375" y="1243509"/>
            <a:ext cx="5381625" cy="5445758"/>
          </a:xfrm>
        </p:spPr>
      </p:pic>
      <p:sp>
        <p:nvSpPr>
          <p:cNvPr id="3" name="TextBox 2">
            <a:extLst>
              <a:ext uri="{FF2B5EF4-FFF2-40B4-BE49-F238E27FC236}">
                <a16:creationId xmlns:a16="http://schemas.microsoft.com/office/drawing/2014/main" id="{0336B835-575D-4B3E-ADB6-CEC572CDCE3B}"/>
              </a:ext>
            </a:extLst>
          </p:cNvPr>
          <p:cNvSpPr txBox="1"/>
          <p:nvPr/>
        </p:nvSpPr>
        <p:spPr>
          <a:xfrm>
            <a:off x="8736228" y="2535227"/>
            <a:ext cx="3175686" cy="2585323"/>
          </a:xfrm>
          <a:prstGeom prst="rect">
            <a:avLst/>
          </a:prstGeom>
          <a:noFill/>
        </p:spPr>
        <p:txBody>
          <a:bodyPr wrap="square" rtlCol="0">
            <a:spAutoFit/>
          </a:bodyPr>
          <a:lstStyle/>
          <a:p>
            <a:r>
              <a:rPr lang="en-US" dirty="0"/>
              <a:t>This image, from </a:t>
            </a:r>
            <a:r>
              <a:rPr lang="en-US" i="1" dirty="0"/>
              <a:t>Practical Data Science with R</a:t>
            </a:r>
            <a:r>
              <a:rPr lang="en-US" dirty="0"/>
              <a:t>, shows the approach or process that we will be using to assist Credit One in achieving their objective of identifying customers more likely to default. </a:t>
            </a:r>
          </a:p>
        </p:txBody>
      </p:sp>
    </p:spTree>
    <p:extLst>
      <p:ext uri="{BB962C8B-B14F-4D97-AF65-F5344CB8AC3E}">
        <p14:creationId xmlns:p14="http://schemas.microsoft.com/office/powerpoint/2010/main" val="56392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A784-69F7-49F8-B231-FCC6D7A59ACF}"/>
              </a:ext>
            </a:extLst>
          </p:cNvPr>
          <p:cNvSpPr>
            <a:spLocks noGrp="1"/>
          </p:cNvSpPr>
          <p:nvPr>
            <p:ph type="title"/>
          </p:nvPr>
        </p:nvSpPr>
        <p:spPr>
          <a:xfrm>
            <a:off x="2993571" y="263630"/>
            <a:ext cx="8610600" cy="1293028"/>
          </a:xfrm>
        </p:spPr>
        <p:txBody>
          <a:bodyPr/>
          <a:lstStyle/>
          <a:p>
            <a:r>
              <a:rPr lang="en-US" dirty="0"/>
              <a:t>Our process, in detail</a:t>
            </a:r>
          </a:p>
        </p:txBody>
      </p:sp>
      <p:sp>
        <p:nvSpPr>
          <p:cNvPr id="3" name="Content Placeholder 2">
            <a:extLst>
              <a:ext uri="{FF2B5EF4-FFF2-40B4-BE49-F238E27FC236}">
                <a16:creationId xmlns:a16="http://schemas.microsoft.com/office/drawing/2014/main" id="{814BE40B-51D2-45C8-ADE4-80D05C4416D6}"/>
              </a:ext>
            </a:extLst>
          </p:cNvPr>
          <p:cNvSpPr>
            <a:spLocks noGrp="1"/>
          </p:cNvSpPr>
          <p:nvPr>
            <p:ph idx="1"/>
          </p:nvPr>
        </p:nvSpPr>
        <p:spPr>
          <a:xfrm>
            <a:off x="1031421" y="2174771"/>
            <a:ext cx="10572750" cy="4419599"/>
          </a:xfrm>
        </p:spPr>
        <p:txBody>
          <a:bodyPr>
            <a:noAutofit/>
          </a:bodyPr>
          <a:lstStyle/>
          <a:p>
            <a:pPr marL="0" lvl="0" indent="0">
              <a:buNone/>
            </a:pPr>
            <a:r>
              <a:rPr lang="en-US" sz="1800" b="1" dirty="0">
                <a:solidFill>
                  <a:schemeClr val="accent4">
                    <a:lumMod val="60000"/>
                    <a:lumOff val="40000"/>
                  </a:schemeClr>
                </a:solidFill>
                <a:sym typeface="Wingdings" panose="05000000000000000000" pitchFamily="2" charset="2"/>
              </a:rPr>
              <a:t>(1) </a:t>
            </a:r>
            <a:r>
              <a:rPr lang="en-US" sz="1800" b="1" dirty="0">
                <a:solidFill>
                  <a:schemeClr val="accent4">
                    <a:lumMod val="60000"/>
                    <a:lumOff val="40000"/>
                  </a:schemeClr>
                </a:solidFill>
              </a:rPr>
              <a:t>Frame the problem:</a:t>
            </a:r>
            <a:r>
              <a:rPr lang="en-US" sz="1800" dirty="0">
                <a:solidFill>
                  <a:schemeClr val="accent4">
                    <a:lumMod val="60000"/>
                    <a:lumOff val="40000"/>
                  </a:schemeClr>
                </a:solidFill>
              </a:rPr>
              <a:t> </a:t>
            </a:r>
          </a:p>
          <a:p>
            <a:pPr marL="0" lvl="0" indent="0">
              <a:lnSpc>
                <a:spcPct val="120000"/>
              </a:lnSpc>
              <a:spcBef>
                <a:spcPts val="300"/>
              </a:spcBef>
              <a:buNone/>
            </a:pPr>
            <a:r>
              <a:rPr lang="en-US" sz="1800" dirty="0"/>
              <a:t>Who is your client? What exactly is the client asking you to solve? How can you translate their ambiguous request into a concrete, well-defined problem?</a:t>
            </a:r>
          </a:p>
          <a:p>
            <a:pPr marL="0" lvl="0" indent="0">
              <a:lnSpc>
                <a:spcPct val="120000"/>
              </a:lnSpc>
              <a:spcBef>
                <a:spcPts val="300"/>
              </a:spcBef>
              <a:buNone/>
            </a:pPr>
            <a:endParaRPr lang="en-US" sz="800" b="1" dirty="0">
              <a:solidFill>
                <a:schemeClr val="accent4">
                  <a:lumMod val="60000"/>
                  <a:lumOff val="40000"/>
                </a:schemeClr>
              </a:solidFill>
              <a:sym typeface="Wingdings" panose="05000000000000000000" pitchFamily="2" charset="2"/>
            </a:endParaRPr>
          </a:p>
          <a:p>
            <a:pPr marL="0" lvl="0" indent="0">
              <a:lnSpc>
                <a:spcPct val="120000"/>
              </a:lnSpc>
              <a:spcBef>
                <a:spcPts val="300"/>
              </a:spcBef>
              <a:buNone/>
            </a:pPr>
            <a:r>
              <a:rPr lang="en-US" sz="1800" b="1" dirty="0">
                <a:solidFill>
                  <a:schemeClr val="accent4">
                    <a:lumMod val="60000"/>
                    <a:lumOff val="40000"/>
                  </a:schemeClr>
                </a:solidFill>
                <a:sym typeface="Wingdings" panose="05000000000000000000" pitchFamily="2" charset="2"/>
              </a:rPr>
              <a:t>(2) </a:t>
            </a:r>
            <a:r>
              <a:rPr lang="en-US" sz="1800" b="1" dirty="0">
                <a:solidFill>
                  <a:schemeClr val="accent4">
                    <a:lumMod val="60000"/>
                    <a:lumOff val="40000"/>
                  </a:schemeClr>
                </a:solidFill>
              </a:rPr>
              <a:t>Collect the raw data needed to solve the problem:</a:t>
            </a:r>
            <a:r>
              <a:rPr lang="en-US" sz="1800" dirty="0">
                <a:solidFill>
                  <a:schemeClr val="accent4">
                    <a:lumMod val="60000"/>
                    <a:lumOff val="40000"/>
                  </a:schemeClr>
                </a:solidFill>
              </a:rPr>
              <a:t> </a:t>
            </a:r>
          </a:p>
          <a:p>
            <a:pPr marL="0" lvl="0" indent="0">
              <a:lnSpc>
                <a:spcPct val="120000"/>
              </a:lnSpc>
              <a:spcBef>
                <a:spcPts val="300"/>
              </a:spcBef>
              <a:buNone/>
            </a:pPr>
            <a:r>
              <a:rPr lang="en-US" sz="1800" dirty="0"/>
              <a:t>Is this data already available? If so, what parts of the data are useful? If not, what more data do you need? What kind of resources (time, money, infrastructure) would it take to collect this data in a usable form?</a:t>
            </a:r>
          </a:p>
          <a:p>
            <a:pPr marL="0" lvl="0" indent="0">
              <a:buNone/>
            </a:pPr>
            <a:endParaRPr lang="en-US" sz="800" b="1" dirty="0">
              <a:solidFill>
                <a:schemeClr val="accent4">
                  <a:lumMod val="60000"/>
                  <a:lumOff val="40000"/>
                </a:schemeClr>
              </a:solidFill>
              <a:sym typeface="Wingdings" panose="05000000000000000000" pitchFamily="2" charset="2"/>
            </a:endParaRPr>
          </a:p>
          <a:p>
            <a:pPr marL="0" lvl="0" indent="0">
              <a:buNone/>
            </a:pPr>
            <a:r>
              <a:rPr lang="en-US" sz="1800" b="1" dirty="0">
                <a:solidFill>
                  <a:schemeClr val="accent4">
                    <a:lumMod val="60000"/>
                    <a:lumOff val="40000"/>
                  </a:schemeClr>
                </a:solidFill>
                <a:sym typeface="Wingdings" panose="05000000000000000000" pitchFamily="2" charset="2"/>
              </a:rPr>
              <a:t>(3) </a:t>
            </a:r>
            <a:r>
              <a:rPr lang="en-US" sz="1800" b="1" dirty="0">
                <a:solidFill>
                  <a:schemeClr val="accent4">
                    <a:lumMod val="60000"/>
                    <a:lumOff val="40000"/>
                  </a:schemeClr>
                </a:solidFill>
              </a:rPr>
              <a:t>Process the data (data wrangling): </a:t>
            </a:r>
          </a:p>
          <a:p>
            <a:pPr marL="0" lvl="0" indent="0">
              <a:lnSpc>
                <a:spcPct val="120000"/>
              </a:lnSpc>
              <a:spcBef>
                <a:spcPts val="300"/>
              </a:spcBef>
              <a:buNone/>
            </a:pPr>
            <a:r>
              <a:rPr lang="en-US" sz="1800" dirty="0"/>
              <a:t>Real, raw data is rarely usable out of the box. There are errors in data collection, corrupt records, missing values and many other challenges you will have to manage. You will first need to clean the data to convert it to a form that you can further analyze.</a:t>
            </a:r>
          </a:p>
        </p:txBody>
      </p:sp>
    </p:spTree>
    <p:extLst>
      <p:ext uri="{BB962C8B-B14F-4D97-AF65-F5344CB8AC3E}">
        <p14:creationId xmlns:p14="http://schemas.microsoft.com/office/powerpoint/2010/main" val="319987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A784-69F7-49F8-B231-FCC6D7A59ACF}"/>
              </a:ext>
            </a:extLst>
          </p:cNvPr>
          <p:cNvSpPr>
            <a:spLocks noGrp="1"/>
          </p:cNvSpPr>
          <p:nvPr>
            <p:ph type="title"/>
          </p:nvPr>
        </p:nvSpPr>
        <p:spPr>
          <a:xfrm>
            <a:off x="2993571" y="263630"/>
            <a:ext cx="8610600" cy="1293028"/>
          </a:xfrm>
        </p:spPr>
        <p:txBody>
          <a:bodyPr/>
          <a:lstStyle/>
          <a:p>
            <a:r>
              <a:rPr lang="en-US" dirty="0"/>
              <a:t>Our process, in detail </a:t>
            </a:r>
            <a:r>
              <a:rPr lang="en-US" sz="2200" dirty="0"/>
              <a:t>(cont.)</a:t>
            </a:r>
          </a:p>
        </p:txBody>
      </p:sp>
      <p:sp>
        <p:nvSpPr>
          <p:cNvPr id="3" name="Content Placeholder 2">
            <a:extLst>
              <a:ext uri="{FF2B5EF4-FFF2-40B4-BE49-F238E27FC236}">
                <a16:creationId xmlns:a16="http://schemas.microsoft.com/office/drawing/2014/main" id="{814BE40B-51D2-45C8-ADE4-80D05C4416D6}"/>
              </a:ext>
            </a:extLst>
          </p:cNvPr>
          <p:cNvSpPr>
            <a:spLocks noGrp="1"/>
          </p:cNvSpPr>
          <p:nvPr>
            <p:ph idx="1"/>
          </p:nvPr>
        </p:nvSpPr>
        <p:spPr>
          <a:xfrm>
            <a:off x="1031421" y="1891741"/>
            <a:ext cx="10572750" cy="4846515"/>
          </a:xfrm>
        </p:spPr>
        <p:txBody>
          <a:bodyPr>
            <a:noAutofit/>
          </a:bodyPr>
          <a:lstStyle/>
          <a:p>
            <a:pPr marL="0" lvl="0" indent="0">
              <a:buNone/>
            </a:pPr>
            <a:endParaRPr lang="en-US" sz="800" b="1" dirty="0">
              <a:solidFill>
                <a:schemeClr val="accent4">
                  <a:lumMod val="60000"/>
                  <a:lumOff val="40000"/>
                </a:schemeClr>
              </a:solidFill>
              <a:sym typeface="Wingdings" panose="05000000000000000000" pitchFamily="2" charset="2"/>
            </a:endParaRPr>
          </a:p>
          <a:p>
            <a:pPr marL="0" lvl="0" indent="0">
              <a:buNone/>
            </a:pPr>
            <a:r>
              <a:rPr lang="en-US" sz="1800" b="1" dirty="0">
                <a:solidFill>
                  <a:schemeClr val="accent4">
                    <a:lumMod val="60000"/>
                    <a:lumOff val="40000"/>
                  </a:schemeClr>
                </a:solidFill>
                <a:sym typeface="Wingdings" panose="05000000000000000000" pitchFamily="2" charset="2"/>
              </a:rPr>
              <a:t>(4) </a:t>
            </a:r>
            <a:r>
              <a:rPr lang="en-US" sz="1800" b="1" dirty="0">
                <a:solidFill>
                  <a:schemeClr val="accent4">
                    <a:lumMod val="60000"/>
                    <a:lumOff val="40000"/>
                  </a:schemeClr>
                </a:solidFill>
              </a:rPr>
              <a:t>Explore the data: </a:t>
            </a:r>
          </a:p>
          <a:p>
            <a:pPr marL="0" lvl="0" indent="0">
              <a:lnSpc>
                <a:spcPct val="120000"/>
              </a:lnSpc>
              <a:spcBef>
                <a:spcPts val="300"/>
              </a:spcBef>
              <a:buNone/>
            </a:pPr>
            <a:r>
              <a:rPr lang="en-US" sz="1800" dirty="0"/>
              <a:t>Once you have cleaned the data, you have to understand the information contained within at a high level. What kinds of obvious trends or correlations do you see in the data? What are the high-level characteristics and are any of them more significant than others?</a:t>
            </a:r>
          </a:p>
          <a:p>
            <a:pPr marL="0" lvl="0" indent="0">
              <a:buNone/>
            </a:pPr>
            <a:endParaRPr lang="en-US" sz="800" b="1" dirty="0">
              <a:solidFill>
                <a:schemeClr val="accent4">
                  <a:lumMod val="60000"/>
                  <a:lumOff val="40000"/>
                </a:schemeClr>
              </a:solidFill>
              <a:sym typeface="Wingdings" panose="05000000000000000000" pitchFamily="2" charset="2"/>
            </a:endParaRPr>
          </a:p>
          <a:p>
            <a:pPr marL="0" lvl="0" indent="0">
              <a:buNone/>
            </a:pPr>
            <a:r>
              <a:rPr lang="en-US" sz="1800" b="1" dirty="0">
                <a:solidFill>
                  <a:schemeClr val="accent4">
                    <a:lumMod val="60000"/>
                    <a:lumOff val="40000"/>
                  </a:schemeClr>
                </a:solidFill>
                <a:sym typeface="Wingdings" panose="05000000000000000000" pitchFamily="2" charset="2"/>
              </a:rPr>
              <a:t>(5) </a:t>
            </a:r>
            <a:r>
              <a:rPr lang="en-US" sz="1800" b="1" dirty="0">
                <a:solidFill>
                  <a:schemeClr val="accent4">
                    <a:lumMod val="60000"/>
                    <a:lumOff val="40000"/>
                  </a:schemeClr>
                </a:solidFill>
              </a:rPr>
              <a:t>Perform in-depth analysis (machine learning, statistical models, algorithms): </a:t>
            </a:r>
          </a:p>
          <a:p>
            <a:pPr marL="0" lvl="0" indent="0">
              <a:lnSpc>
                <a:spcPct val="120000"/>
              </a:lnSpc>
              <a:spcBef>
                <a:spcPts val="300"/>
              </a:spcBef>
              <a:buNone/>
            </a:pPr>
            <a:r>
              <a:rPr lang="en-US" sz="1800" dirty="0"/>
              <a:t>This step is usually the meat of your project, where you apply all the cutting-edge machinery of data analysis to unearth high-value insights and predictions.</a:t>
            </a:r>
          </a:p>
          <a:p>
            <a:pPr marL="0" lvl="0" indent="0">
              <a:buNone/>
            </a:pPr>
            <a:endParaRPr lang="en-US" sz="800" b="1" dirty="0">
              <a:solidFill>
                <a:schemeClr val="accent4">
                  <a:lumMod val="60000"/>
                  <a:lumOff val="40000"/>
                </a:schemeClr>
              </a:solidFill>
              <a:sym typeface="Wingdings" panose="05000000000000000000" pitchFamily="2" charset="2"/>
            </a:endParaRPr>
          </a:p>
          <a:p>
            <a:pPr marL="0" lvl="0" indent="0">
              <a:buNone/>
            </a:pPr>
            <a:r>
              <a:rPr lang="en-US" sz="1800" b="1" dirty="0">
                <a:solidFill>
                  <a:schemeClr val="accent4">
                    <a:lumMod val="60000"/>
                    <a:lumOff val="40000"/>
                  </a:schemeClr>
                </a:solidFill>
                <a:sym typeface="Wingdings" panose="05000000000000000000" pitchFamily="2" charset="2"/>
              </a:rPr>
              <a:t>(6) </a:t>
            </a:r>
            <a:r>
              <a:rPr lang="en-US" sz="1800" b="1" dirty="0">
                <a:solidFill>
                  <a:schemeClr val="accent4">
                    <a:lumMod val="60000"/>
                    <a:lumOff val="40000"/>
                  </a:schemeClr>
                </a:solidFill>
              </a:rPr>
              <a:t>Communicate results of the analysis: </a:t>
            </a:r>
          </a:p>
          <a:p>
            <a:pPr marL="0" lvl="0" indent="0">
              <a:lnSpc>
                <a:spcPct val="120000"/>
              </a:lnSpc>
              <a:spcBef>
                <a:spcPts val="300"/>
              </a:spcBef>
              <a:buNone/>
            </a:pPr>
            <a:r>
              <a:rPr lang="en-US" sz="1800" dirty="0"/>
              <a:t>All the analysis and technical results that you come up with are of little value unless you can explain to your stakeholders what they mean, in a way that’s comprehensible and compelling. Data storytelling is a critical and underrated skill that you will build and use here.</a:t>
            </a:r>
          </a:p>
          <a:p>
            <a:pPr marL="0" lvl="0" indent="0" algn="r">
              <a:lnSpc>
                <a:spcPct val="120000"/>
              </a:lnSpc>
              <a:spcBef>
                <a:spcPts val="300"/>
              </a:spcBef>
              <a:buNone/>
            </a:pPr>
            <a:r>
              <a:rPr lang="en-US" sz="1400" dirty="0"/>
              <a:t>Raj Bandyopadhyay</a:t>
            </a:r>
          </a:p>
        </p:txBody>
      </p:sp>
    </p:spTree>
    <p:extLst>
      <p:ext uri="{BB962C8B-B14F-4D97-AF65-F5344CB8AC3E}">
        <p14:creationId xmlns:p14="http://schemas.microsoft.com/office/powerpoint/2010/main" val="161084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FE77-5211-40B1-9BE9-E50D2EDF4910}"/>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57FECC8B-02C4-4204-A784-2ABF91F99D59}"/>
              </a:ext>
            </a:extLst>
          </p:cNvPr>
          <p:cNvSpPr>
            <a:spLocks noGrp="1"/>
          </p:cNvSpPr>
          <p:nvPr>
            <p:ph idx="1"/>
          </p:nvPr>
        </p:nvSpPr>
        <p:spPr/>
        <p:txBody>
          <a:bodyPr/>
          <a:lstStyle/>
          <a:p>
            <a:pPr marL="0" indent="0">
              <a:buNone/>
            </a:pPr>
            <a:r>
              <a:rPr lang="en-US" dirty="0"/>
              <a:t>Data Source:  </a:t>
            </a:r>
            <a:r>
              <a:rPr lang="en-US" dirty="0">
                <a:solidFill>
                  <a:srgbClr val="92D050"/>
                </a:solidFill>
              </a:rPr>
              <a:t>default of credit card clients.csv</a:t>
            </a:r>
          </a:p>
          <a:p>
            <a:pPr marL="0" indent="0">
              <a:buNone/>
            </a:pPr>
            <a:r>
              <a:rPr lang="en-US" dirty="0"/>
              <a:t>Observations: </a:t>
            </a:r>
            <a:r>
              <a:rPr lang="en-US" dirty="0">
                <a:solidFill>
                  <a:srgbClr val="92D050"/>
                </a:solidFill>
              </a:rPr>
              <a:t>30,000</a:t>
            </a:r>
          </a:p>
          <a:p>
            <a:pPr marL="0" indent="0">
              <a:buNone/>
            </a:pPr>
            <a:r>
              <a:rPr lang="en-US" dirty="0"/>
              <a:t>Features</a:t>
            </a:r>
          </a:p>
          <a:p>
            <a:pPr marL="461963" indent="0">
              <a:buNone/>
            </a:pPr>
            <a:r>
              <a:rPr lang="en-US" dirty="0"/>
              <a:t>5 demographic features:</a:t>
            </a:r>
          </a:p>
          <a:p>
            <a:pPr marL="688975" indent="0">
              <a:spcBef>
                <a:spcPts val="400"/>
              </a:spcBef>
              <a:buNone/>
            </a:pPr>
            <a:r>
              <a:rPr lang="en-US" sz="1800" dirty="0">
                <a:solidFill>
                  <a:srgbClr val="92D050"/>
                </a:solidFill>
              </a:rPr>
              <a:t>Amount of Given Credit</a:t>
            </a:r>
          </a:p>
          <a:p>
            <a:pPr marL="688975" indent="0">
              <a:spcBef>
                <a:spcPts val="400"/>
              </a:spcBef>
              <a:buNone/>
            </a:pPr>
            <a:r>
              <a:rPr lang="en-US" sz="1800" dirty="0">
                <a:solidFill>
                  <a:srgbClr val="92D050"/>
                </a:solidFill>
              </a:rPr>
              <a:t>Gender</a:t>
            </a:r>
          </a:p>
          <a:p>
            <a:pPr marL="688975" indent="0">
              <a:spcBef>
                <a:spcPts val="400"/>
              </a:spcBef>
              <a:buNone/>
            </a:pPr>
            <a:r>
              <a:rPr lang="en-US" sz="1800" dirty="0">
                <a:solidFill>
                  <a:srgbClr val="92D050"/>
                </a:solidFill>
              </a:rPr>
              <a:t>Education</a:t>
            </a:r>
          </a:p>
          <a:p>
            <a:pPr marL="688975" indent="0">
              <a:spcBef>
                <a:spcPts val="400"/>
              </a:spcBef>
              <a:buNone/>
            </a:pPr>
            <a:r>
              <a:rPr lang="en-US" sz="1800" dirty="0">
                <a:solidFill>
                  <a:srgbClr val="92D050"/>
                </a:solidFill>
              </a:rPr>
              <a:t>Marital status </a:t>
            </a:r>
          </a:p>
          <a:p>
            <a:pPr marL="688975" indent="0">
              <a:spcBef>
                <a:spcPts val="400"/>
              </a:spcBef>
              <a:buNone/>
            </a:pPr>
            <a:r>
              <a:rPr lang="en-US" sz="1800" dirty="0">
                <a:solidFill>
                  <a:srgbClr val="92D050"/>
                </a:solidFill>
              </a:rPr>
              <a:t>Age (year)</a:t>
            </a:r>
          </a:p>
          <a:p>
            <a:pPr marL="461963" indent="0">
              <a:buNone/>
            </a:pPr>
            <a:r>
              <a:rPr lang="en-US" dirty="0"/>
              <a:t>6 months of payment history</a:t>
            </a:r>
          </a:p>
        </p:txBody>
      </p:sp>
    </p:spTree>
    <p:extLst>
      <p:ext uri="{BB962C8B-B14F-4D97-AF65-F5344CB8AC3E}">
        <p14:creationId xmlns:p14="http://schemas.microsoft.com/office/powerpoint/2010/main" val="317638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A2A6-F0B7-48A1-9AAE-6353548CBC00}"/>
              </a:ext>
            </a:extLst>
          </p:cNvPr>
          <p:cNvSpPr>
            <a:spLocks noGrp="1"/>
          </p:cNvSpPr>
          <p:nvPr>
            <p:ph type="title"/>
          </p:nvPr>
        </p:nvSpPr>
        <p:spPr/>
        <p:txBody>
          <a:bodyPr>
            <a:normAutofit/>
          </a:bodyPr>
          <a:lstStyle/>
          <a:p>
            <a:r>
              <a:rPr lang="en-US" dirty="0"/>
              <a:t>Data issues</a:t>
            </a:r>
            <a:br>
              <a:rPr lang="en-US" dirty="0"/>
            </a:br>
            <a:r>
              <a:rPr lang="en-US" sz="2200" dirty="0"/>
              <a:t>initial questions to address</a:t>
            </a:r>
          </a:p>
        </p:txBody>
      </p:sp>
      <p:sp>
        <p:nvSpPr>
          <p:cNvPr id="3" name="Content Placeholder 2">
            <a:extLst>
              <a:ext uri="{FF2B5EF4-FFF2-40B4-BE49-F238E27FC236}">
                <a16:creationId xmlns:a16="http://schemas.microsoft.com/office/drawing/2014/main" id="{7ECED8CD-ADE4-4613-A2D2-2E7295C6FD09}"/>
              </a:ext>
            </a:extLst>
          </p:cNvPr>
          <p:cNvSpPr>
            <a:spLocks noGrp="1"/>
          </p:cNvSpPr>
          <p:nvPr>
            <p:ph idx="1"/>
          </p:nvPr>
        </p:nvSpPr>
        <p:spPr>
          <a:xfrm>
            <a:off x="685800" y="2194560"/>
            <a:ext cx="10820400" cy="4538749"/>
          </a:xfrm>
        </p:spPr>
        <p:txBody>
          <a:bodyPr/>
          <a:lstStyle/>
          <a:p>
            <a:r>
              <a:rPr lang="en-US" dirty="0"/>
              <a:t>Limited (6 Month) Payment History</a:t>
            </a:r>
          </a:p>
          <a:p>
            <a:r>
              <a:rPr lang="en-US" dirty="0"/>
              <a:t>Negative Bill Amounts – negative values need to be defined and possibly removed from the dataset</a:t>
            </a:r>
          </a:p>
          <a:p>
            <a:r>
              <a:rPr lang="en-US" dirty="0"/>
              <a:t>Inconsistent data definitions appear as invalid data</a:t>
            </a:r>
          </a:p>
          <a:p>
            <a:pPr lvl="1"/>
            <a:r>
              <a:rPr lang="en-US" dirty="0"/>
              <a:t>Example: ID 1895 – despite a payment delay for 6 </a:t>
            </a:r>
            <a:r>
              <a:rPr lang="en-US" dirty="0" err="1"/>
              <a:t>mo</a:t>
            </a:r>
            <a:r>
              <a:rPr lang="en-US" dirty="0"/>
              <a:t> status, the data shows a payment of</a:t>
            </a:r>
          </a:p>
          <a:p>
            <a:pPr lvl="1"/>
            <a:endParaRPr lang="en-US" dirty="0"/>
          </a:p>
          <a:p>
            <a:pPr lvl="1"/>
            <a:endParaRPr lang="en-US" dirty="0"/>
          </a:p>
          <a:p>
            <a:endParaRPr lang="en-US" dirty="0"/>
          </a:p>
          <a:p>
            <a:endParaRPr lang="en-US" dirty="0"/>
          </a:p>
        </p:txBody>
      </p:sp>
      <p:pic>
        <p:nvPicPr>
          <p:cNvPr id="4" name="Picture 3">
            <a:extLst>
              <a:ext uri="{FF2B5EF4-FFF2-40B4-BE49-F238E27FC236}">
                <a16:creationId xmlns:a16="http://schemas.microsoft.com/office/drawing/2014/main" id="{45729E4B-2E87-4139-89BC-DB74E9E36BE2}"/>
              </a:ext>
            </a:extLst>
          </p:cNvPr>
          <p:cNvPicPr>
            <a:picLocks noChangeAspect="1"/>
          </p:cNvPicPr>
          <p:nvPr/>
        </p:nvPicPr>
        <p:blipFill>
          <a:blip r:embed="rId2"/>
          <a:stretch>
            <a:fillRect/>
          </a:stretch>
        </p:blipFill>
        <p:spPr>
          <a:xfrm>
            <a:off x="1646959" y="4448988"/>
            <a:ext cx="9552545" cy="2033547"/>
          </a:xfrm>
          <a:prstGeom prst="rect">
            <a:avLst/>
          </a:prstGeom>
        </p:spPr>
      </p:pic>
    </p:spTree>
    <p:extLst>
      <p:ext uri="{BB962C8B-B14F-4D97-AF65-F5344CB8AC3E}">
        <p14:creationId xmlns:p14="http://schemas.microsoft.com/office/powerpoint/2010/main" val="176996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A2A6-F0B7-48A1-9AAE-6353548CBC00}"/>
              </a:ext>
            </a:extLst>
          </p:cNvPr>
          <p:cNvSpPr>
            <a:spLocks noGrp="1"/>
          </p:cNvSpPr>
          <p:nvPr>
            <p:ph type="title"/>
          </p:nvPr>
        </p:nvSpPr>
        <p:spPr>
          <a:xfrm>
            <a:off x="2022231" y="764373"/>
            <a:ext cx="9483969" cy="1293028"/>
          </a:xfrm>
        </p:spPr>
        <p:txBody>
          <a:bodyPr>
            <a:normAutofit/>
          </a:bodyPr>
          <a:lstStyle/>
          <a:p>
            <a:r>
              <a:rPr lang="en-US" dirty="0"/>
              <a:t>Data issues</a:t>
            </a:r>
            <a:br>
              <a:rPr lang="en-US" sz="2200" dirty="0"/>
            </a:br>
            <a:r>
              <a:rPr lang="en-US" sz="2200" dirty="0"/>
              <a:t>possible issues to identify and resolve, if necessary</a:t>
            </a:r>
          </a:p>
        </p:txBody>
      </p:sp>
      <p:sp>
        <p:nvSpPr>
          <p:cNvPr id="3" name="Content Placeholder 2">
            <a:extLst>
              <a:ext uri="{FF2B5EF4-FFF2-40B4-BE49-F238E27FC236}">
                <a16:creationId xmlns:a16="http://schemas.microsoft.com/office/drawing/2014/main" id="{7ECED8CD-ADE4-4613-A2D2-2E7295C6FD09}"/>
              </a:ext>
            </a:extLst>
          </p:cNvPr>
          <p:cNvSpPr>
            <a:spLocks noGrp="1"/>
          </p:cNvSpPr>
          <p:nvPr>
            <p:ph idx="1"/>
          </p:nvPr>
        </p:nvSpPr>
        <p:spPr>
          <a:xfrm>
            <a:off x="685800" y="2194560"/>
            <a:ext cx="10820400" cy="4538749"/>
          </a:xfrm>
        </p:spPr>
        <p:txBody>
          <a:bodyPr>
            <a:normAutofit fontScale="92500" lnSpcReduction="10000"/>
          </a:bodyPr>
          <a:lstStyle/>
          <a:p>
            <a:r>
              <a:rPr lang="en-US" dirty="0"/>
              <a:t>Is each variable one column?</a:t>
            </a:r>
          </a:p>
          <a:p>
            <a:r>
              <a:rPr lang="en-US" dirty="0"/>
              <a:t>Is each observation one row?</a:t>
            </a:r>
          </a:p>
          <a:p>
            <a:r>
              <a:rPr lang="en-US" dirty="0"/>
              <a:t>Do different data types appear in each table?</a:t>
            </a:r>
          </a:p>
          <a:p>
            <a:r>
              <a:rPr lang="en-US" dirty="0"/>
              <a:t>Are there any miscoding of variables?</a:t>
            </a:r>
          </a:p>
          <a:p>
            <a:r>
              <a:rPr lang="en-US" dirty="0"/>
              <a:t>Does the dataset contain missing data?</a:t>
            </a:r>
          </a:p>
          <a:p>
            <a:r>
              <a:rPr lang="en-US" dirty="0"/>
              <a:t>Does the data show any outliers?</a:t>
            </a:r>
          </a:p>
          <a:p>
            <a:r>
              <a:rPr lang="en-US" dirty="0"/>
              <a:t>Does the data need to be normalized/standardized?</a:t>
            </a:r>
          </a:p>
          <a:p>
            <a:r>
              <a:rPr lang="en-US" dirty="0"/>
              <a:t>Do any textual features need cleaning?</a:t>
            </a:r>
          </a:p>
          <a:p>
            <a:r>
              <a:rPr lang="en-US" dirty="0"/>
              <a:t>Do we need to construct new features?</a:t>
            </a:r>
          </a:p>
          <a:p>
            <a:r>
              <a:rPr lang="en-US" dirty="0"/>
              <a:t>Do we need to reduce the dataset?</a:t>
            </a:r>
          </a:p>
          <a:p>
            <a:r>
              <a:rPr lang="en-US" dirty="0"/>
              <a:t>Do any data features need to be decomposed?</a:t>
            </a:r>
          </a:p>
          <a:p>
            <a:r>
              <a:rPr lang="en-US" dirty="0"/>
              <a:t>Does any data need to be discretized?</a:t>
            </a:r>
          </a:p>
          <a:p>
            <a:endParaRPr lang="en-US" dirty="0"/>
          </a:p>
          <a:p>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96077362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1804</TotalTime>
  <Words>677</Words>
  <Application>Microsoft Office PowerPoint</Application>
  <PresentationFormat>Widescreen</PresentationFormat>
  <Paragraphs>118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vt:lpstr>
      <vt:lpstr>Vapor Trail</vt:lpstr>
      <vt:lpstr>Credit One</vt:lpstr>
      <vt:lpstr>Presentation Outline</vt:lpstr>
      <vt:lpstr>Business Objectives</vt:lpstr>
      <vt:lpstr>Data Science Approach</vt:lpstr>
      <vt:lpstr>Our process, in detail</vt:lpstr>
      <vt:lpstr>Our process, in detail (cont.)</vt:lpstr>
      <vt:lpstr>Data sources</vt:lpstr>
      <vt:lpstr>Data issues initial questions to address</vt:lpstr>
      <vt:lpstr>Data issues possible issues to identify and resolve, if necessary</vt:lpstr>
      <vt:lpstr>Managing the Data how will we assist credit one in terms of data management?</vt:lpstr>
      <vt:lpstr>Managing the Data (cont.) how will we assist credit one in terms of data management?</vt:lpstr>
      <vt:lpstr>Initial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dc:creator>
  <cp:lastModifiedBy>Melissa</cp:lastModifiedBy>
  <cp:revision>37</cp:revision>
  <dcterms:created xsi:type="dcterms:W3CDTF">2018-07-28T20:24:03Z</dcterms:created>
  <dcterms:modified xsi:type="dcterms:W3CDTF">2018-08-12T14:14:57Z</dcterms:modified>
</cp:coreProperties>
</file>