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715" r:id="rId4"/>
    <p:sldId id="718" r:id="rId5"/>
    <p:sldId id="716" r:id="rId6"/>
    <p:sldId id="719" r:id="rId7"/>
    <p:sldId id="720" r:id="rId8"/>
    <p:sldId id="721" r:id="rId9"/>
    <p:sldId id="732" r:id="rId10"/>
    <p:sldId id="733" r:id="rId11"/>
    <p:sldId id="723" r:id="rId12"/>
    <p:sldId id="734" r:id="rId13"/>
    <p:sldId id="722" r:id="rId14"/>
    <p:sldId id="724" r:id="rId15"/>
    <p:sldId id="726" r:id="rId16"/>
    <p:sldId id="725" r:id="rId17"/>
    <p:sldId id="727" r:id="rId18"/>
    <p:sldId id="731" r:id="rId19"/>
    <p:sldId id="728" r:id="rId20"/>
    <p:sldId id="730" r:id="rId21"/>
    <p:sldId id="729" r:id="rId22"/>
    <p:sldId id="735" r:id="rId23"/>
    <p:sldId id="736" r:id="rId24"/>
    <p:sldId id="737" r:id="rId25"/>
    <p:sldId id="738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icrosoft JhengHei UI" panose="020B0604030504040204" pitchFamily="34" charset="-120"/>
      <p:regular r:id="rId32"/>
      <p:bold r:id="rId33"/>
    </p:embeddedFont>
    <p:embeddedFont>
      <p:font typeface="Noto Sans" panose="020B0502040504020204" pitchFamily="34" charset="0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8">
          <p15:clr>
            <a:srgbClr val="9AA0A6"/>
          </p15:clr>
        </p15:guide>
        <p15:guide id="2" pos="7143">
          <p15:clr>
            <a:srgbClr val="9AA0A6"/>
          </p15:clr>
        </p15:guide>
        <p15:guide id="3" pos="227">
          <p15:clr>
            <a:srgbClr val="9AA0A6"/>
          </p15:clr>
        </p15:guide>
        <p15:guide id="4" pos="170">
          <p15:clr>
            <a:srgbClr val="9AA0A6"/>
          </p15:clr>
        </p15:guide>
        <p15:guide id="5" orient="horz" pos="1247">
          <p15:clr>
            <a:srgbClr val="9AA0A6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42" roundtripDataSignature="AMtx7mj9Ti8FJjRlxB10jnXHAJGU7Ihs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EE1"/>
    <a:srgbClr val="B70032"/>
    <a:srgbClr val="EB5757"/>
    <a:srgbClr val="EFEFEF"/>
    <a:srgbClr val="0079EB"/>
    <a:srgbClr val="EAD1DC"/>
    <a:srgbClr val="E3CBC8"/>
    <a:srgbClr val="D9EAD3"/>
    <a:srgbClr val="EBC30C"/>
    <a:srgbClr val="593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2CBAC-BD46-AD09-C1C3-F9420785427F}" v="1649" dt="2024-02-22T04:31:32.192"/>
    <p1510:client id="{1D59ED8F-9376-63FD-ADAB-E22894739CD5}" v="627" dt="2024-02-22T06:35:03.146"/>
  </p1510:revLst>
</p1510:revInfo>
</file>

<file path=ppt/tableStyles.xml><?xml version="1.0" encoding="utf-8"?>
<a:tblStyleLst xmlns:a="http://schemas.openxmlformats.org/drawingml/2006/main" def="{DEE6CDEA-C265-4BE1-AC53-E034B8BC52E5}">
  <a:tblStyle styleId="{DEE6CDEA-C265-4BE1-AC53-E034B8BC5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98" d="100"/>
          <a:sy n="98" d="100"/>
        </p:scale>
        <p:origin x="1016" y="200"/>
      </p:cViewPr>
      <p:guideLst>
        <p:guide orient="horz" pos="468"/>
        <p:guide pos="7143"/>
        <p:guide pos="227"/>
        <p:guide pos="170"/>
        <p:guide orient="horz"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34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34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34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34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34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344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366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04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62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58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0712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3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77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653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626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4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635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037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9788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47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8042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780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621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285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10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781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37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790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58BAB89-1931-6A56-72D4-D98108B6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6d2d9a8cb1_0_37:notes">
            <a:extLst>
              <a:ext uri="{FF2B5EF4-FFF2-40B4-BE49-F238E27FC236}">
                <a16:creationId xmlns:a16="http://schemas.microsoft.com/office/drawing/2014/main" id="{747A7663-552E-2F7D-FB60-36CC5C48A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US" altLang="zh-TW" sz="140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Noto Sans"/>
              <a:sym typeface="Arial"/>
            </a:endParaRPr>
          </a:p>
        </p:txBody>
      </p:sp>
      <p:sp>
        <p:nvSpPr>
          <p:cNvPr id="51" name="Google Shape;51;g16d2d9a8cb1_0_37:notes">
            <a:extLst>
              <a:ext uri="{FF2B5EF4-FFF2-40B4-BE49-F238E27FC236}">
                <a16:creationId xmlns:a16="http://schemas.microsoft.com/office/drawing/2014/main" id="{757AE2CE-6D24-32BC-85D4-44C8EEECB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79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38de721b18_0_2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38de721b18_0_2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238de721b18_0_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g238de721b18_0_2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g238de721b18_0_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g238de721b18_0_2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slab-csie-ncku/af_rte_generator/tree/main/rte_generator/test_example/tested_rte_functionalit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oslab-csie-ncku/AutosarO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oslab-csie-ncku/AutosarOS/tree/main/Testing/LATEST_MERGE" TargetMode="External"/><Relationship Id="rId4" Type="http://schemas.openxmlformats.org/officeDocument/2006/relationships/hyperlink" Target="https://github.com/oslab-csie-ncku/AutosarOS/tree/main/OSCA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lab-csie-ncku/af_rte_generator/tree/main/rte_generator/test_example/oneone_rte/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lab-csie-ncku/af_rte_generator/tree/main/rte_generator/test_example/tested_rte_functionality/OSCAR-oneone_r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slab-csie-ncku/af_rte_generator/tree/main/rte_generator/test_example/tested_rte_functionality/OSCAR-oneone_io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lab-csie-ncku/af_rte_genera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slab-csie-ncku/af_rte_generator/tree/main/rte_generator/test_example/tested_rte_functional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11726875" y="6394175"/>
            <a:ext cx="4653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-1" y="4968610"/>
            <a:ext cx="12192000" cy="518700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r>
              <a:rPr lang="en-US" altLang="zh-TW" sz="1900" b="1" i="0" u="none" strike="noStrike" cap="none">
                <a:solidFill>
                  <a:schemeClr val="lt1"/>
                </a:solidFill>
                <a:latin typeface="Raleway" pitchFamily="2" charset="77"/>
                <a:ea typeface="Microsoft JhengHei"/>
                <a:cs typeface="Verdana"/>
              </a:rPr>
              <a:t>R21-11</a:t>
            </a:r>
            <a:endParaRPr lang="zh-TW" altLang="en-US" sz="1900" b="1" i="0" u="none" strike="noStrike" cap="none">
              <a:solidFill>
                <a:schemeClr val="lt1"/>
              </a:solidFill>
              <a:latin typeface="Raleway" pitchFamily="2" charset="77"/>
              <a:ea typeface="Microsoft JhengHei"/>
              <a:cs typeface="Verdana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0" y="1526534"/>
            <a:ext cx="12192000" cy="9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r>
              <a:rPr lang="en-US" altLang="zh-TW" sz="2000" b="1" i="0" u="none" strike="noStrike" cap="none">
                <a:solidFill>
                  <a:schemeClr val="lt1"/>
                </a:solidFill>
                <a:latin typeface="Raleway"/>
                <a:ea typeface="Exo 2"/>
                <a:cs typeface="Exo 2"/>
              </a:rPr>
              <a:t>AUTOSAR </a:t>
            </a:r>
            <a:r>
              <a:rPr lang="en-US" altLang="zh-TW" sz="2000" b="1">
                <a:solidFill>
                  <a:schemeClr val="lt1"/>
                </a:solidFill>
                <a:latin typeface="Raleway"/>
                <a:ea typeface="Exo 2"/>
                <a:cs typeface="Exo 2"/>
              </a:rPr>
              <a:t>RTE - Testing</a:t>
            </a:r>
            <a:endParaRPr lang="zh-TW" altLang="en-US" sz="2000" b="1" i="0" u="none" strike="noStrike" cap="none">
              <a:solidFill>
                <a:schemeClr val="lt1"/>
              </a:solidFill>
              <a:latin typeface="Raleway"/>
              <a:ea typeface="Exo 2"/>
              <a:cs typeface="Exo 2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107360" y="1125981"/>
            <a:ext cx="3240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0855360" y="873981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sldNum" idx="12"/>
          </p:nvPr>
        </p:nvSpPr>
        <p:spPr>
          <a:xfrm>
            <a:off x="11593670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fld id="{00000000-1234-1234-1234-123412341234}" type="slidenum">
              <a:rPr lang="en-US" altLang="zh-TW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199309"/>
            <a:ext cx="11887201" cy="106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10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1990416-6A55-D955-0B69-D61DA0CCA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7" r="-162" b="66008"/>
          <a:stretch/>
        </p:blipFill>
        <p:spPr>
          <a:xfrm>
            <a:off x="63905" y="596261"/>
            <a:ext cx="12128097" cy="90219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27E7D51-32BB-917D-7EC4-134E65046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55" y="1822686"/>
            <a:ext cx="10521863" cy="46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1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11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DBE982-1C09-67B6-9832-53593006EDC9}"/>
              </a:ext>
            </a:extLst>
          </p:cNvPr>
          <p:cNvGraphicFramePr>
            <a:graphicFrameLocks noGrp="1"/>
          </p:cNvGraphicFramePr>
          <p:nvPr/>
        </p:nvGraphicFramePr>
        <p:xfrm>
          <a:off x="156575" y="1941534"/>
          <a:ext cx="11488141" cy="3396310"/>
        </p:xfrm>
        <a:graphic>
          <a:graphicData uri="http://schemas.openxmlformats.org/drawingml/2006/table">
            <a:tbl>
              <a:tblPr firstRow="1" bandRow="1">
                <a:tableStyleId>{DEE6CDEA-C265-4BE1-AC53-E034B8BC52E5}</a:tableStyleId>
              </a:tblPr>
              <a:tblGrid>
                <a:gridCol w="2382567">
                  <a:extLst>
                    <a:ext uri="{9D8B030D-6E8A-4147-A177-3AD203B41FA5}">
                      <a16:colId xmlns:a16="http://schemas.microsoft.com/office/drawing/2014/main" val="1431181218"/>
                    </a:ext>
                  </a:extLst>
                </a:gridCol>
                <a:gridCol w="4620970">
                  <a:extLst>
                    <a:ext uri="{9D8B030D-6E8A-4147-A177-3AD203B41FA5}">
                      <a16:colId xmlns:a16="http://schemas.microsoft.com/office/drawing/2014/main" val="3597423879"/>
                    </a:ext>
                  </a:extLst>
                </a:gridCol>
                <a:gridCol w="4484604">
                  <a:extLst>
                    <a:ext uri="{9D8B030D-6E8A-4147-A177-3AD203B41FA5}">
                      <a16:colId xmlns:a16="http://schemas.microsoft.com/office/drawing/2014/main" val="3378535685"/>
                    </a:ext>
                  </a:extLst>
                </a:gridCol>
              </a:tblGrid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endParaRPr lang="en-US" sz="1800" dirty="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994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8937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89630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322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34524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6655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1666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2156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32883"/>
                  </a:ext>
                </a:extLst>
              </a:tr>
            </a:tbl>
          </a:graphicData>
        </a:graphic>
      </p:graphicFrame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8C79C8-18DD-E184-1273-400BE972B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2" t="-599" r="35598" b="83832"/>
          <a:stretch/>
        </p:blipFill>
        <p:spPr>
          <a:xfrm>
            <a:off x="153792" y="653412"/>
            <a:ext cx="12028245" cy="679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991B3-1DBF-D9F2-A722-C0FAB8BF833C}"/>
              </a:ext>
            </a:extLst>
          </p:cNvPr>
          <p:cNvSpPr txBox="1"/>
          <p:nvPr/>
        </p:nvSpPr>
        <p:spPr>
          <a:xfrm>
            <a:off x="643003" y="5695167"/>
            <a:ext cx="105093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Noto Sans"/>
                <a:hlinkClick r:id="rId4"/>
              </a:rPr>
              <a:t>af_rte_generator/rte_generator/test_example/tested_rte_functionality at main · oslab-csie-ncku/af_rte_generator (github.com)</a:t>
            </a:r>
            <a:endParaRPr lang="en-US" sz="2000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79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 – AUTOSAR Os Env 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12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92238-E480-303D-DA25-5DE8F581F837}"/>
              </a:ext>
            </a:extLst>
          </p:cNvPr>
          <p:cNvSpPr txBox="1"/>
          <p:nvPr/>
        </p:nvSpPr>
        <p:spPr>
          <a:xfrm>
            <a:off x="517742" y="601249"/>
            <a:ext cx="1078073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Noto Sans"/>
                <a:hlinkClick r:id="rId3"/>
              </a:rPr>
              <a:t>oslab-csie-ncku/AutosarOS (github.com)</a:t>
            </a:r>
            <a:br>
              <a:rPr lang="en-US" sz="2400">
                <a:latin typeface="Noto Sans"/>
              </a:rPr>
            </a:br>
            <a:endParaRPr lang="en-US" sz="2400">
              <a:latin typeface="Noto Sans"/>
            </a:endParaRPr>
          </a:p>
          <a:p>
            <a:pPr marL="457200" indent="-457200">
              <a:buAutoNum type="arabicPeriod"/>
            </a:pPr>
            <a:r>
              <a:rPr lang="en-US" sz="2000">
                <a:hlinkClick r:id="rId4"/>
              </a:rPr>
              <a:t>AutosarOS/OSCAR at main · oslab-csie-ncku/AutosarOS (github.com)</a:t>
            </a:r>
          </a:p>
          <a:p>
            <a:pPr marL="457200" indent="-457200">
              <a:buAutoNum type="arabicPeriod"/>
            </a:pPr>
            <a:r>
              <a:rPr lang="en-US" sz="2000">
                <a:hlinkClick r:id="rId5"/>
              </a:rPr>
              <a:t>AutosarOS/Testing/LATEST_MERGE at main · oslab-csie-ncku/AutosarOS (github.com)</a:t>
            </a:r>
            <a:endParaRPr lang="en-US" sz="20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D2563A-C55D-B837-CD3A-4ECF7A3F3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041" y="2428875"/>
            <a:ext cx="2990850" cy="200025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4F76503-ED88-D96B-4E93-A6F362593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5" y="2337540"/>
            <a:ext cx="2667000" cy="3990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BB6070-48A9-DEFC-9BED-2E7C90935112}"/>
              </a:ext>
            </a:extLst>
          </p:cNvPr>
          <p:cNvSpPr txBox="1"/>
          <p:nvPr/>
        </p:nvSpPr>
        <p:spPr>
          <a:xfrm>
            <a:off x="1482247" y="2181616"/>
            <a:ext cx="9081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F615E-B9BC-BA42-8EDE-A5859D1456C8}"/>
              </a:ext>
            </a:extLst>
          </p:cNvPr>
          <p:cNvSpPr txBox="1"/>
          <p:nvPr/>
        </p:nvSpPr>
        <p:spPr>
          <a:xfrm>
            <a:off x="4373671" y="2181616"/>
            <a:ext cx="9081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D8AFCB-AD4A-14DD-9FAC-62FB2D0B04E1}"/>
              </a:ext>
            </a:extLst>
          </p:cNvPr>
          <p:cNvSpPr/>
          <p:nvPr/>
        </p:nvSpPr>
        <p:spPr>
          <a:xfrm>
            <a:off x="6764054" y="3997890"/>
            <a:ext cx="626301" cy="3757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9C2C4E9-5506-E236-1FD0-9BA07F092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874" y="2452688"/>
            <a:ext cx="3409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13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55DF6-ABBD-608F-107A-104E08CF16A4}"/>
              </a:ext>
            </a:extLst>
          </p:cNvPr>
          <p:cNvSpPr txBox="1"/>
          <p:nvPr/>
        </p:nvSpPr>
        <p:spPr>
          <a:xfrm>
            <a:off x="277660" y="601249"/>
            <a:ext cx="114905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將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generated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的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RTE code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都移到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 OSCAR/application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資料夾</a:t>
            </a:r>
            <a:endParaRPr lang="en-US" sz="2400">
              <a:latin typeface="Microsoft JhengHei UI"/>
              <a:ea typeface="Microsoft JhengHei U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772EA1-B84B-F3B6-C763-F902BB7E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48" y="1315885"/>
            <a:ext cx="3666603" cy="480033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FE51A5-3888-4AFC-BC12-F698931F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46" y="1255865"/>
            <a:ext cx="3658121" cy="49999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2ABA0AA-892D-DCE0-3B6A-EDCF6F25FFBC}"/>
              </a:ext>
            </a:extLst>
          </p:cNvPr>
          <p:cNvSpPr/>
          <p:nvPr/>
        </p:nvSpPr>
        <p:spPr>
          <a:xfrm>
            <a:off x="5469698" y="3663863"/>
            <a:ext cx="626301" cy="3757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14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55DF6-ABBD-608F-107A-104E08CF16A4}"/>
              </a:ext>
            </a:extLst>
          </p:cNvPr>
          <p:cNvSpPr txBox="1"/>
          <p:nvPr/>
        </p:nvSpPr>
        <p:spPr>
          <a:xfrm>
            <a:off x="277660" y="601249"/>
            <a:ext cx="114905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將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 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hlinkClick r:id="rId3"/>
              </a:rPr>
              <a:t>af_rte_generator/rte_generator/test_example/oneone_rte/template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 </a:t>
            </a:r>
            <a:r>
              <a:rPr lang="en-US" altLang="ja-JP" sz="2400" err="1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檔案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都移到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 OSCAR/application</a:t>
            </a:r>
            <a:r>
              <a:rPr lang="en-US" altLang="ja-JP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 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  <a:ea typeface="Microsoft JhengHei UI"/>
              </a:rPr>
              <a:t>資料夾</a:t>
            </a:r>
            <a:endParaRPr lang="en-US" sz="2400">
              <a:latin typeface="Microsoft JhengHei UI"/>
              <a:ea typeface="Microsoft JhengHei UI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ABA0AA-892D-DCE0-3B6A-EDCF6F25FFBC}"/>
              </a:ext>
            </a:extLst>
          </p:cNvPr>
          <p:cNvSpPr/>
          <p:nvPr/>
        </p:nvSpPr>
        <p:spPr>
          <a:xfrm>
            <a:off x="5469698" y="3244763"/>
            <a:ext cx="626301" cy="3757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32CAD-96C3-FB8A-C8E1-5595715A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536" y="1374210"/>
            <a:ext cx="3963239" cy="51435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93A764-1E18-4C07-B062-E010E313A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11" y="1574235"/>
            <a:ext cx="2895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15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55DF6-ABBD-608F-107A-104E08CF16A4}"/>
              </a:ext>
            </a:extLst>
          </p:cNvPr>
          <p:cNvSpPr txBox="1"/>
          <p:nvPr/>
        </p:nvSpPr>
        <p:spPr>
          <a:xfrm>
            <a:off x="277660" y="601249"/>
            <a:ext cx="114905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打開 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OSCAR/</a:t>
            </a:r>
            <a:r>
              <a:rPr lang="en-US" sz="2400" err="1">
                <a:solidFill>
                  <a:srgbClr val="0D0D0D"/>
                </a:solidFill>
                <a:highlight>
                  <a:srgbClr val="FFFFFF"/>
                </a:highlight>
              </a:rPr>
              <a:t>MilkshopAUTOSAR.mtpj</a:t>
            </a:r>
            <a:endParaRPr lang="ja-JP" altLang="en-US" sz="2400" err="1">
              <a:solidFill>
                <a:srgbClr val="0D0D0D"/>
              </a:solidFill>
              <a:highlight>
                <a:srgbClr val="FFFFFF"/>
              </a:highlight>
              <a:latin typeface="Microsoft JhengHei UI"/>
              <a:ea typeface="Microsoft JhengHei U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5D92AC-98F8-4749-FB69-F4BC5D22D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r="214" b="197"/>
          <a:stretch/>
        </p:blipFill>
        <p:spPr>
          <a:xfrm>
            <a:off x="3816328" y="1248362"/>
            <a:ext cx="4674262" cy="52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16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F13D54-1417-6E27-F663-12DE6F82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679" y="-830893"/>
            <a:ext cx="4289106" cy="806049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D2FFE7-AB54-F064-651D-4A5FF9F35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9" y="1582194"/>
            <a:ext cx="6352131" cy="138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DF7129-CFD5-9853-4E09-E72F1ACA3854}"/>
              </a:ext>
            </a:extLst>
          </p:cNvPr>
          <p:cNvSpPr txBox="1"/>
          <p:nvPr/>
        </p:nvSpPr>
        <p:spPr>
          <a:xfrm>
            <a:off x="277660" y="601249"/>
            <a:ext cx="68976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</a:rPr>
              <a:t>把剛才移到 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OSCAR/application </a:t>
            </a:r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latin typeface="Microsoft JhengHei UI"/>
              </a:rPr>
              <a:t>的檔案 加入到 </a:t>
            </a:r>
            <a:endParaRPr lang="en-US" altLang="zh-CN" sz="2400">
              <a:solidFill>
                <a:srgbClr val="0D0D0D"/>
              </a:solidFill>
              <a:highlight>
                <a:srgbClr val="FFFFFF"/>
              </a:highlight>
              <a:ea typeface="Microsoft JhengHei UI"/>
            </a:endParaRPr>
          </a:p>
          <a:p>
            <a:r>
              <a:rPr lang="en-US" sz="2400" err="1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mtpj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 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左邊 </a:t>
            </a: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application </a:t>
            </a:r>
            <a:r>
              <a:rPr lang="ja-JP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的 file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F2D70-8BF9-46E0-61C8-6D72D45D1BA4}"/>
              </a:ext>
            </a:extLst>
          </p:cNvPr>
          <p:cNvSpPr txBox="1"/>
          <p:nvPr/>
        </p:nvSpPr>
        <p:spPr>
          <a:xfrm>
            <a:off x="319414" y="3356976"/>
            <a:ext cx="3599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Noto Sans"/>
              </a:rPr>
              <a:t>runnable_impl.c</a:t>
            </a:r>
            <a:r>
              <a:rPr lang="en-US" sz="1800">
                <a:latin typeface="Noto Sans"/>
              </a:rPr>
              <a:t> </a:t>
            </a:r>
            <a:r>
              <a:rPr lang="zh-CN" altLang="en-US" sz="1800">
                <a:latin typeface="Noto Sans"/>
              </a:rPr>
              <a:t>跟 Rte.c 不用</a:t>
            </a:r>
            <a:endParaRPr lang="en-US" sz="1800"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8900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17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60348-5F70-6571-99DA-B85E888360F2}"/>
              </a:ext>
            </a:extLst>
          </p:cNvPr>
          <p:cNvSpPr txBox="1"/>
          <p:nvPr/>
        </p:nvSpPr>
        <p:spPr>
          <a:xfrm>
            <a:off x="277660" y="601249"/>
            <a:ext cx="6897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Inlcude Rte_type.h 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0F53671-40A5-A141-6324-BAA739F8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44" y="1654219"/>
            <a:ext cx="6151323" cy="3542908"/>
          </a:xfrm>
          <a:prstGeom prst="rect">
            <a:avLst/>
          </a:prstGeom>
        </p:spPr>
      </p:pic>
      <p:pic>
        <p:nvPicPr>
          <p:cNvPr id="7" name="Picture 6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93D5F978-FB6C-5668-6B54-9747FC70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340" y="5407460"/>
            <a:ext cx="6177549" cy="8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18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60348-5F70-6571-99DA-B85E888360F2}"/>
              </a:ext>
            </a:extLst>
          </p:cNvPr>
          <p:cNvSpPr txBox="1"/>
          <p:nvPr/>
        </p:nvSpPr>
        <p:spPr>
          <a:xfrm>
            <a:off x="277660" y="601249"/>
            <a:ext cx="6897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撰寫 Runnable Implementation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2155BA-E003-F1CE-FC6D-43B27C43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61" y="1014608"/>
            <a:ext cx="8674273" cy="56429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9306D-2E9C-B77B-4004-26D3967B4AE1}"/>
              </a:ext>
            </a:extLst>
          </p:cNvPr>
          <p:cNvSpPr/>
          <p:nvPr/>
        </p:nvSpPr>
        <p:spPr>
          <a:xfrm>
            <a:off x="1645214" y="1361420"/>
            <a:ext cx="4235100" cy="1203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683F-B745-8F65-7EF6-D5E6696FCA90}"/>
              </a:ext>
            </a:extLst>
          </p:cNvPr>
          <p:cNvSpPr/>
          <p:nvPr/>
        </p:nvSpPr>
        <p:spPr>
          <a:xfrm>
            <a:off x="6446857" y="5223611"/>
            <a:ext cx="3713183" cy="1255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1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19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60348-5F70-6571-99DA-B85E888360F2}"/>
              </a:ext>
            </a:extLst>
          </p:cNvPr>
          <p:cNvSpPr txBox="1"/>
          <p:nvPr/>
        </p:nvSpPr>
        <p:spPr>
          <a:xfrm>
            <a:off x="277660" y="601249"/>
            <a:ext cx="6897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撰寫 app1.c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A515D6-2A90-7E6E-6046-951357ED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612" y="490994"/>
            <a:ext cx="5638800" cy="239077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1DCA5C8-E29E-0733-DE6E-E5F4A3C5B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54" y="3326704"/>
            <a:ext cx="8639175" cy="32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Install AUTOGEN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2DF5C739-621B-C2D3-4BB6-72479F33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30" y="514350"/>
            <a:ext cx="5893315" cy="617220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36607F4-9682-5185-29B7-1F96D0BA15AE}"/>
              </a:ext>
            </a:extLst>
          </p:cNvPr>
          <p:cNvSpPr/>
          <p:nvPr/>
        </p:nvSpPr>
        <p:spPr>
          <a:xfrm>
            <a:off x="3194137" y="6231698"/>
            <a:ext cx="1022958" cy="501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3EB65B-45D9-534C-21B9-9535002E5D2B}"/>
              </a:ext>
            </a:extLst>
          </p:cNvPr>
          <p:cNvSpPr/>
          <p:nvPr/>
        </p:nvSpPr>
        <p:spPr>
          <a:xfrm>
            <a:off x="6367396" y="2421697"/>
            <a:ext cx="1722327" cy="354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Testing Generated RTE Code</a:t>
            </a:r>
            <a:endParaRPr lang="en-US" altLang="zh-CN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20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60348-5F70-6571-99DA-B85E888360F2}"/>
              </a:ext>
            </a:extLst>
          </p:cNvPr>
          <p:cNvSpPr txBox="1"/>
          <p:nvPr/>
        </p:nvSpPr>
        <p:spPr>
          <a:xfrm>
            <a:off x="277660" y="601249"/>
            <a:ext cx="68976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solidFill>
                  <a:srgbClr val="0D0D0D"/>
                </a:solidFill>
                <a:highlight>
                  <a:srgbClr val="FFFFFF"/>
                </a:highlight>
                <a:ea typeface="Microsoft JhengHei UI"/>
              </a:rPr>
              <a:t>撰寫 app1.c</a:t>
            </a: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2059BF-C4C0-D87E-8315-87B45B8F6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37" b="53927"/>
          <a:stretch/>
        </p:blipFill>
        <p:spPr>
          <a:xfrm>
            <a:off x="483296" y="1512518"/>
            <a:ext cx="4690094" cy="3054591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B857861-260D-B0DF-4436-DD6349162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17" r="-195" b="175"/>
          <a:stretch/>
        </p:blipFill>
        <p:spPr>
          <a:xfrm>
            <a:off x="5692035" y="1512517"/>
            <a:ext cx="5369500" cy="30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9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en-US" altLang="zh-CN" dirty="0">
                <a:latin typeface="Raleway"/>
                <a:ea typeface="Microsoft JhengHei UI"/>
              </a:rPr>
              <a:t>Lab</a:t>
            </a:r>
            <a:endParaRPr lang="en-US" altLang="zh-CN" dirty="0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21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74C73-1C33-129C-EDE3-366EBF2B2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23812"/>
              </p:ext>
            </p:extLst>
          </p:nvPr>
        </p:nvGraphicFramePr>
        <p:xfrm>
          <a:off x="422562" y="3523340"/>
          <a:ext cx="11488141" cy="731520"/>
        </p:xfrm>
        <a:graphic>
          <a:graphicData uri="http://schemas.openxmlformats.org/drawingml/2006/table">
            <a:tbl>
              <a:tblPr firstRow="1" bandRow="1">
                <a:tableStyleId>{DEE6CDEA-C265-4BE1-AC53-E034B8BC52E5}</a:tableStyleId>
              </a:tblPr>
              <a:tblGrid>
                <a:gridCol w="2382567">
                  <a:extLst>
                    <a:ext uri="{9D8B030D-6E8A-4147-A177-3AD203B41FA5}">
                      <a16:colId xmlns:a16="http://schemas.microsoft.com/office/drawing/2014/main" val="1496538363"/>
                    </a:ext>
                  </a:extLst>
                </a:gridCol>
                <a:gridCol w="4620970">
                  <a:extLst>
                    <a:ext uri="{9D8B030D-6E8A-4147-A177-3AD203B41FA5}">
                      <a16:colId xmlns:a16="http://schemas.microsoft.com/office/drawing/2014/main" val="2957239317"/>
                    </a:ext>
                  </a:extLst>
                </a:gridCol>
                <a:gridCol w="4484604">
                  <a:extLst>
                    <a:ext uri="{9D8B030D-6E8A-4147-A177-3AD203B41FA5}">
                      <a16:colId xmlns:a16="http://schemas.microsoft.com/office/drawing/2014/main" val="780665460"/>
                    </a:ext>
                  </a:extLst>
                </a:gridCol>
              </a:tblGrid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endParaRPr lang="en-US" sz="1800" dirty="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19213"/>
                  </a:ext>
                </a:extLst>
              </a:tr>
              <a:tr h="255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endParaRPr lang="en-US" sz="1800" dirty="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10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320920-3D5C-47AB-A913-1AF6A7E0EC03}"/>
              </a:ext>
            </a:extLst>
          </p:cNvPr>
          <p:cNvSpPr txBox="1"/>
          <p:nvPr/>
        </p:nvSpPr>
        <p:spPr>
          <a:xfrm>
            <a:off x="154581" y="595921"/>
            <a:ext cx="11732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重現 </a:t>
            </a:r>
            <a:r>
              <a:rPr lang="en-US" sz="2400" b="0" i="0" u="none" strike="noStrike" noProof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oneone_rte</a:t>
            </a:r>
            <a:r>
              <a:rPr lang="en-US" sz="2400" b="0" i="0" u="none" strike="noStrike" noProof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&amp; </a:t>
            </a:r>
            <a:r>
              <a:rPr lang="en-TW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b="0" i="0" u="none" strike="noStrike" noProof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oneone_ioc</a:t>
            </a:r>
            <a:r>
              <a:rPr lang="en-TW" sz="2400" b="0" i="0" u="none" strike="noStrike" noProof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TW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af_rte_generator/rte_generator/test_example/tested_rte_functionality/OSCAR-oneone_rte</a:t>
            </a:r>
            <a:b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af_rte_generator/rte_generator/test_example/tested_rte_functionality/OSCAR-oneone_ioc</a:t>
            </a:r>
            <a:endParaRPr lang="en-U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0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en-US" altLang="zh-CN" dirty="0">
                <a:latin typeface="Raleway"/>
                <a:ea typeface="Microsoft JhengHei UI"/>
              </a:rPr>
              <a:t>Using </a:t>
            </a:r>
            <a:r>
              <a:rPr lang="en-US" altLang="zh-CN" dirty="0" err="1">
                <a:latin typeface="Raleway"/>
                <a:ea typeface="Microsoft JhengHei UI"/>
              </a:rPr>
              <a:t>Ioc</a:t>
            </a:r>
            <a:r>
              <a:rPr lang="en-US" altLang="zh-CN" dirty="0">
                <a:latin typeface="Raleway"/>
                <a:ea typeface="Microsoft JhengHei UI"/>
              </a:rPr>
              <a:t> Service</a:t>
            </a:r>
            <a:endParaRPr lang="en-US" altLang="zh-CN" dirty="0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22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65C1F-D5F2-D47D-F349-AA737739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" y="668623"/>
            <a:ext cx="12121917" cy="80747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1D4843-00FB-9BB9-C1E3-BEF982FC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583" y="2060925"/>
            <a:ext cx="4267200" cy="4521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5835A5-90FB-7151-856C-BBA6921C5AD1}"/>
              </a:ext>
            </a:extLst>
          </p:cNvPr>
          <p:cNvSpPr/>
          <p:nvPr/>
        </p:nvSpPr>
        <p:spPr>
          <a:xfrm>
            <a:off x="3644537" y="4101737"/>
            <a:ext cx="4611189" cy="574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872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en-US" altLang="zh-CN" dirty="0">
                <a:latin typeface="Raleway"/>
                <a:ea typeface="Microsoft JhengHei UI"/>
              </a:rPr>
              <a:t>Using </a:t>
            </a:r>
            <a:r>
              <a:rPr lang="en-US" altLang="zh-CN" dirty="0" err="1">
                <a:latin typeface="Raleway"/>
                <a:ea typeface="Microsoft JhengHei UI"/>
              </a:rPr>
              <a:t>Ioc</a:t>
            </a:r>
            <a:r>
              <a:rPr lang="en-US" altLang="zh-CN" dirty="0">
                <a:latin typeface="Raleway"/>
                <a:ea typeface="Microsoft JhengHei UI"/>
              </a:rPr>
              <a:t> Service</a:t>
            </a:r>
            <a:endParaRPr lang="en-US" altLang="zh-CN" dirty="0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23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09B86-9F8B-2490-7F98-7A8F4D627F06}"/>
              </a:ext>
            </a:extLst>
          </p:cNvPr>
          <p:cNvSpPr txBox="1"/>
          <p:nvPr/>
        </p:nvSpPr>
        <p:spPr>
          <a:xfrm>
            <a:off x="277660" y="601249"/>
            <a:ext cx="114905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latin typeface="Microsoft JhengHei UI"/>
                <a:ea typeface="Microsoft JhengHei UI"/>
              </a:rPr>
              <a:t>參考</a:t>
            </a:r>
            <a:r>
              <a:rPr lang="en-US" sz="2400" dirty="0">
                <a:latin typeface="Microsoft JhengHei UI"/>
                <a:ea typeface="Microsoft JhengHei UI"/>
              </a:rPr>
              <a:t> generated/</a:t>
            </a:r>
            <a:r>
              <a:rPr lang="en-US" sz="2400" dirty="0" err="1">
                <a:latin typeface="Microsoft JhengHei UI"/>
                <a:ea typeface="Microsoft JhengHei UI"/>
              </a:rPr>
              <a:t>ioc.arxml</a:t>
            </a:r>
            <a:r>
              <a:rPr lang="zh-TW" altLang="en-US" sz="2400" dirty="0">
                <a:latin typeface="Microsoft JhengHei UI"/>
                <a:ea typeface="Microsoft JhengHei UI"/>
              </a:rPr>
              <a:t> 來修改</a:t>
            </a:r>
            <a:r>
              <a:rPr lang="en-US" altLang="zh-TW" sz="2400" dirty="0">
                <a:latin typeface="Microsoft JhengHei UI"/>
                <a:ea typeface="Microsoft JhengHei UI"/>
              </a:rPr>
              <a:t> OSCAR/parser/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osek.oil</a:t>
            </a:r>
            <a:endParaRPr lang="en-US" altLang="zh-TW" sz="2400" dirty="0">
              <a:latin typeface="Microsoft JhengHei UI"/>
              <a:ea typeface="Microsoft JhengHei UI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Microsoft JhengHei UI"/>
                <a:ea typeface="Microsoft JhengHei UI"/>
              </a:rPr>
              <a:t>註解</a:t>
            </a:r>
            <a:r>
              <a:rPr lang="en-US" altLang="zh-TW" sz="2400" dirty="0">
                <a:latin typeface="Microsoft JhengHei UI"/>
                <a:ea typeface="Microsoft JhengHei UI"/>
              </a:rPr>
              <a:t> 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run.bat</a:t>
            </a:r>
            <a:endParaRPr lang="en-US" altLang="zh-TW" sz="2400" dirty="0">
              <a:latin typeface="Microsoft JhengHei UI"/>
              <a:ea typeface="Microsoft JhengHei UI"/>
            </a:endParaRPr>
          </a:p>
          <a:p>
            <a:r>
              <a:rPr lang="zh-TW" altLang="en-US" sz="2400" dirty="0">
                <a:latin typeface="Microsoft JhengHei UI"/>
                <a:ea typeface="Microsoft JhengHei UI"/>
              </a:rPr>
              <a:t> </a:t>
            </a:r>
            <a:endParaRPr lang="en-US" sz="2400" dirty="0">
              <a:latin typeface="Microsoft JhengHei UI"/>
              <a:ea typeface="Microsoft JhengHei UI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A8AA58D-EE60-D4C9-BDC7-63F232AC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6" y="1618680"/>
            <a:ext cx="6757307" cy="49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2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en-US" altLang="zh-CN" dirty="0">
                <a:latin typeface="Raleway"/>
                <a:ea typeface="Microsoft JhengHei UI"/>
              </a:rPr>
              <a:t>Using </a:t>
            </a:r>
            <a:r>
              <a:rPr lang="en-US" altLang="zh-CN" dirty="0" err="1">
                <a:latin typeface="Raleway"/>
                <a:ea typeface="Microsoft JhengHei UI"/>
              </a:rPr>
              <a:t>Ioc</a:t>
            </a:r>
            <a:r>
              <a:rPr lang="en-US" altLang="zh-CN" dirty="0">
                <a:latin typeface="Raleway"/>
                <a:ea typeface="Microsoft JhengHei UI"/>
              </a:rPr>
              <a:t> Service</a:t>
            </a:r>
            <a:endParaRPr lang="en-US" altLang="zh-CN" dirty="0"/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24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09B86-9F8B-2490-7F98-7A8F4D627F06}"/>
              </a:ext>
            </a:extLst>
          </p:cNvPr>
          <p:cNvSpPr txBox="1"/>
          <p:nvPr/>
        </p:nvSpPr>
        <p:spPr>
          <a:xfrm>
            <a:off x="277660" y="601249"/>
            <a:ext cx="1149054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err="1">
                <a:latin typeface="Microsoft JhengHei UI"/>
                <a:ea typeface="Microsoft JhengHei UI"/>
              </a:rPr>
              <a:t>執行</a:t>
            </a:r>
            <a:r>
              <a:rPr lang="en-US" sz="2400" dirty="0">
                <a:latin typeface="Microsoft JhengHei UI"/>
                <a:ea typeface="Microsoft JhengHei UI"/>
              </a:rPr>
              <a:t> </a:t>
            </a:r>
            <a:r>
              <a:rPr lang="en-US" sz="2400" dirty="0" err="1">
                <a:latin typeface="Microsoft JhengHei UI"/>
                <a:ea typeface="Microsoft JhengHei UI"/>
              </a:rPr>
              <a:t>run.bat</a:t>
            </a:r>
            <a:endParaRPr lang="en-US" sz="2400" dirty="0">
              <a:latin typeface="Microsoft JhengHei UI"/>
              <a:ea typeface="Microsoft JhengHei UI"/>
            </a:endParaRPr>
          </a:p>
          <a:p>
            <a:pPr marL="893763" indent="-376238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icrosoft JhengHei UI"/>
                <a:ea typeface="Microsoft JhengHei UI"/>
              </a:rPr>
              <a:t>這步會更新</a:t>
            </a:r>
            <a:r>
              <a:rPr lang="zh-TW" altLang="en-US" sz="2400" dirty="0">
                <a:latin typeface="Microsoft JhengHei UI"/>
                <a:ea typeface="Microsoft JhengHei UI"/>
              </a:rPr>
              <a:t> </a:t>
            </a:r>
            <a:r>
              <a:rPr lang="en-US" altLang="zh-TW" sz="2400" dirty="0">
                <a:latin typeface="Microsoft JhengHei UI"/>
                <a:ea typeface="Microsoft JhengHei UI"/>
              </a:rPr>
              <a:t>OSCAR/kernel/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ioc.h</a:t>
            </a:r>
            <a:r>
              <a:rPr lang="en-US" altLang="zh-TW" sz="2400" dirty="0">
                <a:latin typeface="Microsoft JhengHei UI"/>
                <a:ea typeface="Microsoft JhengHei UI"/>
              </a:rPr>
              <a:t>, OSCAR/kernel/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ioc.c</a:t>
            </a:r>
            <a:endParaRPr lang="en-US" altLang="zh-TW" sz="2400" dirty="0">
              <a:latin typeface="Microsoft JhengHei UI"/>
              <a:ea typeface="Microsoft JhengHei UI"/>
            </a:endParaRPr>
          </a:p>
          <a:p>
            <a:pPr marL="893763" indent="-376238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 UI"/>
                <a:ea typeface="Microsoft JhengHei UI"/>
              </a:rPr>
              <a:t>這樣才會符合</a:t>
            </a:r>
            <a:r>
              <a:rPr lang="en-US" altLang="zh-TW" sz="2400" dirty="0">
                <a:latin typeface="Microsoft JhengHei UI"/>
                <a:ea typeface="Microsoft JhengHei UI"/>
              </a:rPr>
              <a:t> 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ioc.arx</a:t>
            </a:r>
            <a:endParaRPr lang="en-US" altLang="zh-TW" sz="2400" dirty="0">
              <a:latin typeface="Microsoft JhengHei UI"/>
              <a:ea typeface="Microsoft JhengHei UI"/>
            </a:endParaRPr>
          </a:p>
          <a:p>
            <a:pPr marL="893763" indent="-376238">
              <a:buFont typeface="Arial" panose="020B0604020202020204" pitchFamily="34" charset="0"/>
              <a:buChar char="•"/>
            </a:pPr>
            <a:endParaRPr lang="en-US" sz="2400" dirty="0">
              <a:latin typeface="Microsoft JhengHei UI"/>
              <a:ea typeface="Microsoft JhengHei UI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400" dirty="0">
                <a:latin typeface="Microsoft JhengHei UI"/>
                <a:ea typeface="Microsoft JhengHei UI"/>
              </a:rPr>
              <a:t>OSCAR/kernel/</a:t>
            </a:r>
            <a:r>
              <a:rPr lang="en-US" altLang="zh-TW" sz="2400" dirty="0" err="1">
                <a:latin typeface="Microsoft JhengHei UI"/>
                <a:ea typeface="Microsoft JhengHei UI"/>
              </a:rPr>
              <a:t>ioc.h</a:t>
            </a:r>
            <a:r>
              <a:rPr lang="en-US" altLang="zh-TW" sz="2400" dirty="0">
                <a:latin typeface="Microsoft JhengHei UI"/>
                <a:ea typeface="Microsoft JhengHei UI"/>
              </a:rPr>
              <a:t>  </a:t>
            </a:r>
            <a:r>
              <a:rPr lang="zh-TW" altLang="en-US" sz="2400" dirty="0">
                <a:latin typeface="Microsoft JhengHei UI"/>
                <a:ea typeface="Microsoft JhengHei UI"/>
              </a:rPr>
              <a:t>需要 </a:t>
            </a:r>
            <a:r>
              <a:rPr lang="en-US" sz="2400" dirty="0">
                <a:latin typeface="Microsoft JhengHei UI"/>
                <a:ea typeface="Microsoft JhengHei UI"/>
              </a:rPr>
              <a:t>include "../application/</a:t>
            </a:r>
            <a:r>
              <a:rPr lang="en-US" sz="2400" dirty="0" err="1">
                <a:latin typeface="Microsoft JhengHei UI"/>
                <a:ea typeface="Microsoft JhengHei UI"/>
              </a:rPr>
              <a:t>Rte_Type.h</a:t>
            </a:r>
            <a:r>
              <a:rPr lang="en-US" sz="2400" dirty="0">
                <a:latin typeface="Microsoft JhengHei UI"/>
                <a:ea typeface="Microsoft JhengHei UI"/>
              </a:rPr>
              <a:t>"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C6ED9D4-F94C-D784-1EA0-FF4748F0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44" y="2903733"/>
            <a:ext cx="7772400" cy="2757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858EC3-92A7-3638-36D0-CB75F317495B}"/>
              </a:ext>
            </a:extLst>
          </p:cNvPr>
          <p:cNvSpPr/>
          <p:nvPr/>
        </p:nvSpPr>
        <p:spPr>
          <a:xfrm>
            <a:off x="2259874" y="4976948"/>
            <a:ext cx="4611189" cy="574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898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Install AUTOGEN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3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49F62-5A26-A320-49AB-9D3761BB5048}"/>
              </a:ext>
            </a:extLst>
          </p:cNvPr>
          <p:cNvSpPr txBox="1"/>
          <p:nvPr/>
        </p:nvSpPr>
        <p:spPr>
          <a:xfrm>
            <a:off x="817453" y="2746723"/>
            <a:ext cx="1038225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>
                <a:latin typeface="Noto Sans"/>
                <a:hlinkClick r:id="rId3"/>
              </a:rPr>
              <a:t>oslab-csie-ncku/af_rte_generator: </a:t>
            </a:r>
            <a:br>
              <a:rPr lang="en-US" sz="3200">
                <a:latin typeface="Noto Sans"/>
                <a:hlinkClick r:id="rId3"/>
              </a:rPr>
            </a:br>
            <a:r>
              <a:rPr lang="en-US" sz="3200">
                <a:latin typeface="Noto Sans"/>
                <a:hlinkClick r:id="rId3"/>
              </a:rPr>
              <a:t>This repo base on autosarfactory (github.com)</a:t>
            </a:r>
            <a:endParaRPr lang="en-US" sz="320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098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Install AUTOGEN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4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11CB03D-0ABD-E20F-32D8-075BECA8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47" y="1639208"/>
            <a:ext cx="9896475" cy="3662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9CB2C8-D817-6C12-C23E-A8D885B006D3}"/>
              </a:ext>
            </a:extLst>
          </p:cNvPr>
          <p:cNvSpPr/>
          <p:nvPr/>
        </p:nvSpPr>
        <p:spPr>
          <a:xfrm>
            <a:off x="966721" y="2593147"/>
            <a:ext cx="6541977" cy="54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7FA53-3442-37D3-44BE-65DE945B6B0C}"/>
              </a:ext>
            </a:extLst>
          </p:cNvPr>
          <p:cNvSpPr/>
          <p:nvPr/>
        </p:nvSpPr>
        <p:spPr>
          <a:xfrm>
            <a:off x="966721" y="1640646"/>
            <a:ext cx="6541977" cy="288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Install AUTOGEN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5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4FC1842-52F4-2DA1-9C2A-AE8A6179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54" y="636023"/>
            <a:ext cx="6946204" cy="59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6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2DE973D-8173-8635-BBE4-69EAA10B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" y="601452"/>
            <a:ext cx="12108493" cy="2638873"/>
          </a:xfrm>
          <a:prstGeom prst="rect">
            <a:avLst/>
          </a:prstGeom>
        </p:spPr>
      </p:pic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A53D0E6-E47F-099B-0404-A4EA0D0A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" y="3735337"/>
            <a:ext cx="12077177" cy="2238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A608AB-D72B-E259-44D9-705BEAC322E9}"/>
              </a:ext>
            </a:extLst>
          </p:cNvPr>
          <p:cNvSpPr/>
          <p:nvPr/>
        </p:nvSpPr>
        <p:spPr>
          <a:xfrm>
            <a:off x="27269" y="599421"/>
            <a:ext cx="12157812" cy="962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7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DBE982-1C09-67B6-9832-53593006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56598"/>
              </p:ext>
            </p:extLst>
          </p:nvPr>
        </p:nvGraphicFramePr>
        <p:xfrm>
          <a:off x="156575" y="1941534"/>
          <a:ext cx="11488141" cy="3396310"/>
        </p:xfrm>
        <a:graphic>
          <a:graphicData uri="http://schemas.openxmlformats.org/drawingml/2006/table">
            <a:tbl>
              <a:tblPr firstRow="1" bandRow="1">
                <a:tableStyleId>{DEE6CDEA-C265-4BE1-AC53-E034B8BC52E5}</a:tableStyleId>
              </a:tblPr>
              <a:tblGrid>
                <a:gridCol w="2382567">
                  <a:extLst>
                    <a:ext uri="{9D8B030D-6E8A-4147-A177-3AD203B41FA5}">
                      <a16:colId xmlns:a16="http://schemas.microsoft.com/office/drawing/2014/main" val="1431181218"/>
                    </a:ext>
                  </a:extLst>
                </a:gridCol>
                <a:gridCol w="4620970">
                  <a:extLst>
                    <a:ext uri="{9D8B030D-6E8A-4147-A177-3AD203B41FA5}">
                      <a16:colId xmlns:a16="http://schemas.microsoft.com/office/drawing/2014/main" val="3597423879"/>
                    </a:ext>
                  </a:extLst>
                </a:gridCol>
                <a:gridCol w="4484604">
                  <a:extLst>
                    <a:ext uri="{9D8B030D-6E8A-4147-A177-3AD203B41FA5}">
                      <a16:colId xmlns:a16="http://schemas.microsoft.com/office/drawing/2014/main" val="3378535685"/>
                    </a:ext>
                  </a:extLst>
                </a:gridCol>
              </a:tblGrid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6994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8937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oneone_com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89630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39322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34524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one_many_rte_ioc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6655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16666"/>
                  </a:ext>
                </a:extLst>
              </a:tr>
              <a:tr h="304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2156"/>
                  </a:ext>
                </a:extLst>
              </a:tr>
              <a:tr h="470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endParaRPr lang="en-US" sz="1800">
                        <a:latin typeface="Noto San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ecuc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Noto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./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test_example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many_one_rte_ioc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Noto Sans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Noto Sans"/>
                        </a:rPr>
                        <a:t>swc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32883"/>
                  </a:ext>
                </a:extLst>
              </a:tr>
            </a:tbl>
          </a:graphicData>
        </a:graphic>
      </p:graphicFrame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D8C79C8-18DD-E184-1273-400BE972B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2" t="-599" r="35598" b="83832"/>
          <a:stretch/>
        </p:blipFill>
        <p:spPr>
          <a:xfrm>
            <a:off x="153792" y="653412"/>
            <a:ext cx="12028245" cy="679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991B3-1DBF-D9F2-A722-C0FAB8BF833C}"/>
              </a:ext>
            </a:extLst>
          </p:cNvPr>
          <p:cNvSpPr txBox="1"/>
          <p:nvPr/>
        </p:nvSpPr>
        <p:spPr>
          <a:xfrm>
            <a:off x="643003" y="5695167"/>
            <a:ext cx="105093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Noto Sans"/>
                <a:hlinkClick r:id="rId4"/>
              </a:rPr>
              <a:t>af_rte_generator/rte_generator/test_example/tested_rte_functionality at main · oslab-csie-ncku/af_rte_generator (github.com)</a:t>
            </a:r>
            <a:endParaRPr lang="en-US" sz="200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8091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8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460;g1813c086531_0_95">
            <a:extLst>
              <a:ext uri="{FF2B5EF4-FFF2-40B4-BE49-F238E27FC236}">
                <a16:creationId xmlns:a16="http://schemas.microsoft.com/office/drawing/2014/main" id="{265A1E9E-3A69-D366-E698-CC5E0F6BF89C}"/>
              </a:ext>
            </a:extLst>
          </p:cNvPr>
          <p:cNvSpPr/>
          <p:nvPr/>
        </p:nvSpPr>
        <p:spPr>
          <a:xfrm>
            <a:off x="772127" y="844921"/>
            <a:ext cx="10448613" cy="1753756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2800" b="1" dirty="0">
                <a:latin typeface="Raleway" pitchFamily="2" charset="77"/>
                <a:ea typeface="Exo 2 Medium"/>
                <a:cs typeface="Exo 2 Medium"/>
                <a:sym typeface="Exo 2 Medium"/>
              </a:rPr>
              <a:t>app1</a:t>
            </a:r>
            <a:endParaRPr lang="en-US" sz="2800" b="0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3" name="Google Shape;4460;g1813c086531_0_95">
            <a:extLst>
              <a:ext uri="{FF2B5EF4-FFF2-40B4-BE49-F238E27FC236}">
                <a16:creationId xmlns:a16="http://schemas.microsoft.com/office/drawing/2014/main" id="{33A5A448-3731-CDC7-2370-B7A1F25D4705}"/>
              </a:ext>
            </a:extLst>
          </p:cNvPr>
          <p:cNvSpPr/>
          <p:nvPr/>
        </p:nvSpPr>
        <p:spPr>
          <a:xfrm>
            <a:off x="906630" y="1012094"/>
            <a:ext cx="3795293" cy="138560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1800" b="1" i="0" u="none" strike="noStrike" cap="none" dirty="0">
                <a:latin typeface="Raleway" pitchFamily="2" charset="77"/>
                <a:ea typeface="Exo 2 Medium"/>
                <a:cs typeface="Exo 2 Medium"/>
                <a:sym typeface="Exo 2 Medium"/>
              </a:rPr>
              <a:t>T01</a:t>
            </a:r>
            <a:endParaRPr lang="en-US" b="1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4" name="Google Shape;2415;g1f93720670b_0_157">
            <a:extLst>
              <a:ext uri="{FF2B5EF4-FFF2-40B4-BE49-F238E27FC236}">
                <a16:creationId xmlns:a16="http://schemas.microsoft.com/office/drawing/2014/main" id="{9F45E8D8-EEC5-7BBB-C762-AAF740D929EF}"/>
              </a:ext>
            </a:extLst>
          </p:cNvPr>
          <p:cNvSpPr/>
          <p:nvPr/>
        </p:nvSpPr>
        <p:spPr>
          <a:xfrm>
            <a:off x="761617" y="2607967"/>
            <a:ext cx="10466873" cy="3537208"/>
          </a:xfrm>
          <a:prstGeom prst="rect">
            <a:avLst/>
          </a:prstGeom>
          <a:solidFill>
            <a:srgbClr val="BF262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Noto Sans"/>
                <a:ea typeface="Noto Sans"/>
                <a:cs typeface="Noto Sans"/>
                <a:sym typeface="Noto Sans"/>
              </a:rPr>
              <a:t>RTE</a:t>
            </a:r>
            <a:endParaRPr lang="en-US" sz="32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2422;g1f93720670b_0_157">
            <a:extLst>
              <a:ext uri="{FF2B5EF4-FFF2-40B4-BE49-F238E27FC236}">
                <a16:creationId xmlns:a16="http://schemas.microsoft.com/office/drawing/2014/main" id="{1688D2F6-24BD-B16F-2E79-74D3162AB158}"/>
              </a:ext>
            </a:extLst>
          </p:cNvPr>
          <p:cNvSpPr txBox="1"/>
          <p:nvPr/>
        </p:nvSpPr>
        <p:spPr>
          <a:xfrm>
            <a:off x="2586660" y="2614641"/>
            <a:ext cx="2063459" cy="8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Write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PpIfVehAcc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_A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cc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(2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54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2427;g1f93720670b_0_157">
            <a:extLst>
              <a:ext uri="{FF2B5EF4-FFF2-40B4-BE49-F238E27FC236}">
                <a16:creationId xmlns:a16="http://schemas.microsoft.com/office/drawing/2014/main" id="{1494ECE9-85AC-6533-07DE-07D6A4EF9D57}"/>
              </a:ext>
            </a:extLst>
          </p:cNvPr>
          <p:cNvSpPr/>
          <p:nvPr/>
        </p:nvSpPr>
        <p:spPr>
          <a:xfrm>
            <a:off x="4756918" y="3784293"/>
            <a:ext cx="1963354" cy="10545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Rte</a:t>
            </a:r>
            <a:r>
              <a:rPr lang="en-US" alt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Internal Data Instance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2417;g1f93720670b_0_157">
            <a:extLst>
              <a:ext uri="{FF2B5EF4-FFF2-40B4-BE49-F238E27FC236}">
                <a16:creationId xmlns:a16="http://schemas.microsoft.com/office/drawing/2014/main" id="{9470F397-84E5-7897-59D0-8D7BA6D844AF}"/>
              </a:ext>
            </a:extLst>
          </p:cNvPr>
          <p:cNvSpPr/>
          <p:nvPr/>
        </p:nvSpPr>
        <p:spPr>
          <a:xfrm>
            <a:off x="2936326" y="1526202"/>
            <a:ext cx="1364129" cy="588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TxAcc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" name="Google Shape;2421;g1f93720670b_0_157">
            <a:extLst>
              <a:ext uri="{FF2B5EF4-FFF2-40B4-BE49-F238E27FC236}">
                <a16:creationId xmlns:a16="http://schemas.microsoft.com/office/drawing/2014/main" id="{53463418-C5C2-71B3-8418-9ADB5DE1FD46}"/>
              </a:ext>
            </a:extLst>
          </p:cNvPr>
          <p:cNvSpPr/>
          <p:nvPr/>
        </p:nvSpPr>
        <p:spPr>
          <a:xfrm>
            <a:off x="5230166" y="4381998"/>
            <a:ext cx="1066370" cy="3530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Raleway"/>
                <a:ea typeface="Raleway"/>
                <a:cs typeface="Raleway"/>
                <a:sym typeface="Raleway"/>
              </a:rPr>
              <a:t>254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" name="Google Shape;2417;g1f93720670b_0_157">
            <a:extLst>
              <a:ext uri="{FF2B5EF4-FFF2-40B4-BE49-F238E27FC236}">
                <a16:creationId xmlns:a16="http://schemas.microsoft.com/office/drawing/2014/main" id="{013EA8AA-9579-4B00-B60F-9D28156FDE59}"/>
              </a:ext>
            </a:extLst>
          </p:cNvPr>
          <p:cNvSpPr/>
          <p:nvPr/>
        </p:nvSpPr>
        <p:spPr>
          <a:xfrm>
            <a:off x="1080770" y="1515692"/>
            <a:ext cx="1364129" cy="599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TxTemp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" name="Google Shape;2422;g1f93720670b_0_157">
            <a:extLst>
              <a:ext uri="{FF2B5EF4-FFF2-40B4-BE49-F238E27FC236}">
                <a16:creationId xmlns:a16="http://schemas.microsoft.com/office/drawing/2014/main" id="{867EDF2C-5EE3-051E-163C-F153DFBD4544}"/>
              </a:ext>
            </a:extLst>
          </p:cNvPr>
          <p:cNvSpPr txBox="1"/>
          <p:nvPr/>
        </p:nvSpPr>
        <p:spPr>
          <a:xfrm>
            <a:off x="811547" y="2599758"/>
            <a:ext cx="1902577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Send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PpIfTemperature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Temp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123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" name="Google Shape;2427;g1f93720670b_0_157">
            <a:extLst>
              <a:ext uri="{FF2B5EF4-FFF2-40B4-BE49-F238E27FC236}">
                <a16:creationId xmlns:a16="http://schemas.microsoft.com/office/drawing/2014/main" id="{F2AE2BDB-B6C7-AF8A-E78C-E3A9770EACD2}"/>
              </a:ext>
            </a:extLst>
          </p:cNvPr>
          <p:cNvSpPr/>
          <p:nvPr/>
        </p:nvSpPr>
        <p:spPr>
          <a:xfrm>
            <a:off x="4192425" y="5026416"/>
            <a:ext cx="3120832" cy="93123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Rte</a:t>
            </a:r>
            <a:r>
              <a:rPr lang="en-US" alt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Internal </a:t>
            </a:r>
            <a:r>
              <a:rPr 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buffer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E6CDED5-5175-D57D-4AF0-C3023B70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6572"/>
              </p:ext>
            </p:extLst>
          </p:nvPr>
        </p:nvGraphicFramePr>
        <p:xfrm>
          <a:off x="4349891" y="5431408"/>
          <a:ext cx="2805900" cy="396240"/>
        </p:xfrm>
        <a:graphic>
          <a:graphicData uri="http://schemas.openxmlformats.org/drawingml/2006/table">
            <a:tbl>
              <a:tblPr firstRow="1" bandRow="1">
                <a:tableStyleId>{DEE6CDEA-C265-4BE1-AC53-E034B8BC52E5}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82988408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31840274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4140387857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28015487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253632239"/>
                    </a:ext>
                  </a:extLst>
                </a:gridCol>
              </a:tblGrid>
              <a:tr h="299389">
                <a:tc>
                  <a:txBody>
                    <a:bodyPr/>
                    <a:lstStyle/>
                    <a:p>
                      <a:pPr algn="ctr"/>
                      <a:r>
                        <a:rPr lang="en-TW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123</a:t>
                      </a:r>
                      <a:endParaRPr lang="en-TW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08196"/>
                  </a:ext>
                </a:extLst>
              </a:tr>
            </a:tbl>
          </a:graphicData>
        </a:graphic>
      </p:graphicFrame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D547D6A-0A88-248B-8E41-49A25D6559A4}"/>
              </a:ext>
            </a:extLst>
          </p:cNvPr>
          <p:cNvCxnSpPr>
            <a:cxnSpLocks/>
            <a:stCxn id="15" idx="2"/>
            <a:endCxn id="28" idx="1"/>
          </p:cNvCxnSpPr>
          <p:nvPr/>
        </p:nvCxnSpPr>
        <p:spPr>
          <a:xfrm rot="16200000" flipH="1">
            <a:off x="861100" y="4308008"/>
            <a:ext cx="2081178" cy="277707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4460;g1813c086531_0_95">
            <a:extLst>
              <a:ext uri="{FF2B5EF4-FFF2-40B4-BE49-F238E27FC236}">
                <a16:creationId xmlns:a16="http://schemas.microsoft.com/office/drawing/2014/main" id="{67969126-34F3-246B-9130-B082540EADB0}"/>
              </a:ext>
            </a:extLst>
          </p:cNvPr>
          <p:cNvSpPr/>
          <p:nvPr/>
        </p:nvSpPr>
        <p:spPr>
          <a:xfrm>
            <a:off x="6691107" y="979155"/>
            <a:ext cx="4206177" cy="138560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1800" b="1" i="0" u="none" strike="noStrike" cap="none" dirty="0">
                <a:latin typeface="Raleway" pitchFamily="2" charset="77"/>
                <a:ea typeface="Exo 2 Medium"/>
                <a:cs typeface="Exo 2 Medium"/>
                <a:sym typeface="Exo 2 Medium"/>
              </a:rPr>
              <a:t>T02</a:t>
            </a:r>
            <a:endParaRPr lang="en-US" b="1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20" name="Google Shape;2417;g1f93720670b_0_157">
            <a:extLst>
              <a:ext uri="{FF2B5EF4-FFF2-40B4-BE49-F238E27FC236}">
                <a16:creationId xmlns:a16="http://schemas.microsoft.com/office/drawing/2014/main" id="{5D85A674-D76A-27B3-1348-F0BEBB8BD658}"/>
              </a:ext>
            </a:extLst>
          </p:cNvPr>
          <p:cNvSpPr/>
          <p:nvPr/>
        </p:nvSpPr>
        <p:spPr>
          <a:xfrm>
            <a:off x="7109015" y="1586654"/>
            <a:ext cx="1364129" cy="588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RxAcc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" name="Google Shape;2417;g1f93720670b_0_157">
            <a:extLst>
              <a:ext uri="{FF2B5EF4-FFF2-40B4-BE49-F238E27FC236}">
                <a16:creationId xmlns:a16="http://schemas.microsoft.com/office/drawing/2014/main" id="{1A2C461D-3104-E10D-74D0-DC0DBEF17290}"/>
              </a:ext>
            </a:extLst>
          </p:cNvPr>
          <p:cNvSpPr/>
          <p:nvPr/>
        </p:nvSpPr>
        <p:spPr>
          <a:xfrm>
            <a:off x="9102126" y="1572671"/>
            <a:ext cx="1364129" cy="599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RxTemp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E9055C-7281-17BA-B4FC-6FF80C859CEB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3368174" y="2364423"/>
            <a:ext cx="50043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1431524-4EE6-23E8-F96E-A66414D07AD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1520396" y="2357317"/>
            <a:ext cx="48487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2422;g1f93720670b_0_157">
            <a:extLst>
              <a:ext uri="{FF2B5EF4-FFF2-40B4-BE49-F238E27FC236}">
                <a16:creationId xmlns:a16="http://schemas.microsoft.com/office/drawing/2014/main" id="{D73E7E0A-1534-7BEA-904F-75C854DE11AB}"/>
              </a:ext>
            </a:extLst>
          </p:cNvPr>
          <p:cNvSpPr txBox="1"/>
          <p:nvPr/>
        </p:nvSpPr>
        <p:spPr>
          <a:xfrm>
            <a:off x="6763914" y="2598677"/>
            <a:ext cx="2063459" cy="8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Read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RpIfVehAcc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_A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cc()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13D5AD4-0188-6D9F-193C-21380DA1418F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rot="16200000" flipV="1">
            <a:off x="7581353" y="2384386"/>
            <a:ext cx="424019" cy="456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422;g1f93720670b_0_157">
            <a:extLst>
              <a:ext uri="{FF2B5EF4-FFF2-40B4-BE49-F238E27FC236}">
                <a16:creationId xmlns:a16="http://schemas.microsoft.com/office/drawing/2014/main" id="{094DB5F3-2AEA-7BE3-6086-50C7263F2A10}"/>
              </a:ext>
            </a:extLst>
          </p:cNvPr>
          <p:cNvSpPr txBox="1"/>
          <p:nvPr/>
        </p:nvSpPr>
        <p:spPr>
          <a:xfrm>
            <a:off x="8827373" y="2601943"/>
            <a:ext cx="1902577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Receive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RpIfTemperature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Temp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1E9E331-76DF-75CB-7125-D5F7D1809584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rot="5400000" flipH="1" flipV="1">
            <a:off x="9566384" y="2384137"/>
            <a:ext cx="430085" cy="5529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2422;g1f93720670b_0_157">
            <a:extLst>
              <a:ext uri="{FF2B5EF4-FFF2-40B4-BE49-F238E27FC236}">
                <a16:creationId xmlns:a16="http://schemas.microsoft.com/office/drawing/2014/main" id="{CBC6C4CB-A60A-58FE-6787-2106D0339DC7}"/>
              </a:ext>
            </a:extLst>
          </p:cNvPr>
          <p:cNvSpPr txBox="1"/>
          <p:nvPr/>
        </p:nvSpPr>
        <p:spPr>
          <a:xfrm>
            <a:off x="2040543" y="5084193"/>
            <a:ext cx="150963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Enqueue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4BF4A7F-5558-F656-500E-D106D2B74B23}"/>
              </a:ext>
            </a:extLst>
          </p:cNvPr>
          <p:cNvCxnSpPr>
            <a:cxnSpLocks/>
            <a:stCxn id="28" idx="3"/>
            <a:endCxn id="16" idx="1"/>
          </p:cNvCxnSpPr>
          <p:nvPr/>
        </p:nvCxnSpPr>
        <p:spPr>
          <a:xfrm>
            <a:off x="3550173" y="5487451"/>
            <a:ext cx="642252" cy="458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2422;g1f93720670b_0_157">
            <a:extLst>
              <a:ext uri="{FF2B5EF4-FFF2-40B4-BE49-F238E27FC236}">
                <a16:creationId xmlns:a16="http://schemas.microsoft.com/office/drawing/2014/main" id="{7254BD20-D47A-660D-D5AB-D05DB1E8882C}"/>
              </a:ext>
            </a:extLst>
          </p:cNvPr>
          <p:cNvSpPr txBox="1"/>
          <p:nvPr/>
        </p:nvSpPr>
        <p:spPr>
          <a:xfrm>
            <a:off x="2792879" y="3941556"/>
            <a:ext cx="1638390" cy="74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Update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366521-E4D9-0696-A39F-E74BAB4AF5E9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rot="5400000">
            <a:off x="3352845" y="3676010"/>
            <a:ext cx="524775" cy="63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10D0932-D99E-1F5C-971A-790E8B1A093E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 flipV="1">
            <a:off x="4431269" y="4311593"/>
            <a:ext cx="325649" cy="174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2422;g1f93720670b_0_157">
            <a:extLst>
              <a:ext uri="{FF2B5EF4-FFF2-40B4-BE49-F238E27FC236}">
                <a16:creationId xmlns:a16="http://schemas.microsoft.com/office/drawing/2014/main" id="{5B8659A1-83FD-096B-FD87-F2D9F81EA6EE}"/>
              </a:ext>
            </a:extLst>
          </p:cNvPr>
          <p:cNvSpPr txBox="1"/>
          <p:nvPr/>
        </p:nvSpPr>
        <p:spPr>
          <a:xfrm>
            <a:off x="7151479" y="4032875"/>
            <a:ext cx="1288601" cy="55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Retch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5820BB2-F3AB-49AA-D7A9-104B7D6B360E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6720272" y="4311593"/>
            <a:ext cx="431207" cy="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E57DE76-A5A7-FF4A-8C16-C7B2FAA9387F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16200000" flipV="1">
            <a:off x="7479683" y="3716778"/>
            <a:ext cx="632058" cy="1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oogle Shape;2422;g1f93720670b_0_157">
            <a:extLst>
              <a:ext uri="{FF2B5EF4-FFF2-40B4-BE49-F238E27FC236}">
                <a16:creationId xmlns:a16="http://schemas.microsoft.com/office/drawing/2014/main" id="{DFC633EF-8CFF-A4AE-4F83-96AB974CDE6B}"/>
              </a:ext>
            </a:extLst>
          </p:cNvPr>
          <p:cNvSpPr txBox="1"/>
          <p:nvPr/>
        </p:nvSpPr>
        <p:spPr>
          <a:xfrm>
            <a:off x="8848865" y="5091621"/>
            <a:ext cx="150963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Dequeue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8DA860B3-70CA-1ABE-181F-BF938556A0E7}"/>
              </a:ext>
            </a:extLst>
          </p:cNvPr>
          <p:cNvCxnSpPr>
            <a:cxnSpLocks/>
            <a:stCxn id="16" idx="3"/>
            <a:endCxn id="36" idx="1"/>
          </p:cNvCxnSpPr>
          <p:nvPr/>
        </p:nvCxnSpPr>
        <p:spPr>
          <a:xfrm>
            <a:off x="7313257" y="5492034"/>
            <a:ext cx="1535608" cy="28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EAF0B49-D09D-6907-B566-6D34D5102CB6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8853695" y="4166654"/>
            <a:ext cx="1674952" cy="17498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7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F8A7B7B9-5F06-5A18-8800-7DA70528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d2d9a8cb1_0_37">
            <a:extLst>
              <a:ext uri="{FF2B5EF4-FFF2-40B4-BE49-F238E27FC236}">
                <a16:creationId xmlns:a16="http://schemas.microsoft.com/office/drawing/2014/main" id="{B68205FC-7DFB-E006-9F5A-E68A394A1E1B}"/>
              </a:ext>
            </a:extLst>
          </p:cNvPr>
          <p:cNvSpPr txBox="1"/>
          <p:nvPr/>
        </p:nvSpPr>
        <p:spPr>
          <a:xfrm>
            <a:off x="446066" y="-19602"/>
            <a:ext cx="114411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1900"/>
              <a:defRPr sz="2800" b="1">
                <a:solidFill>
                  <a:schemeClr val="tx1"/>
                </a:solidFill>
                <a:latin typeface="Exo 2 Medium" pitchFamily="2" charset="77"/>
                <a:ea typeface="Microsoft JhengHei UI" panose="020B0604030504040204" pitchFamily="34" charset="-120"/>
                <a:cs typeface="Noto Sans"/>
              </a:defRPr>
            </a:lvl1pPr>
          </a:lstStyle>
          <a:p>
            <a:r>
              <a:rPr lang="zh-CN" altLang="en-US">
                <a:latin typeface="Raleway"/>
                <a:ea typeface="Microsoft JhengHei UI"/>
              </a:rPr>
              <a:t>Using AUTOGEN to Generate RTE Code</a:t>
            </a:r>
            <a:endParaRPr lang="zh-CN" altLang="en-US" sz="2800" b="1">
              <a:latin typeface="Raleway" pitchFamily="2" charset="77"/>
              <a:ea typeface="Microsoft JhengHei UI"/>
              <a:cs typeface="Noto Sans" panose="020B0502040504020204" pitchFamily="34" charset="0"/>
            </a:endParaRPr>
          </a:p>
        </p:txBody>
      </p:sp>
      <p:sp>
        <p:nvSpPr>
          <p:cNvPr id="72" name="Google Shape;56;g16d2d9a8cb1_0_37">
            <a:extLst>
              <a:ext uri="{FF2B5EF4-FFF2-40B4-BE49-F238E27FC236}">
                <a16:creationId xmlns:a16="http://schemas.microsoft.com/office/drawing/2014/main" id="{09F76B10-C1B2-99AB-C258-EC4766144910}"/>
              </a:ext>
            </a:extLst>
          </p:cNvPr>
          <p:cNvSpPr/>
          <p:nvPr/>
        </p:nvSpPr>
        <p:spPr>
          <a:xfrm>
            <a:off x="32066" y="3204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55;g16d2d9a8cb1_0_37">
            <a:extLst>
              <a:ext uri="{FF2B5EF4-FFF2-40B4-BE49-F238E27FC236}">
                <a16:creationId xmlns:a16="http://schemas.microsoft.com/office/drawing/2014/main" id="{9A139259-D79A-D3E5-FDF5-4DDE3B919D01}"/>
              </a:ext>
            </a:extLst>
          </p:cNvPr>
          <p:cNvSpPr/>
          <p:nvPr/>
        </p:nvSpPr>
        <p:spPr>
          <a:xfrm>
            <a:off x="154581" y="162511"/>
            <a:ext cx="324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 sz="19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258;g17ca53a7966_0_416">
            <a:extLst>
              <a:ext uri="{FF2B5EF4-FFF2-40B4-BE49-F238E27FC236}">
                <a16:creationId xmlns:a16="http://schemas.microsoft.com/office/drawing/2014/main" id="{8AF389B3-218B-C254-C085-DE4066D8CA54}"/>
              </a:ext>
            </a:extLst>
          </p:cNvPr>
          <p:cNvSpPr/>
          <p:nvPr/>
        </p:nvSpPr>
        <p:spPr>
          <a:xfrm>
            <a:off x="11767250" y="6394175"/>
            <a:ext cx="4248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900"/>
            </a:pPr>
            <a:endParaRPr/>
          </a:p>
        </p:txBody>
      </p:sp>
      <p:sp>
        <p:nvSpPr>
          <p:cNvPr id="12" name="Google Shape;259;g17ca53a7966_0_416">
            <a:extLst>
              <a:ext uri="{FF2B5EF4-FFF2-40B4-BE49-F238E27FC236}">
                <a16:creationId xmlns:a16="http://schemas.microsoft.com/office/drawing/2014/main" id="{286A2FFF-B678-91B7-B79F-AC1F96904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767250" y="6394175"/>
            <a:ext cx="4029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fld id="{00000000-1234-1234-1234-123412341234}" type="slidenum">
              <a:rPr lang="en-US" alt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ctr"/>
              <a:t>9</a:t>
            </a:fld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460;g1813c086531_0_95">
            <a:extLst>
              <a:ext uri="{FF2B5EF4-FFF2-40B4-BE49-F238E27FC236}">
                <a16:creationId xmlns:a16="http://schemas.microsoft.com/office/drawing/2014/main" id="{CBC865F2-4661-262B-FB0B-AD3E2B83035E}"/>
              </a:ext>
            </a:extLst>
          </p:cNvPr>
          <p:cNvSpPr/>
          <p:nvPr/>
        </p:nvSpPr>
        <p:spPr>
          <a:xfrm>
            <a:off x="6557477" y="828529"/>
            <a:ext cx="4671012" cy="21228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2800" b="1" dirty="0">
                <a:latin typeface="Raleway" pitchFamily="2" charset="77"/>
                <a:ea typeface="Exo 2 Medium"/>
                <a:cs typeface="Exo 2 Medium"/>
                <a:sym typeface="Exo 2 Medium"/>
              </a:rPr>
              <a:t>app2</a:t>
            </a:r>
            <a:endParaRPr lang="en-US" sz="2800" b="0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9" name="Google Shape;4460;g1813c086531_0_95">
            <a:extLst>
              <a:ext uri="{FF2B5EF4-FFF2-40B4-BE49-F238E27FC236}">
                <a16:creationId xmlns:a16="http://schemas.microsoft.com/office/drawing/2014/main" id="{B0BA186F-AEBF-B05A-044A-184F09423572}"/>
              </a:ext>
            </a:extLst>
          </p:cNvPr>
          <p:cNvSpPr/>
          <p:nvPr/>
        </p:nvSpPr>
        <p:spPr>
          <a:xfrm>
            <a:off x="772127" y="837818"/>
            <a:ext cx="4206177" cy="21228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2800" b="1" dirty="0">
                <a:latin typeface="Raleway" pitchFamily="2" charset="77"/>
                <a:ea typeface="Exo 2 Medium"/>
                <a:cs typeface="Exo 2 Medium"/>
                <a:sym typeface="Exo 2 Medium"/>
              </a:rPr>
              <a:t>app1</a:t>
            </a:r>
            <a:endParaRPr lang="en-US" sz="2800" b="0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10" name="Google Shape;4460;g1813c086531_0_95">
            <a:extLst>
              <a:ext uri="{FF2B5EF4-FFF2-40B4-BE49-F238E27FC236}">
                <a16:creationId xmlns:a16="http://schemas.microsoft.com/office/drawing/2014/main" id="{286354AE-6F88-F458-F9E5-1F5975E6AB5F}"/>
              </a:ext>
            </a:extLst>
          </p:cNvPr>
          <p:cNvSpPr/>
          <p:nvPr/>
        </p:nvSpPr>
        <p:spPr>
          <a:xfrm>
            <a:off x="906629" y="1374134"/>
            <a:ext cx="3795293" cy="138560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1800" b="1" i="0" u="none" strike="noStrike" cap="none" dirty="0">
                <a:latin typeface="Raleway" pitchFamily="2" charset="77"/>
                <a:ea typeface="Exo 2 Medium"/>
                <a:cs typeface="Exo 2 Medium"/>
                <a:sym typeface="Exo 2 Medium"/>
              </a:rPr>
              <a:t>T01</a:t>
            </a:r>
            <a:endParaRPr lang="en-US" b="1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39" name="Google Shape;2415;g1f93720670b_0_157">
            <a:extLst>
              <a:ext uri="{FF2B5EF4-FFF2-40B4-BE49-F238E27FC236}">
                <a16:creationId xmlns:a16="http://schemas.microsoft.com/office/drawing/2014/main" id="{81926761-2DC7-0C6E-411D-BF6D3E519310}"/>
              </a:ext>
            </a:extLst>
          </p:cNvPr>
          <p:cNvSpPr/>
          <p:nvPr/>
        </p:nvSpPr>
        <p:spPr>
          <a:xfrm>
            <a:off x="761616" y="2970007"/>
            <a:ext cx="10466873" cy="3537208"/>
          </a:xfrm>
          <a:prstGeom prst="rect">
            <a:avLst/>
          </a:prstGeom>
          <a:solidFill>
            <a:srgbClr val="BF262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latin typeface="Noto Sans"/>
                <a:ea typeface="Noto Sans"/>
                <a:cs typeface="Noto Sans"/>
                <a:sym typeface="Noto Sans"/>
              </a:rPr>
              <a:t>RTE</a:t>
            </a:r>
            <a:endParaRPr lang="en-US" sz="32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0" name="Google Shape;2422;g1f93720670b_0_157">
            <a:extLst>
              <a:ext uri="{FF2B5EF4-FFF2-40B4-BE49-F238E27FC236}">
                <a16:creationId xmlns:a16="http://schemas.microsoft.com/office/drawing/2014/main" id="{48AE5755-2327-DB12-BF07-F57D5384ED67}"/>
              </a:ext>
            </a:extLst>
          </p:cNvPr>
          <p:cNvSpPr txBox="1"/>
          <p:nvPr/>
        </p:nvSpPr>
        <p:spPr>
          <a:xfrm>
            <a:off x="2586659" y="2976681"/>
            <a:ext cx="2063459" cy="8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Write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PpIfVehAcc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_A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cc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(2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54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1" name="Google Shape;2427;g1f93720670b_0_157">
            <a:extLst>
              <a:ext uri="{FF2B5EF4-FFF2-40B4-BE49-F238E27FC236}">
                <a16:creationId xmlns:a16="http://schemas.microsoft.com/office/drawing/2014/main" id="{07E2CE4C-07CB-86D2-6598-B8A39E31D2BF}"/>
              </a:ext>
            </a:extLst>
          </p:cNvPr>
          <p:cNvSpPr/>
          <p:nvPr/>
        </p:nvSpPr>
        <p:spPr>
          <a:xfrm>
            <a:off x="4756917" y="4146333"/>
            <a:ext cx="1963354" cy="10545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Rte</a:t>
            </a:r>
            <a:r>
              <a:rPr lang="en-US" alt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Internal Data Instance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" name="Google Shape;2417;g1f93720670b_0_157">
            <a:extLst>
              <a:ext uri="{FF2B5EF4-FFF2-40B4-BE49-F238E27FC236}">
                <a16:creationId xmlns:a16="http://schemas.microsoft.com/office/drawing/2014/main" id="{E9410BC9-F00B-20A1-26CA-E054E7367451}"/>
              </a:ext>
            </a:extLst>
          </p:cNvPr>
          <p:cNvSpPr/>
          <p:nvPr/>
        </p:nvSpPr>
        <p:spPr>
          <a:xfrm>
            <a:off x="2936325" y="1888242"/>
            <a:ext cx="1364129" cy="588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TxAcc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" name="Google Shape;2421;g1f93720670b_0_157">
            <a:extLst>
              <a:ext uri="{FF2B5EF4-FFF2-40B4-BE49-F238E27FC236}">
                <a16:creationId xmlns:a16="http://schemas.microsoft.com/office/drawing/2014/main" id="{23B6F7A3-44A4-A474-F61F-6925CF1FC206}"/>
              </a:ext>
            </a:extLst>
          </p:cNvPr>
          <p:cNvSpPr/>
          <p:nvPr/>
        </p:nvSpPr>
        <p:spPr>
          <a:xfrm>
            <a:off x="5230165" y="4744038"/>
            <a:ext cx="1066370" cy="3530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>
                <a:latin typeface="Raleway"/>
                <a:ea typeface="Raleway"/>
                <a:cs typeface="Raleway"/>
                <a:sym typeface="Raleway"/>
              </a:rPr>
              <a:t>254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2417;g1f93720670b_0_157">
            <a:extLst>
              <a:ext uri="{FF2B5EF4-FFF2-40B4-BE49-F238E27FC236}">
                <a16:creationId xmlns:a16="http://schemas.microsoft.com/office/drawing/2014/main" id="{6E0915DA-0CF4-56A0-7D34-DA96C6362CE1}"/>
              </a:ext>
            </a:extLst>
          </p:cNvPr>
          <p:cNvSpPr/>
          <p:nvPr/>
        </p:nvSpPr>
        <p:spPr>
          <a:xfrm>
            <a:off x="1080769" y="1877732"/>
            <a:ext cx="1364129" cy="599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TxTemp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" name="Google Shape;2422;g1f93720670b_0_157">
            <a:extLst>
              <a:ext uri="{FF2B5EF4-FFF2-40B4-BE49-F238E27FC236}">
                <a16:creationId xmlns:a16="http://schemas.microsoft.com/office/drawing/2014/main" id="{3A929BE1-C909-25DB-C13B-24870504FCB8}"/>
              </a:ext>
            </a:extLst>
          </p:cNvPr>
          <p:cNvSpPr txBox="1"/>
          <p:nvPr/>
        </p:nvSpPr>
        <p:spPr>
          <a:xfrm>
            <a:off x="811546" y="2961798"/>
            <a:ext cx="1902577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Send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PpIfTemperature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Temp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123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" name="Google Shape;2427;g1f93720670b_0_157">
            <a:extLst>
              <a:ext uri="{FF2B5EF4-FFF2-40B4-BE49-F238E27FC236}">
                <a16:creationId xmlns:a16="http://schemas.microsoft.com/office/drawing/2014/main" id="{EA2CE444-B601-F069-C650-4F22D728CF4D}"/>
              </a:ext>
            </a:extLst>
          </p:cNvPr>
          <p:cNvSpPr/>
          <p:nvPr/>
        </p:nvSpPr>
        <p:spPr>
          <a:xfrm>
            <a:off x="4192424" y="5388456"/>
            <a:ext cx="3120832" cy="93123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Rte</a:t>
            </a:r>
            <a:r>
              <a:rPr lang="en-US" alt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Internal </a:t>
            </a:r>
            <a:r>
              <a:rPr lang="zh-TW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buffer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726A0DF-3D53-4B5E-6A2B-61E092174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58625"/>
              </p:ext>
            </p:extLst>
          </p:nvPr>
        </p:nvGraphicFramePr>
        <p:xfrm>
          <a:off x="4349890" y="5793448"/>
          <a:ext cx="2805900" cy="396240"/>
        </p:xfrm>
        <a:graphic>
          <a:graphicData uri="http://schemas.openxmlformats.org/drawingml/2006/table">
            <a:tbl>
              <a:tblPr firstRow="1" bandRow="1">
                <a:tableStyleId>{DEE6CDEA-C265-4BE1-AC53-E034B8BC52E5}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82988408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31840274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4140387857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280154879"/>
                    </a:ext>
                  </a:extLst>
                </a:gridCol>
                <a:gridCol w="525977">
                  <a:extLst>
                    <a:ext uri="{9D8B030D-6E8A-4147-A177-3AD203B41FA5}">
                      <a16:colId xmlns:a16="http://schemas.microsoft.com/office/drawing/2014/main" val="2253632239"/>
                    </a:ext>
                  </a:extLst>
                </a:gridCol>
              </a:tblGrid>
              <a:tr h="299389">
                <a:tc>
                  <a:txBody>
                    <a:bodyPr/>
                    <a:lstStyle/>
                    <a:p>
                      <a:pPr algn="ctr"/>
                      <a:r>
                        <a:rPr lang="en-TW" sz="2000" b="1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123</a:t>
                      </a:r>
                      <a:endParaRPr lang="en-TW" b="1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08196"/>
                  </a:ext>
                </a:extLst>
              </a:tr>
            </a:tbl>
          </a:graphicData>
        </a:graphic>
      </p:graphicFrame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304A02F-B666-925B-F9D6-396A2873FF79}"/>
              </a:ext>
            </a:extLst>
          </p:cNvPr>
          <p:cNvCxnSpPr>
            <a:cxnSpLocks/>
            <a:stCxn id="46" idx="2"/>
            <a:endCxn id="60" idx="1"/>
          </p:cNvCxnSpPr>
          <p:nvPr/>
        </p:nvCxnSpPr>
        <p:spPr>
          <a:xfrm rot="16200000" flipH="1">
            <a:off x="861099" y="4670048"/>
            <a:ext cx="2081178" cy="277707"/>
          </a:xfrm>
          <a:prstGeom prst="bentConnector2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Google Shape;4460;g1813c086531_0_95">
            <a:extLst>
              <a:ext uri="{FF2B5EF4-FFF2-40B4-BE49-F238E27FC236}">
                <a16:creationId xmlns:a16="http://schemas.microsoft.com/office/drawing/2014/main" id="{CF943A39-39B8-DE6E-3847-D9B35E45747A}"/>
              </a:ext>
            </a:extLst>
          </p:cNvPr>
          <p:cNvSpPr/>
          <p:nvPr/>
        </p:nvSpPr>
        <p:spPr>
          <a:xfrm>
            <a:off x="6691106" y="1341195"/>
            <a:ext cx="4206177" cy="138560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1800"/>
            </a:pPr>
            <a:r>
              <a:rPr lang="en-US" sz="1800" b="1" i="0" u="none" strike="noStrike" cap="none" dirty="0">
                <a:latin typeface="Raleway" pitchFamily="2" charset="77"/>
                <a:ea typeface="Exo 2 Medium"/>
                <a:cs typeface="Exo 2 Medium"/>
                <a:sym typeface="Exo 2 Medium"/>
              </a:rPr>
              <a:t>T11</a:t>
            </a:r>
            <a:endParaRPr lang="en-US" b="1" i="0" u="none" strike="noStrike" cap="none" dirty="0">
              <a:latin typeface="Raleway" pitchFamily="2" charset="77"/>
              <a:ea typeface="Exo 2 Medium"/>
              <a:cs typeface="Exo 2 Medium"/>
              <a:sym typeface="Exo 2 Medium"/>
            </a:endParaRPr>
          </a:p>
        </p:txBody>
      </p:sp>
      <p:sp>
        <p:nvSpPr>
          <p:cNvPr id="51" name="Google Shape;2417;g1f93720670b_0_157">
            <a:extLst>
              <a:ext uri="{FF2B5EF4-FFF2-40B4-BE49-F238E27FC236}">
                <a16:creationId xmlns:a16="http://schemas.microsoft.com/office/drawing/2014/main" id="{EA572F89-2B88-7E3A-6405-6FB4BF6A7117}"/>
              </a:ext>
            </a:extLst>
          </p:cNvPr>
          <p:cNvSpPr/>
          <p:nvPr/>
        </p:nvSpPr>
        <p:spPr>
          <a:xfrm>
            <a:off x="7109014" y="1948694"/>
            <a:ext cx="1364129" cy="588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RxAcc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2" name="Google Shape;2417;g1f93720670b_0_157">
            <a:extLst>
              <a:ext uri="{FF2B5EF4-FFF2-40B4-BE49-F238E27FC236}">
                <a16:creationId xmlns:a16="http://schemas.microsoft.com/office/drawing/2014/main" id="{91B98984-4260-2741-CDD4-8F3A2AA8C84D}"/>
              </a:ext>
            </a:extLst>
          </p:cNvPr>
          <p:cNvSpPr/>
          <p:nvPr/>
        </p:nvSpPr>
        <p:spPr>
          <a:xfrm>
            <a:off x="9102125" y="1934711"/>
            <a:ext cx="1364129" cy="5991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unnable</a:t>
            </a:r>
            <a:r>
              <a:rPr lang="zh-TW" altLang="en-US" sz="1800" b="1" dirty="0"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altLang="zh-TW" sz="1800" b="1" dirty="0" err="1">
                <a:latin typeface="Noto Sans"/>
                <a:ea typeface="Noto Sans"/>
                <a:cs typeface="Noto Sans"/>
                <a:sym typeface="Noto Sans"/>
              </a:rPr>
              <a:t>RxTemp</a:t>
            </a:r>
            <a:endParaRPr sz="1800" b="1" dirty="0"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90225FC-0728-7928-5A5C-6FB61A3E962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5400000">
            <a:off x="3368173" y="2726463"/>
            <a:ext cx="50043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11DCCE17-DAB4-5BB0-9363-C24916A2784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1520395" y="2719357"/>
            <a:ext cx="48487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Google Shape;2422;g1f93720670b_0_157">
            <a:extLst>
              <a:ext uri="{FF2B5EF4-FFF2-40B4-BE49-F238E27FC236}">
                <a16:creationId xmlns:a16="http://schemas.microsoft.com/office/drawing/2014/main" id="{4E814718-9E6B-D5A8-C167-2F1F7460A3F0}"/>
              </a:ext>
            </a:extLst>
          </p:cNvPr>
          <p:cNvSpPr txBox="1"/>
          <p:nvPr/>
        </p:nvSpPr>
        <p:spPr>
          <a:xfrm>
            <a:off x="6763913" y="2960717"/>
            <a:ext cx="2063459" cy="80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Read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RpIfVehAcc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_A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cc()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6A934AF-2BA7-C543-073C-DBE229BD1A8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rot="16200000" flipV="1">
            <a:off x="7581352" y="2746426"/>
            <a:ext cx="424019" cy="4564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422;g1f93720670b_0_157">
            <a:extLst>
              <a:ext uri="{FF2B5EF4-FFF2-40B4-BE49-F238E27FC236}">
                <a16:creationId xmlns:a16="http://schemas.microsoft.com/office/drawing/2014/main" id="{796C5FC8-B9FE-6C4D-41E8-0D6D00EB92AF}"/>
              </a:ext>
            </a:extLst>
          </p:cNvPr>
          <p:cNvSpPr txBox="1"/>
          <p:nvPr/>
        </p:nvSpPr>
        <p:spPr>
          <a:xfrm>
            <a:off x="8827372" y="2963983"/>
            <a:ext cx="1902577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Rte_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Receive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b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RpIfTemperature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Temp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()</a:t>
            </a:r>
            <a:endParaRPr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53DF0ED-8632-310B-97B3-F1498491A208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rot="5400000" flipH="1" flipV="1">
            <a:off x="9566383" y="2746177"/>
            <a:ext cx="430085" cy="5529"/>
          </a:xfrm>
          <a:prstGeom prst="bentConnector3">
            <a:avLst>
              <a:gd name="adj1" fmla="val 50000"/>
            </a:avLst>
          </a:prstGeom>
          <a:ln w="254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2422;g1f93720670b_0_157">
            <a:extLst>
              <a:ext uri="{FF2B5EF4-FFF2-40B4-BE49-F238E27FC236}">
                <a16:creationId xmlns:a16="http://schemas.microsoft.com/office/drawing/2014/main" id="{C0E5B23E-8551-8B77-3421-82E99118ECBC}"/>
              </a:ext>
            </a:extLst>
          </p:cNvPr>
          <p:cNvSpPr txBox="1"/>
          <p:nvPr/>
        </p:nvSpPr>
        <p:spPr>
          <a:xfrm>
            <a:off x="2040542" y="5446233"/>
            <a:ext cx="150963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Ioc_Send</a:t>
            </a:r>
            <a:endParaRPr lang="en-US" altLang="zh-TW"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06CE7EA-41FA-8CBC-E830-22A3089E34AA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>
          <a:xfrm>
            <a:off x="3550172" y="5849491"/>
            <a:ext cx="642252" cy="458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Google Shape;2422;g1f93720670b_0_157">
            <a:extLst>
              <a:ext uri="{FF2B5EF4-FFF2-40B4-BE49-F238E27FC236}">
                <a16:creationId xmlns:a16="http://schemas.microsoft.com/office/drawing/2014/main" id="{79850A44-359F-3874-4323-EED9589DCDA8}"/>
              </a:ext>
            </a:extLst>
          </p:cNvPr>
          <p:cNvSpPr txBox="1"/>
          <p:nvPr/>
        </p:nvSpPr>
        <p:spPr>
          <a:xfrm>
            <a:off x="2792878" y="4303596"/>
            <a:ext cx="1638390" cy="74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Ioc_Write</a:t>
            </a:r>
            <a:endParaRPr lang="en-US" altLang="zh-TW"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F7DD7D2-B1C5-D555-1A02-874F55198EAD}"/>
              </a:ext>
            </a:extLst>
          </p:cNvPr>
          <p:cNvCxnSpPr>
            <a:cxnSpLocks/>
            <a:stCxn id="40" idx="2"/>
            <a:endCxn id="62" idx="0"/>
          </p:cNvCxnSpPr>
          <p:nvPr/>
        </p:nvCxnSpPr>
        <p:spPr>
          <a:xfrm rot="5400000">
            <a:off x="3352844" y="4038050"/>
            <a:ext cx="524775" cy="63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8DED4B9-ED08-E393-61E4-C2BD7E642B6D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 flipV="1">
            <a:off x="4431268" y="4673633"/>
            <a:ext cx="325649" cy="174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2422;g1f93720670b_0_157">
            <a:extLst>
              <a:ext uri="{FF2B5EF4-FFF2-40B4-BE49-F238E27FC236}">
                <a16:creationId xmlns:a16="http://schemas.microsoft.com/office/drawing/2014/main" id="{474677A2-574C-877F-E848-70F45A66960F}"/>
              </a:ext>
            </a:extLst>
          </p:cNvPr>
          <p:cNvSpPr txBox="1"/>
          <p:nvPr/>
        </p:nvSpPr>
        <p:spPr>
          <a:xfrm>
            <a:off x="7151478" y="4394915"/>
            <a:ext cx="1288601" cy="55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Ioc_Read</a:t>
            </a:r>
            <a:endParaRPr lang="en-US" altLang="zh-TW" sz="1600" b="1" dirty="0">
              <a:solidFill>
                <a:schemeClr val="bg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C4849DC-0869-428B-895B-35C86E13AD1A}"/>
              </a:ext>
            </a:extLst>
          </p:cNvPr>
          <p:cNvCxnSpPr>
            <a:cxnSpLocks/>
            <a:stCxn id="41" idx="3"/>
            <a:endCxn id="65" idx="1"/>
          </p:cNvCxnSpPr>
          <p:nvPr/>
        </p:nvCxnSpPr>
        <p:spPr>
          <a:xfrm>
            <a:off x="6720271" y="4673633"/>
            <a:ext cx="431207" cy="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099377E-D437-36D6-0B9F-63D67FCA027E}"/>
              </a:ext>
            </a:extLst>
          </p:cNvPr>
          <p:cNvCxnSpPr>
            <a:cxnSpLocks/>
            <a:stCxn id="65" idx="0"/>
            <a:endCxn id="55" idx="2"/>
          </p:cNvCxnSpPr>
          <p:nvPr/>
        </p:nvCxnSpPr>
        <p:spPr>
          <a:xfrm rot="16200000" flipV="1">
            <a:off x="7479682" y="4078818"/>
            <a:ext cx="632058" cy="1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Google Shape;2422;g1f93720670b_0_157">
            <a:extLst>
              <a:ext uri="{FF2B5EF4-FFF2-40B4-BE49-F238E27FC236}">
                <a16:creationId xmlns:a16="http://schemas.microsoft.com/office/drawing/2014/main" id="{DE3DC09F-15CB-08C6-AEDC-B1DE1DA963D9}"/>
              </a:ext>
            </a:extLst>
          </p:cNvPr>
          <p:cNvSpPr txBox="1"/>
          <p:nvPr/>
        </p:nvSpPr>
        <p:spPr>
          <a:xfrm>
            <a:off x="8848864" y="5453661"/>
            <a:ext cx="1509630" cy="80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err="1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Ioc</a:t>
            </a:r>
            <a:r>
              <a:rPr 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_</a:t>
            </a:r>
            <a:r>
              <a:rPr lang="en-US" altLang="zh-TW" sz="1600" b="1" dirty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Receive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2D7FB03-26EC-F725-4766-C3004487ACB7}"/>
              </a:ext>
            </a:extLst>
          </p:cNvPr>
          <p:cNvCxnSpPr>
            <a:cxnSpLocks/>
            <a:stCxn id="47" idx="3"/>
            <a:endCxn id="68" idx="1"/>
          </p:cNvCxnSpPr>
          <p:nvPr/>
        </p:nvCxnSpPr>
        <p:spPr>
          <a:xfrm>
            <a:off x="7313256" y="5854074"/>
            <a:ext cx="1535608" cy="284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EB7FD04-039F-3E7A-A531-B63DA3BD6A5D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 flipH="1" flipV="1">
            <a:off x="8853694" y="4528694"/>
            <a:ext cx="1674952" cy="17498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1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工大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1127</Words>
  <Application>Microsoft Macintosh PowerPoint</Application>
  <PresentationFormat>Widescreen</PresentationFormat>
  <Paragraphs>179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Raleway</vt:lpstr>
      <vt:lpstr>Arial</vt:lpstr>
      <vt:lpstr>Noto Sans</vt:lpstr>
      <vt:lpstr>Consolas</vt:lpstr>
      <vt:lpstr>Calibri</vt:lpstr>
      <vt:lpstr>Microsoft JhengHei UI</vt:lpstr>
      <vt:lpstr>Verdana</vt:lpstr>
      <vt:lpstr>Office 主题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周岑恩</cp:lastModifiedBy>
  <cp:revision>9</cp:revision>
  <dcterms:modified xsi:type="dcterms:W3CDTF">2024-02-22T07:28:09Z</dcterms:modified>
</cp:coreProperties>
</file>