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77" r:id="rId2"/>
    <p:sldId id="257" r:id="rId3"/>
    <p:sldId id="258" r:id="rId4"/>
    <p:sldId id="271" r:id="rId5"/>
    <p:sldId id="286" r:id="rId6"/>
    <p:sldId id="272" r:id="rId7"/>
    <p:sldId id="278" r:id="rId8"/>
    <p:sldId id="279" r:id="rId9"/>
    <p:sldId id="280" r:id="rId10"/>
    <p:sldId id="281" r:id="rId11"/>
    <p:sldId id="282" r:id="rId12"/>
    <p:sldId id="276" r:id="rId13"/>
    <p:sldId id="285" r:id="rId14"/>
    <p:sldId id="270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Elephant" panose="02020904090505020303" pitchFamily="18" charset="0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Zen Dot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B4"/>
    <a:srgbClr val="CEC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09F8DD-27FE-4791-9B84-8956BCEA7A3C}">
  <a:tblStyle styleId="{6B09F8DD-27FE-4791-9B84-8956BCEA7A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5" autoAdjust="0"/>
  </p:normalViewPr>
  <p:slideViewPr>
    <p:cSldViewPr snapToGrid="0">
      <p:cViewPr varScale="1">
        <p:scale>
          <a:sx n="98" d="100"/>
          <a:sy n="98" d="100"/>
        </p:scale>
        <p:origin x="1018" y="82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1d9017b4e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1d9017b4e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7" r:id="rId3"/>
    <p:sldLayoutId id="2147483658" r:id="rId4"/>
    <p:sldLayoutId id="214748365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0D3-BB1F-A5A7-8040-A4DA093C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dirty="0" err="1"/>
              <a:t>EduTrac</a:t>
            </a:r>
            <a:r>
              <a:rPr lang="en-US" sz="7000" dirty="0" err="1">
                <a:latin typeface="Elephant" panose="02020904090505020303" pitchFamily="18" charset="0"/>
              </a:rPr>
              <a:t>k</a:t>
            </a:r>
            <a:endParaRPr lang="en-US" sz="7000" dirty="0">
              <a:latin typeface="Elephant" panose="0202090409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33C78-99FD-19BC-C0D9-DA50C2B54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Student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5423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C41A4-E31E-4CB3-A7F2-873B0707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9E2330-090B-C605-59EA-52984A7EE8ED}"/>
              </a:ext>
            </a:extLst>
          </p:cNvPr>
          <p:cNvSpPr txBox="1"/>
          <p:nvPr/>
        </p:nvSpPr>
        <p:spPr>
          <a:xfrm>
            <a:off x="2204745" y="712248"/>
            <a:ext cx="473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Zen Dots" panose="020B0604020202020204" charset="0"/>
              </a:rPr>
              <a:t>04. Student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14C0B-25CB-A845-D48E-FF3C21A6F06B}"/>
              </a:ext>
            </a:extLst>
          </p:cNvPr>
          <p:cNvSpPr txBox="1"/>
          <p:nvPr/>
        </p:nvSpPr>
        <p:spPr>
          <a:xfrm>
            <a:off x="2471274" y="1860617"/>
            <a:ext cx="4734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CE5B4"/>
              </a:buClr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Student Module is designed for students to interact with their academic data.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 numbers and grades 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 enrolled courses.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 academic semesters.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8A1CE-61DE-CA24-71D7-B4752E2F38A2}"/>
              </a:ext>
            </a:extLst>
          </p:cNvPr>
          <p:cNvSpPr txBox="1"/>
          <p:nvPr/>
        </p:nvSpPr>
        <p:spPr>
          <a:xfrm>
            <a:off x="8345424" y="558360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4733705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986B5-C1CE-BB5C-3DE8-CB35306C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4374CF-C321-F74E-1DC4-31DA8381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356" r="63539" b="19548"/>
          <a:stretch/>
        </p:blipFill>
        <p:spPr>
          <a:xfrm>
            <a:off x="934372" y="1712058"/>
            <a:ext cx="2935037" cy="1719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666FA-8DC8-E5FF-F165-2356D18A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150"/>
          <a:stretch/>
        </p:blipFill>
        <p:spPr>
          <a:xfrm>
            <a:off x="4435055" y="2837515"/>
            <a:ext cx="3788644" cy="1406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E5F5-9D7B-EDD8-C120-66CA25C935DE}"/>
              </a:ext>
            </a:extLst>
          </p:cNvPr>
          <p:cNvSpPr txBox="1"/>
          <p:nvPr/>
        </p:nvSpPr>
        <p:spPr>
          <a:xfrm>
            <a:off x="934372" y="1272019"/>
            <a:ext cx="217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B961-0AE1-4468-D4A5-277A9A07A612}"/>
              </a:ext>
            </a:extLst>
          </p:cNvPr>
          <p:cNvSpPr txBox="1"/>
          <p:nvPr/>
        </p:nvSpPr>
        <p:spPr>
          <a:xfrm>
            <a:off x="4283944" y="2405777"/>
            <a:ext cx="1716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 Grades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E6E56-A871-3A90-7578-E3E5886254C3}"/>
              </a:ext>
            </a:extLst>
          </p:cNvPr>
          <p:cNvSpPr txBox="1"/>
          <p:nvPr/>
        </p:nvSpPr>
        <p:spPr>
          <a:xfrm>
            <a:off x="8345424" y="558360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207F7-C902-B1DC-4EE1-99843B20D6DF}"/>
              </a:ext>
            </a:extLst>
          </p:cNvPr>
          <p:cNvSpPr txBox="1"/>
          <p:nvPr/>
        </p:nvSpPr>
        <p:spPr>
          <a:xfrm>
            <a:off x="2204745" y="712248"/>
            <a:ext cx="473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Zen Dots" panose="020B0604020202020204" charset="0"/>
              </a:rPr>
              <a:t>04. Student Module</a:t>
            </a:r>
          </a:p>
        </p:txBody>
      </p:sp>
    </p:spTree>
    <p:extLst>
      <p:ext uri="{BB962C8B-B14F-4D97-AF65-F5344CB8AC3E}">
        <p14:creationId xmlns:p14="http://schemas.microsoft.com/office/powerpoint/2010/main" val="398751810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F993-37CD-9707-0A50-F245814C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05. Future Work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37011-032D-AC88-E035-49F4FB184EAF}"/>
              </a:ext>
            </a:extLst>
          </p:cNvPr>
          <p:cNvSpPr txBox="1"/>
          <p:nvPr/>
        </p:nvSpPr>
        <p:spPr>
          <a:xfrm>
            <a:off x="720000" y="1443998"/>
            <a:ext cx="74783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Graphical User Interface (GUI): </a:t>
            </a:r>
            <a:r>
              <a:rPr lang="en-US" sz="1600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 a user-friendly GUI to replace the command-line interface. 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 Integration: </a:t>
            </a:r>
            <a:r>
              <a:rPr lang="en-US" sz="1600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Transition from </a:t>
            </a:r>
            <a:r>
              <a:rPr lang="en-US" sz="1600" b="1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CSV</a:t>
            </a:r>
            <a:r>
              <a:rPr lang="en-US" sz="1600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files to a relational or NoSQL database for better scalability and performance.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Mobile Application:</a:t>
            </a:r>
            <a:r>
              <a:rPr lang="en-US" sz="1600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Create a mobile app for on-the-go access to student and teacher functionalities.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Automated Reports &amp; Analytics: </a:t>
            </a:r>
            <a:r>
              <a:rPr lang="en-US" sz="1600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Introduce automated generation of reports for teachers and admins, providing insights into student performance.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 Improvements:</a:t>
            </a:r>
            <a:r>
              <a:rPr lang="en-US" sz="1600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Enhance system security with password hashing, two-factor authentication, and role-based access control.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79394-A189-3383-51D9-084AA55721B6}"/>
              </a:ext>
            </a:extLst>
          </p:cNvPr>
          <p:cNvSpPr txBox="1"/>
          <p:nvPr/>
        </p:nvSpPr>
        <p:spPr>
          <a:xfrm>
            <a:off x="8345424" y="558360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794323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AEFD-E784-83AE-5157-19725548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A2BF-44D4-8EF3-F045-6E8DD5C5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06.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B53A-9F7D-F1C8-BD97-A5A3A44667EE}"/>
              </a:ext>
            </a:extLst>
          </p:cNvPr>
          <p:cNvSpPr txBox="1"/>
          <p:nvPr/>
        </p:nvSpPr>
        <p:spPr>
          <a:xfrm>
            <a:off x="2123440" y="1715129"/>
            <a:ext cx="4897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CE5B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Student Management System aims to enhance the efficiency of educational institutions by providing a user friendly platform for managing student information, improving communication between stakeholders, and streamlining academic processes.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E48CD-C6BD-CCA0-3854-03C366D2ECE6}"/>
              </a:ext>
            </a:extLst>
          </p:cNvPr>
          <p:cNvSpPr txBox="1"/>
          <p:nvPr/>
        </p:nvSpPr>
        <p:spPr>
          <a:xfrm>
            <a:off x="8357223" y="540000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9644058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46"/>
          <p:cNvGrpSpPr/>
          <p:nvPr/>
        </p:nvGrpSpPr>
        <p:grpSpPr>
          <a:xfrm>
            <a:off x="1123350" y="1198050"/>
            <a:ext cx="6897300" cy="2747400"/>
            <a:chOff x="1123325" y="1089000"/>
            <a:chExt cx="6897300" cy="2747400"/>
          </a:xfrm>
        </p:grpSpPr>
        <p:sp>
          <p:nvSpPr>
            <p:cNvPr id="1940" name="Google Shape;1940;p46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46"/>
          <p:cNvSpPr txBox="1">
            <a:spLocks noGrp="1"/>
          </p:cNvSpPr>
          <p:nvPr>
            <p:ph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</a:t>
            </a:r>
            <a:r>
              <a:rPr lang="en" sz="1800" dirty="0"/>
              <a:t>ny Queries?</a:t>
            </a:r>
            <a:br>
              <a:rPr lang="en" sz="1600" dirty="0"/>
            </a:br>
            <a:br>
              <a:rPr lang="en" sz="1600" dirty="0"/>
            </a:b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1946" name="Google Shape;1946;p46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Hail Gryffindor!</a:t>
            </a:r>
            <a:endParaRPr sz="1100" dirty="0">
              <a:solidFill>
                <a:schemeClr val="accent6">
                  <a:lumMod val="25000"/>
                  <a:lumOff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                  Project Showcase</a:t>
            </a:r>
            <a:endParaRPr b="1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901190"/>
            <a:ext cx="3672246" cy="2188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PROJECT MENTOR: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ROWZATUL ZANNAT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LECTURE</a:t>
            </a:r>
            <a:endParaRPr lang="en-US" sz="1600" kern="1200" dirty="0">
              <a:solidFill>
                <a:schemeClr val="accent6">
                  <a:lumMod val="25000"/>
                  <a:lumOff val="7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DEPT. OF CSE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5000"/>
                    <a:lumOff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DAFFODIL INTERNATIONAL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933BC-0706-E354-4EA3-974CB03053CF}"/>
              </a:ext>
            </a:extLst>
          </p:cNvPr>
          <p:cNvSpPr txBox="1"/>
          <p:nvPr/>
        </p:nvSpPr>
        <p:spPr>
          <a:xfrm>
            <a:off x="4644482" y="1901190"/>
            <a:ext cx="3779518" cy="155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125"/>
              </a:spcBef>
            </a:pPr>
            <a:r>
              <a:rPr lang="en-US" b="1" u="sng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MEMBERS</a:t>
            </a:r>
            <a:r>
              <a:rPr lang="en-US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Abdullah Al Mamun Sheikh_221-15-5530</a:t>
            </a:r>
            <a:endParaRPr lang="en-US" b="1" dirty="0">
              <a:solidFill>
                <a:schemeClr val="accent6">
                  <a:lumMod val="25000"/>
                  <a:lumOff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l">
              <a:spcBef>
                <a:spcPts val="125"/>
              </a:spcBef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Maisha Alam_221-15-5668</a:t>
            </a:r>
          </a:p>
          <a:p>
            <a:pPr marL="0" indent="0" algn="l">
              <a:spcBef>
                <a:spcPts val="125"/>
              </a:spcBef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Md. </a:t>
            </a:r>
            <a:r>
              <a:rPr lang="en-US" dirty="0" err="1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Merajul</a:t>
            </a: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Alam Meraj_221-15-5632</a:t>
            </a:r>
          </a:p>
          <a:p>
            <a:pPr marL="0" indent="0" algn="l">
              <a:spcBef>
                <a:spcPts val="125"/>
              </a:spcBef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Md. </a:t>
            </a:r>
            <a:r>
              <a:rPr lang="en-US" dirty="0" err="1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Likhon</a:t>
            </a: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Bhuiyab</a:t>
            </a: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 221-15-5966</a:t>
            </a:r>
          </a:p>
          <a:p>
            <a:pPr marL="0" indent="0" algn="l">
              <a:spcBef>
                <a:spcPts val="125"/>
              </a:spcBef>
            </a:pPr>
            <a:r>
              <a:rPr lang="en-US" dirty="0">
                <a:solidFill>
                  <a:schemeClr val="accent6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Md. Asif Hossian_221-15-5145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528533" y="3454888"/>
            <a:ext cx="2151794" cy="1061776"/>
            <a:chOff x="3403800" y="2937200"/>
            <a:chExt cx="2336400" cy="1392300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212333" y="1564513"/>
            <a:ext cx="2116944" cy="1061776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844734" y="3454888"/>
            <a:ext cx="2030642" cy="1061776"/>
            <a:chOff x="720000" y="3013400"/>
            <a:chExt cx="2336400" cy="1392300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844732" y="1564513"/>
            <a:ext cx="2117633" cy="1061776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528532" y="1564513"/>
            <a:ext cx="2151795" cy="1061776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844732" y="1932375"/>
            <a:ext cx="2117632" cy="402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Introduction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571684" y="1899662"/>
            <a:ext cx="2108643" cy="4909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Admin Module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246494" y="1863560"/>
            <a:ext cx="1996481" cy="543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Teacher Module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971934" y="3790077"/>
            <a:ext cx="1776240" cy="468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</a:rPr>
              <a:t>Student Module</a:t>
            </a:r>
            <a:endParaRPr sz="1200" b="1" dirty="0">
              <a:solidFill>
                <a:schemeClr val="bg2"/>
              </a:solidFill>
            </a:endParaRP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641799" y="3790077"/>
            <a:ext cx="1925259" cy="552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Future Work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905832" y="1564514"/>
            <a:ext cx="969543" cy="166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589632" y="1564514"/>
            <a:ext cx="969543" cy="166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273432" y="1564514"/>
            <a:ext cx="969543" cy="166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905832" y="3454889"/>
            <a:ext cx="969543" cy="166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589632" y="3454889"/>
            <a:ext cx="969543" cy="166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273432" y="3454889"/>
            <a:ext cx="969543" cy="166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  <p:grpSp>
        <p:nvGrpSpPr>
          <p:cNvPr id="30" name="Google Shape;1279;p34">
            <a:extLst>
              <a:ext uri="{FF2B5EF4-FFF2-40B4-BE49-F238E27FC236}">
                <a16:creationId xmlns:a16="http://schemas.microsoft.com/office/drawing/2014/main" id="{77AC3C9B-0C81-DF30-B274-A4037ED69166}"/>
              </a:ext>
            </a:extLst>
          </p:cNvPr>
          <p:cNvGrpSpPr/>
          <p:nvPr/>
        </p:nvGrpSpPr>
        <p:grpSpPr>
          <a:xfrm>
            <a:off x="6205849" y="3448556"/>
            <a:ext cx="2151794" cy="1005297"/>
            <a:chOff x="6087600" y="3013400"/>
            <a:chExt cx="2336400" cy="1392300"/>
          </a:xfrm>
        </p:grpSpPr>
        <p:sp>
          <p:nvSpPr>
            <p:cNvPr id="31" name="Google Shape;1280;p34">
              <a:extLst>
                <a:ext uri="{FF2B5EF4-FFF2-40B4-BE49-F238E27FC236}">
                  <a16:creationId xmlns:a16="http://schemas.microsoft.com/office/drawing/2014/main" id="{165231FE-3268-6487-CF0B-A57655A4A96F}"/>
                </a:ext>
              </a:extLst>
            </p:cNvPr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1;p34">
              <a:extLst>
                <a:ext uri="{FF2B5EF4-FFF2-40B4-BE49-F238E27FC236}">
                  <a16:creationId xmlns:a16="http://schemas.microsoft.com/office/drawing/2014/main" id="{61740F23-A7DC-3837-CC82-AE05FEA76F9F}"/>
                </a:ext>
              </a:extLst>
            </p:cNvPr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2;p34">
              <a:extLst>
                <a:ext uri="{FF2B5EF4-FFF2-40B4-BE49-F238E27FC236}">
                  <a16:creationId xmlns:a16="http://schemas.microsoft.com/office/drawing/2014/main" id="{B15B75D2-637F-7651-EF73-A0DC3CDD36B9}"/>
                </a:ext>
              </a:extLst>
            </p:cNvPr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3;p34">
              <a:extLst>
                <a:ext uri="{FF2B5EF4-FFF2-40B4-BE49-F238E27FC236}">
                  <a16:creationId xmlns:a16="http://schemas.microsoft.com/office/drawing/2014/main" id="{78289F1D-3798-1C8A-BF3D-104F826B3F44}"/>
                </a:ext>
              </a:extLst>
            </p:cNvPr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4;p34">
              <a:extLst>
                <a:ext uri="{FF2B5EF4-FFF2-40B4-BE49-F238E27FC236}">
                  <a16:creationId xmlns:a16="http://schemas.microsoft.com/office/drawing/2014/main" id="{16279A4B-3237-9C5B-08DE-223FF17A51CD}"/>
                </a:ext>
              </a:extLst>
            </p:cNvPr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E45FFB-29A6-FD8E-6DD1-28AC6FAD71E5}"/>
              </a:ext>
            </a:extLst>
          </p:cNvPr>
          <p:cNvSpPr txBox="1"/>
          <p:nvPr/>
        </p:nvSpPr>
        <p:spPr>
          <a:xfrm>
            <a:off x="7314589" y="3422615"/>
            <a:ext cx="10813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Zen Dots" panose="020B0604020202020204" charset="0"/>
              </a:rPr>
              <a:t>06</a:t>
            </a:r>
          </a:p>
        </p:txBody>
      </p:sp>
      <p:sp>
        <p:nvSpPr>
          <p:cNvPr id="40" name="Google Shape;1317;p34">
            <a:extLst>
              <a:ext uri="{FF2B5EF4-FFF2-40B4-BE49-F238E27FC236}">
                <a16:creationId xmlns:a16="http://schemas.microsoft.com/office/drawing/2014/main" id="{257ADB2F-073F-BF96-BCB9-5D02EE237076}"/>
              </a:ext>
            </a:extLst>
          </p:cNvPr>
          <p:cNvSpPr txBox="1">
            <a:spLocks/>
          </p:cNvSpPr>
          <p:nvPr/>
        </p:nvSpPr>
        <p:spPr>
          <a:xfrm>
            <a:off x="6308175" y="3728428"/>
            <a:ext cx="1925259" cy="55241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4" name="Google Shape;1267;p33">
            <a:extLst>
              <a:ext uri="{FF2B5EF4-FFF2-40B4-BE49-F238E27FC236}">
                <a16:creationId xmlns:a16="http://schemas.microsoft.com/office/drawing/2014/main" id="{B6151692-CE6E-5890-2CF9-5757A767CF3E}"/>
              </a:ext>
            </a:extLst>
          </p:cNvPr>
          <p:cNvSpPr txBox="1">
            <a:spLocks/>
          </p:cNvSpPr>
          <p:nvPr/>
        </p:nvSpPr>
        <p:spPr>
          <a:xfrm>
            <a:off x="774005" y="572693"/>
            <a:ext cx="7704000" cy="56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2800" b="1" dirty="0">
                <a:solidFill>
                  <a:schemeClr val="accent6">
                    <a:lumMod val="25000"/>
                    <a:lumOff val="75000"/>
                  </a:schemeClr>
                </a:solidFill>
              </a:rPr>
              <a:t>Table of Contents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39D375A-3C24-26FC-9698-6B74101270C0}"/>
              </a:ext>
            </a:extLst>
          </p:cNvPr>
          <p:cNvSpPr txBox="1"/>
          <p:nvPr/>
        </p:nvSpPr>
        <p:spPr>
          <a:xfrm>
            <a:off x="2795719" y="539901"/>
            <a:ext cx="37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Zen Dots" panose="020B0604020202020204" charset="0"/>
              </a:rPr>
              <a:t>01. 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219CB-092F-5064-44FF-12FF62D77642}"/>
              </a:ext>
            </a:extLst>
          </p:cNvPr>
          <p:cNvSpPr txBox="1"/>
          <p:nvPr/>
        </p:nvSpPr>
        <p:spPr>
          <a:xfrm>
            <a:off x="1092278" y="1198406"/>
            <a:ext cx="69594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A Student Management System (SMS) is an integrated software solution designed to manage the educational and administrative activities of educational institutions such as schools, colleges, and universities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B52051-7E86-F817-55CB-7B5183CD7D20}"/>
              </a:ext>
            </a:extLst>
          </p:cNvPr>
          <p:cNvSpPr txBox="1"/>
          <p:nvPr/>
        </p:nvSpPr>
        <p:spPr>
          <a:xfrm>
            <a:off x="5822964" y="3644262"/>
            <a:ext cx="5044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CE5B4"/>
                </a:solidFill>
                <a:effectLst/>
                <a:uLnTx/>
                <a:uFillTx/>
                <a:latin typeface="Zen Dots" panose="020B0604020202020204" charset="0"/>
                <a:cs typeface="Arial"/>
                <a:sym typeface="Arial"/>
              </a:rPr>
              <a:t>04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B0627F-9D8A-0119-3F6C-BB6F457E7CB0}"/>
              </a:ext>
            </a:extLst>
          </p:cNvPr>
          <p:cNvSpPr/>
          <p:nvPr/>
        </p:nvSpPr>
        <p:spPr>
          <a:xfrm>
            <a:off x="4242818" y="2417147"/>
            <a:ext cx="73150" cy="1671066"/>
          </a:xfrm>
          <a:prstGeom prst="rect">
            <a:avLst/>
          </a:prstGeom>
          <a:solidFill>
            <a:srgbClr val="ECE5B4"/>
          </a:solidFill>
          <a:ln>
            <a:solidFill>
              <a:srgbClr val="ECE5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3EF6AB87-C476-0C92-E9D1-FCB50D86C8FB}"/>
              </a:ext>
            </a:extLst>
          </p:cNvPr>
          <p:cNvSpPr/>
          <p:nvPr/>
        </p:nvSpPr>
        <p:spPr>
          <a:xfrm>
            <a:off x="2011680" y="2505481"/>
            <a:ext cx="2560320" cy="45719"/>
          </a:xfrm>
          <a:prstGeom prst="mathMinus">
            <a:avLst/>
          </a:prstGeom>
          <a:solidFill>
            <a:srgbClr val="ECE5B4"/>
          </a:solidFill>
          <a:ln>
            <a:solidFill>
              <a:srgbClr val="CEC7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8A996FF5-2B94-9428-7595-4712DBAE78CE}"/>
              </a:ext>
            </a:extLst>
          </p:cNvPr>
          <p:cNvSpPr/>
          <p:nvPr/>
        </p:nvSpPr>
        <p:spPr>
          <a:xfrm>
            <a:off x="2011680" y="3365838"/>
            <a:ext cx="2560320" cy="45719"/>
          </a:xfrm>
          <a:prstGeom prst="mathMinus">
            <a:avLst/>
          </a:prstGeom>
          <a:solidFill>
            <a:srgbClr val="ECE5B4"/>
          </a:solidFill>
          <a:ln>
            <a:solidFill>
              <a:srgbClr val="CEC7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BBEDC9F1-0255-26E4-7481-8D42D912478C}"/>
              </a:ext>
            </a:extLst>
          </p:cNvPr>
          <p:cNvSpPr/>
          <p:nvPr/>
        </p:nvSpPr>
        <p:spPr>
          <a:xfrm>
            <a:off x="3931920" y="2801606"/>
            <a:ext cx="2560320" cy="45719"/>
          </a:xfrm>
          <a:prstGeom prst="mathMinus">
            <a:avLst/>
          </a:prstGeom>
          <a:solidFill>
            <a:srgbClr val="ECE5B4"/>
          </a:solidFill>
          <a:ln>
            <a:solidFill>
              <a:srgbClr val="CEC7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28536603-1767-4AB4-F65D-9BD002DB8161}"/>
              </a:ext>
            </a:extLst>
          </p:cNvPr>
          <p:cNvSpPr/>
          <p:nvPr/>
        </p:nvSpPr>
        <p:spPr>
          <a:xfrm>
            <a:off x="3931920" y="3907209"/>
            <a:ext cx="2560320" cy="45719"/>
          </a:xfrm>
          <a:prstGeom prst="mathMinus">
            <a:avLst/>
          </a:prstGeom>
          <a:solidFill>
            <a:srgbClr val="ECE5B4"/>
          </a:solidFill>
          <a:ln>
            <a:solidFill>
              <a:srgbClr val="CEC7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739A59-DC93-94D3-DB65-303D6690D577}"/>
              </a:ext>
            </a:extLst>
          </p:cNvPr>
          <p:cNvSpPr txBox="1"/>
          <p:nvPr/>
        </p:nvSpPr>
        <p:spPr>
          <a:xfrm>
            <a:off x="2250066" y="2240045"/>
            <a:ext cx="707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Zen Dots" panose="020B0604020202020204" charset="0"/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8C5786-1AE4-DB82-E058-96F8822F33C7}"/>
              </a:ext>
            </a:extLst>
          </p:cNvPr>
          <p:cNvSpPr txBox="1"/>
          <p:nvPr/>
        </p:nvSpPr>
        <p:spPr>
          <a:xfrm>
            <a:off x="5857616" y="254321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Zen Dots" panose="020B0604020202020204" charset="0"/>
              </a:rPr>
              <a:t>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76307-8A7B-59B0-1EB6-D8BF5586F4B9}"/>
              </a:ext>
            </a:extLst>
          </p:cNvPr>
          <p:cNvSpPr txBox="1"/>
          <p:nvPr/>
        </p:nvSpPr>
        <p:spPr>
          <a:xfrm>
            <a:off x="2282952" y="3097731"/>
            <a:ext cx="5212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Zen Dots" panose="020B0604020202020204" charset="0"/>
              </a:rPr>
              <a:t>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AC818-F1B3-7FC8-9A63-01136CBA3F7B}"/>
              </a:ext>
            </a:extLst>
          </p:cNvPr>
          <p:cNvSpPr txBox="1"/>
          <p:nvPr/>
        </p:nvSpPr>
        <p:spPr>
          <a:xfrm>
            <a:off x="2253111" y="2528340"/>
            <a:ext cx="20482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This system facilitates the efficient handling of various tasks</a:t>
            </a:r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BF388D-ED67-918B-88DC-E085F368F1F9}"/>
              </a:ext>
            </a:extLst>
          </p:cNvPr>
          <p:cNvSpPr txBox="1"/>
          <p:nvPr/>
        </p:nvSpPr>
        <p:spPr>
          <a:xfrm>
            <a:off x="4279393" y="2880115"/>
            <a:ext cx="28148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Including student registration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4D2FA1-E6E0-1A3F-BA2E-76B63E385225}"/>
              </a:ext>
            </a:extLst>
          </p:cNvPr>
          <p:cNvSpPr txBox="1"/>
          <p:nvPr/>
        </p:nvSpPr>
        <p:spPr>
          <a:xfrm>
            <a:off x="2282952" y="3400353"/>
            <a:ext cx="17312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Attendance tracking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96979F-6866-6219-5621-55EA4DB3B7BF}"/>
              </a:ext>
            </a:extLst>
          </p:cNvPr>
          <p:cNvSpPr txBox="1"/>
          <p:nvPr/>
        </p:nvSpPr>
        <p:spPr>
          <a:xfrm>
            <a:off x="3694176" y="3927311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Grade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BAE76-F55C-27D8-0709-0566F3BA48BE}"/>
              </a:ext>
            </a:extLst>
          </p:cNvPr>
          <p:cNvSpPr txBox="1"/>
          <p:nvPr/>
        </p:nvSpPr>
        <p:spPr>
          <a:xfrm>
            <a:off x="8470471" y="539901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55260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113DA-31BC-777A-E1A6-5480EA93B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962E49-7CD0-965C-10A6-257DE26E1A0A}"/>
              </a:ext>
            </a:extLst>
          </p:cNvPr>
          <p:cNvSpPr txBox="1"/>
          <p:nvPr/>
        </p:nvSpPr>
        <p:spPr>
          <a:xfrm>
            <a:off x="3194303" y="633984"/>
            <a:ext cx="370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Zen Dots" panose="020B0604020202020204" charset="0"/>
              </a:rPr>
              <a:t>01.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2FB23-CDF7-D321-52CC-C0D3C4FF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63" y="1722339"/>
            <a:ext cx="3597478" cy="230695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330D2-EE8A-A771-3357-8C70586C21A3}"/>
              </a:ext>
            </a:extLst>
          </p:cNvPr>
          <p:cNvSpPr txBox="1"/>
          <p:nvPr/>
        </p:nvSpPr>
        <p:spPr>
          <a:xfrm>
            <a:off x="828430" y="1722339"/>
            <a:ext cx="36341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Title:</a:t>
            </a: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project is titled "STUDENT MANAGEMENT".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Interface:</a:t>
            </a: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interface is text-based which runs on a Linux terminal.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Choice:</a:t>
            </a: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Users can select from four options: Admin, Teacher, Student, or Exit.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A91B0-6DF7-373E-3080-1D15874C4BB8}"/>
              </a:ext>
            </a:extLst>
          </p:cNvPr>
          <p:cNvSpPr txBox="1"/>
          <p:nvPr/>
        </p:nvSpPr>
        <p:spPr>
          <a:xfrm>
            <a:off x="8478286" y="548742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025674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3063AA8-6E2B-B767-EB4E-165EC5A12599}"/>
              </a:ext>
            </a:extLst>
          </p:cNvPr>
          <p:cNvSpPr txBox="1"/>
          <p:nvPr/>
        </p:nvSpPr>
        <p:spPr>
          <a:xfrm>
            <a:off x="2706821" y="604527"/>
            <a:ext cx="4174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Zen Dots" panose="020B0604020202020204" charset="0"/>
              </a:rPr>
              <a:t>02. Admin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C3AA0-357D-1833-C1F0-18F659B1640E}"/>
              </a:ext>
            </a:extLst>
          </p:cNvPr>
          <p:cNvSpPr txBox="1"/>
          <p:nvPr/>
        </p:nvSpPr>
        <p:spPr>
          <a:xfrm>
            <a:off x="803031" y="1771530"/>
            <a:ext cx="39908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Admin Module is the backbone of the system. A admin can interact with other module.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Features:</a:t>
            </a:r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Teacher, Create Student, View Students, Create Courses, etc.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Admin's ability to manage teachers, students, courses, and semesters.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C728C-ADC9-A43A-C086-74AAE6CD8395}"/>
              </a:ext>
            </a:extLst>
          </p:cNvPr>
          <p:cNvSpPr txBox="1"/>
          <p:nvPr/>
        </p:nvSpPr>
        <p:spPr>
          <a:xfrm>
            <a:off x="8486101" y="558360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2EAC5-EDD5-71E2-E4E4-F1682274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5" t="31011" r="50260"/>
          <a:stretch/>
        </p:blipFill>
        <p:spPr>
          <a:xfrm>
            <a:off x="5103446" y="1771530"/>
            <a:ext cx="2790092" cy="25969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60449-1EC5-39E1-1D34-1B78C3818D86}"/>
              </a:ext>
            </a:extLst>
          </p:cNvPr>
          <p:cNvSpPr txBox="1"/>
          <p:nvPr/>
        </p:nvSpPr>
        <p:spPr>
          <a:xfrm>
            <a:off x="5020481" y="1432976"/>
            <a:ext cx="1958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248535889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8AEC-2199-19F4-32A5-1ACF6EC3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E0B4E9-49C6-9732-30A5-6F890B83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528" r="31888" b="16615"/>
          <a:stretch/>
        </p:blipFill>
        <p:spPr>
          <a:xfrm>
            <a:off x="948684" y="1767228"/>
            <a:ext cx="2826148" cy="128762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64654-A751-29CE-8250-A0FBA582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453"/>
          <a:stretch/>
        </p:blipFill>
        <p:spPr>
          <a:xfrm>
            <a:off x="4489242" y="2910304"/>
            <a:ext cx="3706074" cy="13862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6C33D-A06D-248F-D3C1-CA6BF3B2A2F7}"/>
              </a:ext>
            </a:extLst>
          </p:cNvPr>
          <p:cNvSpPr txBox="1"/>
          <p:nvPr/>
        </p:nvSpPr>
        <p:spPr>
          <a:xfrm>
            <a:off x="948683" y="1436489"/>
            <a:ext cx="206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BCDF7-7290-73F6-CDCF-920DCF4695DA}"/>
              </a:ext>
            </a:extLst>
          </p:cNvPr>
          <p:cNvSpPr txBox="1"/>
          <p:nvPr/>
        </p:nvSpPr>
        <p:spPr>
          <a:xfrm>
            <a:off x="4396102" y="2571750"/>
            <a:ext cx="206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 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C24E-2905-B10E-9741-1892FF573EAE}"/>
              </a:ext>
            </a:extLst>
          </p:cNvPr>
          <p:cNvSpPr txBox="1"/>
          <p:nvPr/>
        </p:nvSpPr>
        <p:spPr>
          <a:xfrm>
            <a:off x="8462655" y="558360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00673-3150-8109-79D5-9BCC5C1B7337}"/>
              </a:ext>
            </a:extLst>
          </p:cNvPr>
          <p:cNvSpPr txBox="1"/>
          <p:nvPr/>
        </p:nvSpPr>
        <p:spPr>
          <a:xfrm>
            <a:off x="2706821" y="604527"/>
            <a:ext cx="4174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Zen Dots" panose="020B0604020202020204" charset="0"/>
              </a:rPr>
              <a:t>02. Admin Module</a:t>
            </a:r>
          </a:p>
        </p:txBody>
      </p:sp>
    </p:spTree>
    <p:extLst>
      <p:ext uri="{BB962C8B-B14F-4D97-AF65-F5344CB8AC3E}">
        <p14:creationId xmlns:p14="http://schemas.microsoft.com/office/powerpoint/2010/main" val="316865281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241C6-AD2C-4312-CBA0-1A87C3FED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8FEE673-606A-8839-96EC-93B844A3DDD3}"/>
              </a:ext>
            </a:extLst>
          </p:cNvPr>
          <p:cNvSpPr txBox="1"/>
          <p:nvPr/>
        </p:nvSpPr>
        <p:spPr>
          <a:xfrm>
            <a:off x="2123341" y="638174"/>
            <a:ext cx="472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Zen Dots" panose="020B0604020202020204" charset="0"/>
              </a:rPr>
              <a:t>03. Teacher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0F6F3-1F52-D479-1C51-74EE937A8AB3}"/>
              </a:ext>
            </a:extLst>
          </p:cNvPr>
          <p:cNvSpPr txBox="1"/>
          <p:nvPr/>
        </p:nvSpPr>
        <p:spPr>
          <a:xfrm>
            <a:off x="912445" y="1920003"/>
            <a:ext cx="4047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CE5B4"/>
              </a:buClr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Teacher Module allows teachers to manage their students' academic data.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Features: View Enrolled Students, Update Marks, Enroll Students in Courses, etc.</a:t>
            </a:r>
          </a:p>
          <a:p>
            <a:pPr marL="285750" indent="-285750">
              <a:buClr>
                <a:srgbClr val="ECE5B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Teacher's interaction with students and courses.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75CED-C81E-9EF4-1704-96BCDAD87FB0}"/>
              </a:ext>
            </a:extLst>
          </p:cNvPr>
          <p:cNvSpPr txBox="1"/>
          <p:nvPr/>
        </p:nvSpPr>
        <p:spPr>
          <a:xfrm>
            <a:off x="8470470" y="560747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7A44-8166-C10B-0085-D2A94420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9" t="45858" r="63013" b="16876"/>
          <a:stretch/>
        </p:blipFill>
        <p:spPr>
          <a:xfrm>
            <a:off x="5301916" y="2049516"/>
            <a:ext cx="2747930" cy="1771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C53852-9974-005F-B108-830BE735A77D}"/>
              </a:ext>
            </a:extLst>
          </p:cNvPr>
          <p:cNvSpPr txBox="1"/>
          <p:nvPr/>
        </p:nvSpPr>
        <p:spPr>
          <a:xfrm>
            <a:off x="5242912" y="1599617"/>
            <a:ext cx="241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Teacher Panel</a:t>
            </a:r>
          </a:p>
        </p:txBody>
      </p:sp>
    </p:spTree>
    <p:extLst>
      <p:ext uri="{BB962C8B-B14F-4D97-AF65-F5344CB8AC3E}">
        <p14:creationId xmlns:p14="http://schemas.microsoft.com/office/powerpoint/2010/main" val="115851642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F01F6-D8E0-A7B8-720B-16C408F91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C1F2B-4969-D4D0-3F12-2AC6256E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286" r="16137" b="17650"/>
          <a:stretch/>
        </p:blipFill>
        <p:spPr>
          <a:xfrm>
            <a:off x="722713" y="1722586"/>
            <a:ext cx="3849287" cy="135377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B91F4-1A75-6516-3366-0EB3CC05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007" r="47332"/>
          <a:stretch/>
        </p:blipFill>
        <p:spPr>
          <a:xfrm>
            <a:off x="5176932" y="2571750"/>
            <a:ext cx="2951529" cy="203595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0D99A-285D-2505-C782-309C64CD0CBB}"/>
              </a:ext>
            </a:extLst>
          </p:cNvPr>
          <p:cNvSpPr txBox="1"/>
          <p:nvPr/>
        </p:nvSpPr>
        <p:spPr>
          <a:xfrm>
            <a:off x="649690" y="1384032"/>
            <a:ext cx="272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 Enrolled Students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2C297-FB7C-0959-903E-3F46C3DE0214}"/>
              </a:ext>
            </a:extLst>
          </p:cNvPr>
          <p:cNvSpPr txBox="1"/>
          <p:nvPr/>
        </p:nvSpPr>
        <p:spPr>
          <a:xfrm>
            <a:off x="5176932" y="2164675"/>
            <a:ext cx="259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Update Student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99BFA-B88D-AB56-A3AC-5E9494BF4836}"/>
              </a:ext>
            </a:extLst>
          </p:cNvPr>
          <p:cNvSpPr txBox="1"/>
          <p:nvPr/>
        </p:nvSpPr>
        <p:spPr>
          <a:xfrm>
            <a:off x="8470864" y="558360"/>
            <a:ext cx="5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C06E-E3C3-F473-0A91-8C3B7CA6A6A5}"/>
              </a:ext>
            </a:extLst>
          </p:cNvPr>
          <p:cNvSpPr txBox="1"/>
          <p:nvPr/>
        </p:nvSpPr>
        <p:spPr>
          <a:xfrm>
            <a:off x="2123341" y="638174"/>
            <a:ext cx="472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Zen Dots" panose="020B0604020202020204" charset="0"/>
              </a:rPr>
              <a:t>03. Teacher Module</a:t>
            </a:r>
          </a:p>
        </p:txBody>
      </p:sp>
    </p:spTree>
    <p:extLst>
      <p:ext uri="{BB962C8B-B14F-4D97-AF65-F5344CB8AC3E}">
        <p14:creationId xmlns:p14="http://schemas.microsoft.com/office/powerpoint/2010/main" val="34981543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475</Words>
  <Application>Microsoft Office PowerPoint</Application>
  <PresentationFormat>On-screen Show (16:9)</PresentationFormat>
  <Paragraphs>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Zen Dots</vt:lpstr>
      <vt:lpstr>Anaheim</vt:lpstr>
      <vt:lpstr>Poppins</vt:lpstr>
      <vt:lpstr>Elephant</vt:lpstr>
      <vt:lpstr>Arial</vt:lpstr>
      <vt:lpstr> Computer Science Degree for College by Slidesgo</vt:lpstr>
      <vt:lpstr>EduTrack</vt:lpstr>
      <vt:lpstr>                  Project Showcase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05. Future Work   </vt:lpstr>
      <vt:lpstr>06. Conclusion</vt:lpstr>
      <vt:lpstr>Any Queries?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Likhon</dc:creator>
  <cp:lastModifiedBy>Tristan Frost</cp:lastModifiedBy>
  <cp:revision>3</cp:revision>
  <dcterms:modified xsi:type="dcterms:W3CDTF">2024-12-04T20:59:14Z</dcterms:modified>
</cp:coreProperties>
</file>