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" TargetMode="External"/><Relationship Id="rId3" Type="http://schemas.openxmlformats.org/officeDocument/2006/relationships/hyperlink" Target="https://www.zenhub.com/" TargetMode="External"/><Relationship Id="rId4" Type="http://schemas.openxmlformats.org/officeDocument/2006/relationships/hyperlink" Target="https://try.github.io/levels/1/challenges/1" TargetMode="External"/><Relationship Id="rId5" Type="http://schemas.openxmlformats.org/officeDocument/2006/relationships/hyperlink" Target="https://www.youtube.com/watch?v=9TycLR0TqFA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365869" y="755104"/>
            <a:ext cx="12273062" cy="2343696"/>
          </a:xfrm>
          <a:prstGeom prst="rect">
            <a:avLst/>
          </a:prstGeom>
        </p:spPr>
        <p:txBody>
          <a:bodyPr/>
          <a:lstStyle>
            <a:lvl1pPr defTabSz="572516">
              <a:defRPr sz="7840"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Project Management 101: GitHub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524000" y="3520715"/>
            <a:ext cx="10464800" cy="1130301"/>
          </a:xfrm>
          <a:prstGeom prst="rect">
            <a:avLst/>
          </a:prstGeom>
        </p:spPr>
        <p:txBody>
          <a:bodyPr/>
          <a:lstStyle/>
          <a:p>
            <a:pPr defTabSz="449833">
              <a:defRPr sz="2464">
                <a:latin typeface="Andale Mono"/>
                <a:ea typeface="Andale Mono"/>
                <a:cs typeface="Andale Mono"/>
                <a:sym typeface="Andale Mono"/>
              </a:defRPr>
            </a:pPr>
            <a:r>
              <a:t>By: Stephanie Honore`</a:t>
            </a:r>
          </a:p>
          <a:p>
            <a:pPr defTabSz="449833">
              <a:defRPr sz="2464">
                <a:latin typeface="Andale Mono"/>
                <a:ea typeface="Andale Mono"/>
                <a:cs typeface="Andale Mono"/>
                <a:sym typeface="Andale Mono"/>
              </a:defRPr>
            </a:pPr>
            <a:r>
              <a:t>MS Computer Science Candidate</a:t>
            </a:r>
          </a:p>
          <a:p>
            <a:pPr defTabSz="449833">
              <a:defRPr sz="2464">
                <a:latin typeface="Andale Mono"/>
                <a:ea typeface="Andale Mono"/>
                <a:cs typeface="Andale Mono"/>
                <a:sym typeface="Andale Mono"/>
              </a:defRPr>
            </a:pPr>
            <a:r>
              <a:t>November 1, 2016</a:t>
            </a:r>
          </a:p>
        </p:txBody>
      </p:sp>
      <p:pic>
        <p:nvPicPr>
          <p:cNvPr id="121" name="github_masc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5315" y="5072930"/>
            <a:ext cx="3982170" cy="39821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Enter “git clone” in Terminal Window</a:t>
            </a:r>
          </a:p>
        </p:txBody>
      </p:sp>
      <p:pic>
        <p:nvPicPr>
          <p:cNvPr id="156" name="3_git_clon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3875" y="3110556"/>
            <a:ext cx="9877050" cy="52850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Changing to Your Branch</a:t>
            </a:r>
          </a:p>
        </p:txBody>
      </p:sp>
      <p:sp>
        <p:nvSpPr>
          <p:cNvPr id="159" name="Shape 159"/>
          <p:cNvSpPr/>
          <p:nvPr>
            <p:ph type="body" sz="half" idx="1"/>
          </p:nvPr>
        </p:nvSpPr>
        <p:spPr>
          <a:xfrm>
            <a:off x="952500" y="3931741"/>
            <a:ext cx="11099800" cy="3642718"/>
          </a:xfrm>
          <a:prstGeom prst="rect">
            <a:avLst/>
          </a:prstGeom>
        </p:spPr>
        <p:txBody>
          <a:bodyPr/>
          <a:lstStyle/>
          <a:p>
            <a:pPr marL="426719" indent="-426719" defTabSz="560831">
              <a:spcBef>
                <a:spcPts val="4000"/>
              </a:spcBef>
              <a:defRPr sz="3455">
                <a:solidFill>
                  <a:schemeClr val="accent5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When collaborating with others, it is essential that you switch to your branch before you make any changes!</a:t>
            </a:r>
          </a:p>
          <a:p>
            <a:pPr marL="426719" indent="-426719" defTabSz="560831">
              <a:spcBef>
                <a:spcPts val="4000"/>
              </a:spcBef>
              <a:defRPr sz="3455">
                <a:latin typeface="Andale Mono"/>
                <a:ea typeface="Andale Mono"/>
                <a:cs typeface="Andale Mono"/>
                <a:sym typeface="Andale Mono"/>
              </a:defRPr>
            </a:pPr>
            <a:r>
              <a:t>This is to ensure that you do not compromise the contents of the repository with erroneous changes.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Branching Steps</a:t>
            </a:r>
          </a:p>
        </p:txBody>
      </p:sp>
      <p:sp>
        <p:nvSpPr>
          <p:cNvPr id="162" name="Shape 162"/>
          <p:cNvSpPr/>
          <p:nvPr>
            <p:ph type="body" sz="half" idx="1"/>
          </p:nvPr>
        </p:nvSpPr>
        <p:spPr>
          <a:xfrm>
            <a:off x="952500" y="3709218"/>
            <a:ext cx="11099800" cy="4087764"/>
          </a:xfrm>
          <a:prstGeom prst="rect">
            <a:avLst/>
          </a:prstGeom>
        </p:spPr>
        <p:txBody>
          <a:bodyPr/>
          <a:lstStyle/>
          <a:p>
            <a:pPr marL="635000" indent="-635000">
              <a:buSzPct val="100000"/>
              <a:buAutoNum type="arabicPeriod" startAt="1"/>
              <a:defRPr>
                <a:latin typeface="Andale Mono"/>
                <a:ea typeface="Andale Mono"/>
                <a:cs typeface="Andale Mono"/>
                <a:sym typeface="Andale Mono"/>
              </a:defRPr>
            </a:pPr>
            <a:r>
              <a:t>Create a new branch with the command, “git checkout -b”</a:t>
            </a:r>
          </a:p>
          <a:p>
            <a:pPr marL="635000" indent="-635000">
              <a:buSzPct val="100000"/>
              <a:buAutoNum type="arabicPeriod" startAt="1"/>
              <a:defRPr>
                <a:latin typeface="Andale Mono"/>
                <a:ea typeface="Andale Mono"/>
                <a:cs typeface="Andale Mono"/>
                <a:sym typeface="Andale Mono"/>
              </a:defRPr>
            </a:pPr>
            <a:r>
              <a:t>Enter the command, “git branch” to view your current branch.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5_swithchingbranch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9209" y="2087760"/>
            <a:ext cx="10486382" cy="5745413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hape 165"/>
          <p:cNvSpPr/>
          <p:nvPr/>
        </p:nvSpPr>
        <p:spPr>
          <a:xfrm>
            <a:off x="1174998" y="4064000"/>
            <a:ext cx="5177533" cy="1792933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Committing Changes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8929" indent="-328929" defTabSz="432308">
              <a:spcBef>
                <a:spcPts val="3100"/>
              </a:spcBef>
              <a:defRPr sz="2664">
                <a:latin typeface="Andale Mono"/>
                <a:ea typeface="Andale Mono"/>
                <a:cs typeface="Andale Mono"/>
                <a:sym typeface="Andale Mono"/>
              </a:defRPr>
            </a:pPr>
            <a:r>
              <a:t>When you change a file on your local machine you have to do 3 main things in order to update the repository.</a:t>
            </a:r>
          </a:p>
          <a:p>
            <a:pPr lvl="1" marL="939800" indent="-469900" defTabSz="432308">
              <a:spcBef>
                <a:spcPts val="3100"/>
              </a:spcBef>
              <a:buSzPct val="100000"/>
              <a:buAutoNum type="arabicPeriod" startAt="1"/>
              <a:defRPr sz="2664">
                <a:latin typeface="Andale Mono"/>
                <a:ea typeface="Andale Mono"/>
                <a:cs typeface="Andale Mono"/>
                <a:sym typeface="Andale Mono"/>
              </a:defRPr>
            </a:pPr>
            <a:r>
              <a:t>Change file in text editor</a:t>
            </a:r>
          </a:p>
          <a:p>
            <a:pPr lvl="1" marL="939800" indent="-469900" defTabSz="432308">
              <a:spcBef>
                <a:spcPts val="3100"/>
              </a:spcBef>
              <a:buSzPct val="100000"/>
              <a:buAutoNum type="arabicPeriod" startAt="1"/>
              <a:defRPr sz="2664">
                <a:latin typeface="Andale Mono"/>
                <a:ea typeface="Andale Mono"/>
                <a:cs typeface="Andale Mono"/>
                <a:sym typeface="Andale Mono"/>
              </a:defRPr>
            </a:pPr>
            <a:r>
              <a:t>Stage the changes files with “git add” command</a:t>
            </a:r>
          </a:p>
          <a:p>
            <a:pPr lvl="1" marL="939800" indent="-469900" defTabSz="432308">
              <a:spcBef>
                <a:spcPts val="3100"/>
              </a:spcBef>
              <a:buSzPct val="100000"/>
              <a:buAutoNum type="arabicPeriod" startAt="1"/>
              <a:defRPr sz="2664">
                <a:latin typeface="Andale Mono"/>
                <a:ea typeface="Andale Mono"/>
                <a:cs typeface="Andale Mono"/>
                <a:sym typeface="Andale Mono"/>
              </a:defRPr>
            </a:pPr>
            <a:r>
              <a:t>Commit the files with the “git commit” command</a:t>
            </a:r>
          </a:p>
          <a:p>
            <a:pPr lvl="1" marL="939800" indent="-469900" defTabSz="432308">
              <a:spcBef>
                <a:spcPts val="3100"/>
              </a:spcBef>
              <a:buSzPct val="100000"/>
              <a:buAutoNum type="arabicPeriod" startAt="1"/>
              <a:defRPr sz="2664">
                <a:latin typeface="Andale Mono"/>
                <a:ea typeface="Andale Mono"/>
                <a:cs typeface="Andale Mono"/>
                <a:sym typeface="Andale Mono"/>
              </a:defRPr>
            </a:pPr>
            <a:r>
              <a:t>Push the changes to the repository to be reviewed with the “git push” command. </a:t>
            </a:r>
          </a:p>
          <a:p>
            <a:pPr lvl="1" marL="939800" indent="-469900" defTabSz="432308">
              <a:spcBef>
                <a:spcPts val="3100"/>
              </a:spcBef>
              <a:buSzPct val="100000"/>
              <a:buAutoNum type="arabicPeriod" startAt="1"/>
              <a:defRPr sz="2664">
                <a:latin typeface="Andale Mono"/>
                <a:ea typeface="Andale Mono"/>
                <a:cs typeface="Andale Mono"/>
                <a:sym typeface="Andale Mono"/>
              </a:defRPr>
            </a:pPr>
            <a:r>
              <a:t>Review “Pull Request” on GitHub site</a:t>
            </a:r>
          </a:p>
          <a:p>
            <a:pPr lvl="1" marL="939800" indent="-469900" defTabSz="432308">
              <a:spcBef>
                <a:spcPts val="3100"/>
              </a:spcBef>
              <a:buSzPct val="100000"/>
              <a:buAutoNum type="arabicPeriod" startAt="1"/>
              <a:defRPr sz="2664">
                <a:latin typeface="Andale Mono"/>
                <a:ea typeface="Andale Mono"/>
                <a:cs typeface="Andale Mono"/>
                <a:sym typeface="Andale Mono"/>
              </a:defRPr>
            </a:pPr>
            <a:r>
              <a:t>Commit changes to the master branch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Change File in Text Editor</a:t>
            </a:r>
          </a:p>
        </p:txBody>
      </p:sp>
      <p:pic>
        <p:nvPicPr>
          <p:cNvPr id="171" name="6_change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3534" y="2753555"/>
            <a:ext cx="10617732" cy="6395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Staging Files</a:t>
            </a:r>
          </a:p>
        </p:txBody>
      </p:sp>
      <p:pic>
        <p:nvPicPr>
          <p:cNvPr id="174" name="7_stage_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6510" y="3299181"/>
            <a:ext cx="9731780" cy="4907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Committing Files</a:t>
            </a:r>
          </a:p>
        </p:txBody>
      </p:sp>
      <p:pic>
        <p:nvPicPr>
          <p:cNvPr id="177" name="8_commit_chang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4519" y="3190752"/>
            <a:ext cx="10175762" cy="51246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Pushing to Repository</a:t>
            </a:r>
          </a:p>
        </p:txBody>
      </p:sp>
      <p:pic>
        <p:nvPicPr>
          <p:cNvPr id="180" name="9_push_chang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4950" y="3016250"/>
            <a:ext cx="9994900" cy="5473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Review Pull Request</a:t>
            </a:r>
          </a:p>
        </p:txBody>
      </p:sp>
      <p:pic>
        <p:nvPicPr>
          <p:cNvPr id="183" name="10_pull_reques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2394" y="3022440"/>
            <a:ext cx="10220012" cy="54613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248047" y="3797300"/>
            <a:ext cx="12508706" cy="2159000"/>
          </a:xfrm>
          <a:prstGeom prst="rect">
            <a:avLst/>
          </a:prstGeom>
        </p:spPr>
        <p:txBody>
          <a:bodyPr/>
          <a:lstStyle>
            <a:lvl1pPr defTabSz="525779">
              <a:defRPr sz="7200"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What the Heck is GitHub Anyways?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creen Shot 2016-10-30 at 10.44.0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576" y="1624074"/>
            <a:ext cx="12209648" cy="65054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xfrm>
            <a:off x="719980" y="444500"/>
            <a:ext cx="11564840" cy="1507729"/>
          </a:xfrm>
          <a:prstGeom prst="rect">
            <a:avLst/>
          </a:prstGeom>
        </p:spPr>
        <p:txBody>
          <a:bodyPr/>
          <a:lstStyle>
            <a:lvl1pPr defTabSz="519937">
              <a:defRPr sz="7119"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Using the Desktop App</a:t>
            </a:r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xfrm>
            <a:off x="487461" y="2130425"/>
            <a:ext cx="12029878" cy="6759575"/>
          </a:xfrm>
          <a:prstGeom prst="rect">
            <a:avLst/>
          </a:prstGeom>
        </p:spPr>
        <p:txBody>
          <a:bodyPr/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There also exists a GitHub Desktop app that you can download from the App Store.You can sign in to GitHub from here and use this instead of the terminal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11_github_deskto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0673" y="1575728"/>
            <a:ext cx="11783454" cy="6602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Using Agile for Project Management</a:t>
            </a:r>
          </a:p>
        </p:txBody>
      </p:sp>
      <p:sp>
        <p:nvSpPr>
          <p:cNvPr id="193" name="Shape 193"/>
          <p:cNvSpPr/>
          <p:nvPr>
            <p:ph type="body" idx="1"/>
          </p:nvPr>
        </p:nvSpPr>
        <p:spPr>
          <a:xfrm>
            <a:off x="446484" y="3043932"/>
            <a:ext cx="12111832" cy="625509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ndale Mono"/>
                <a:ea typeface="Andale Mono"/>
                <a:cs typeface="Andale Mono"/>
                <a:sym typeface="Andale Mono"/>
              </a:defRPr>
            </a:pPr>
            <a:r>
              <a:t>In project management you use a technique called </a:t>
            </a:r>
            <a:r>
              <a:rPr>
                <a:solidFill>
                  <a:schemeClr val="accent5"/>
                </a:solidFill>
              </a:rPr>
              <a:t>Agile</a:t>
            </a:r>
            <a:r>
              <a:t>. </a:t>
            </a:r>
          </a:p>
          <a:p>
            <a:pPr>
              <a:defRPr>
                <a:latin typeface="Andale Mono"/>
                <a:ea typeface="Andale Mono"/>
                <a:cs typeface="Andale Mono"/>
                <a:sym typeface="Andale Mono"/>
              </a:defRPr>
            </a:pPr>
            <a:r>
              <a:t>This process is iterative, where you are doing just enough Planning, Building, and, Testing, to bring the project up for review and possible deployment. This is called a </a:t>
            </a:r>
            <a:r>
              <a:rPr>
                <a:solidFill>
                  <a:schemeClr val="accent5"/>
                </a:solidFill>
              </a:rPr>
              <a:t>Sprint</a:t>
            </a:r>
            <a:r>
              <a:t>. </a:t>
            </a:r>
          </a:p>
          <a:p>
            <a:pPr>
              <a:defRPr>
                <a:latin typeface="Andale Mono"/>
                <a:ea typeface="Andale Mono"/>
                <a:cs typeface="Andale Mono"/>
                <a:sym typeface="Andale Mono"/>
              </a:defRPr>
            </a:pPr>
            <a:r>
              <a:t>At the end of the Sprint you release the partially complete project and then start another iteration to continue making updates to that project over time.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xfrm>
            <a:off x="952500" y="215900"/>
            <a:ext cx="11099800" cy="2159000"/>
          </a:xfrm>
          <a:prstGeom prst="rect">
            <a:avLst/>
          </a:prstGeom>
        </p:spPr>
        <p:txBody>
          <a:bodyPr/>
          <a:lstStyle>
            <a:lvl1pPr defTabSz="525779">
              <a:defRPr sz="7200"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The Agile Method. Everyone is Doing It</a:t>
            </a:r>
          </a:p>
        </p:txBody>
      </p:sp>
      <p:pic>
        <p:nvPicPr>
          <p:cNvPr id="196" name="agile_diagra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2356" y="2546350"/>
            <a:ext cx="8620088" cy="6388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A Little Something Called Zenhub</a:t>
            </a:r>
          </a:p>
        </p:txBody>
      </p:sp>
      <p:sp>
        <p:nvSpPr>
          <p:cNvPr id="199" name="Shape 199"/>
          <p:cNvSpPr/>
          <p:nvPr>
            <p:ph type="body" sz="half" idx="1"/>
          </p:nvPr>
        </p:nvSpPr>
        <p:spPr>
          <a:xfrm>
            <a:off x="321469" y="3107729"/>
            <a:ext cx="6878637" cy="609669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ndale Mono"/>
                <a:ea typeface="Andale Mono"/>
                <a:cs typeface="Andale Mono"/>
                <a:sym typeface="Andale Mono"/>
              </a:defRPr>
            </a:pPr>
            <a:r>
              <a:t>There and a GitHub extension called </a:t>
            </a:r>
            <a:r>
              <a:rPr>
                <a:solidFill>
                  <a:schemeClr val="accent5"/>
                </a:solidFill>
              </a:rPr>
              <a:t>Zenhub</a:t>
            </a:r>
            <a:r>
              <a:t> that can be used to organize and manage tasks for a project. </a:t>
            </a:r>
          </a:p>
          <a:p>
            <a:pPr>
              <a:defRPr>
                <a:latin typeface="Andale Mono"/>
                <a:ea typeface="Andale Mono"/>
                <a:cs typeface="Andale Mono"/>
                <a:sym typeface="Andale Mono"/>
              </a:defRPr>
            </a:pPr>
            <a:r>
              <a:t>You create issues and assign them to a collaborator on a project. You can then track the progress of your project on the </a:t>
            </a:r>
            <a:r>
              <a:rPr>
                <a:solidFill>
                  <a:schemeClr val="accent5"/>
                </a:solidFill>
              </a:rPr>
              <a:t>Kanban Board</a:t>
            </a:r>
            <a:r>
              <a:t>.</a:t>
            </a:r>
          </a:p>
        </p:txBody>
      </p:sp>
      <p:pic>
        <p:nvPicPr>
          <p:cNvPr id="200" name="zenhub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08292" y="3712492"/>
            <a:ext cx="4055815" cy="40558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zenhub_sprint_boa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746" y="1030935"/>
            <a:ext cx="12449308" cy="7691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1156965" y="469900"/>
            <a:ext cx="10690870" cy="1280716"/>
          </a:xfrm>
          <a:prstGeom prst="rect">
            <a:avLst/>
          </a:prstGeom>
        </p:spPr>
        <p:txBody>
          <a:bodyPr/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Resources</a:t>
            </a:r>
          </a:p>
        </p:txBody>
      </p:sp>
      <p:sp>
        <p:nvSpPr>
          <p:cNvPr id="207" name="Shape 207"/>
          <p:cNvSpPr/>
          <p:nvPr>
            <p:ph type="body" idx="1"/>
          </p:nvPr>
        </p:nvSpPr>
        <p:spPr>
          <a:xfrm>
            <a:off x="282277" y="2197100"/>
            <a:ext cx="12440246" cy="7014816"/>
          </a:xfrm>
          <a:prstGeom prst="rect">
            <a:avLst/>
          </a:prstGeom>
        </p:spPr>
        <p:txBody>
          <a:bodyPr anchor="t"/>
          <a:lstStyle/>
          <a:p>
            <a:pPr marL="440055" indent="-440055" defTabSz="578358">
              <a:spcBef>
                <a:spcPts val="4100"/>
              </a:spcBef>
              <a:defRPr sz="3564">
                <a:latin typeface="Helvetica"/>
                <a:ea typeface="Helvetica"/>
                <a:cs typeface="Helvetica"/>
                <a:sym typeface="Helvetica"/>
              </a:defRPr>
            </a:pPr>
            <a:r>
              <a:t>Things you need: </a:t>
            </a:r>
          </a:p>
          <a:p>
            <a:pPr lvl="1" marL="880110" indent="-440055" defTabSz="578358">
              <a:spcBef>
                <a:spcPts val="4100"/>
              </a:spcBef>
              <a:defRPr sz="3564"/>
            </a:pPr>
            <a:r>
              <a:rPr u="sng">
                <a:hlinkClick r:id="rId2" invalidUrl="" action="" tgtFrame="" tooltip="" history="1" highlightClick="0" endSnd="0"/>
              </a:rPr>
              <a:t>https://github.com/</a:t>
            </a:r>
          </a:p>
          <a:p>
            <a:pPr lvl="1" marL="880110" indent="-440055" defTabSz="578358">
              <a:spcBef>
                <a:spcPts val="4100"/>
              </a:spcBef>
              <a:defRPr sz="3564"/>
            </a:pPr>
            <a:r>
              <a:rPr u="sng">
                <a:hlinkClick r:id="rId3" invalidUrl="" action="" tgtFrame="" tooltip="" history="1" highlightClick="0" endSnd="0"/>
              </a:rPr>
              <a:t>https://www.zenhub.com/</a:t>
            </a:r>
          </a:p>
          <a:p>
            <a:pPr marL="440055" indent="-440055" defTabSz="578358">
              <a:spcBef>
                <a:spcPts val="4100"/>
              </a:spcBef>
              <a:defRPr sz="3564">
                <a:latin typeface="Helvetica"/>
                <a:ea typeface="Helvetica"/>
                <a:cs typeface="Helvetica"/>
                <a:sym typeface="Helvetica"/>
              </a:defRPr>
            </a:pPr>
            <a:r>
              <a:t>GitHub tutorial: </a:t>
            </a:r>
          </a:p>
          <a:p>
            <a:pPr lvl="1" marL="880110" indent="-440055" defTabSz="578358">
              <a:spcBef>
                <a:spcPts val="4100"/>
              </a:spcBef>
              <a:defRPr sz="3564"/>
            </a:pPr>
            <a:r>
              <a:rPr u="sng">
                <a:hlinkClick r:id="rId4" invalidUrl="" action="" tgtFrame="" tooltip="" history="1" highlightClick="0" endSnd="0"/>
              </a:rPr>
              <a:t>https://try.github.io/levels/1/challenges/1</a:t>
            </a:r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Agile Tutorial:</a:t>
            </a:r>
            <a:r>
              <a:t> </a:t>
            </a:r>
          </a:p>
          <a:p>
            <a:pPr lvl="1" marL="880110" indent="-440055" defTabSz="578358">
              <a:spcBef>
                <a:spcPts val="4100"/>
              </a:spcBef>
              <a:defRPr sz="3564"/>
            </a:pPr>
            <a:r>
              <a:rPr u="sng">
                <a:hlinkClick r:id="rId5" invalidUrl="" action="" tgtFrame="" tooltip="" history="1" highlightClick="0" endSnd="0"/>
              </a:rPr>
              <a:t>https://www.youtube.com/watch?v=9TycLR0TqFA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1181100" y="924693"/>
            <a:ext cx="11099800" cy="1198614"/>
          </a:xfrm>
          <a:prstGeom prst="rect">
            <a:avLst/>
          </a:prstGeom>
        </p:spPr>
        <p:txBody>
          <a:bodyPr/>
          <a:lstStyle>
            <a:lvl1pPr defTabSz="554990">
              <a:defRPr sz="7600"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How Does it Work?</a:t>
            </a:r>
          </a:p>
        </p:txBody>
      </p:sp>
      <p:pic>
        <p:nvPicPr>
          <p:cNvPr id="126" name="github_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0" y="3073400"/>
            <a:ext cx="5334000" cy="5334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/>
        </p:nvSpPr>
        <p:spPr>
          <a:xfrm>
            <a:off x="8197291" y="2482850"/>
            <a:ext cx="31126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Master Branch</a:t>
            </a:r>
          </a:p>
        </p:txBody>
      </p:sp>
      <p:sp>
        <p:nvSpPr>
          <p:cNvPr id="128" name="Shape 128"/>
          <p:cNvSpPr/>
          <p:nvPr/>
        </p:nvSpPr>
        <p:spPr>
          <a:xfrm>
            <a:off x="907567" y="2940050"/>
            <a:ext cx="32648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Child Branches</a:t>
            </a:r>
          </a:p>
        </p:txBody>
      </p:sp>
      <p:sp>
        <p:nvSpPr>
          <p:cNvPr id="129" name="Shape 129"/>
          <p:cNvSpPr/>
          <p:nvPr/>
        </p:nvSpPr>
        <p:spPr>
          <a:xfrm flipH="1">
            <a:off x="7436055" y="3125385"/>
            <a:ext cx="1189633" cy="11896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0" name="Shape 130"/>
          <p:cNvSpPr/>
          <p:nvPr/>
        </p:nvSpPr>
        <p:spPr>
          <a:xfrm>
            <a:off x="3985159" y="3616859"/>
            <a:ext cx="1073161" cy="10731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1" name="Shape 131"/>
          <p:cNvSpPr/>
          <p:nvPr/>
        </p:nvSpPr>
        <p:spPr>
          <a:xfrm>
            <a:off x="3162300" y="3727058"/>
            <a:ext cx="924909" cy="15293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4" name="Shape 134"/>
          <p:cNvSpPr/>
          <p:nvPr/>
        </p:nvSpPr>
        <p:spPr>
          <a:xfrm>
            <a:off x="1509646" y="3623903"/>
            <a:ext cx="1778894" cy="2679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813" y="11168"/>
                  <a:pt x="8013" y="18368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33" name="Shape 133"/>
          <p:cNvSpPr/>
          <p:nvPr/>
        </p:nvSpPr>
        <p:spPr>
          <a:xfrm>
            <a:off x="3238500" y="6286500"/>
            <a:ext cx="1310184" cy="4550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952500" y="635000"/>
            <a:ext cx="11099800" cy="1280071"/>
          </a:xfrm>
          <a:prstGeom prst="rect">
            <a:avLst/>
          </a:prstGeom>
        </p:spPr>
        <p:txBody>
          <a:bodyPr/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Getting Started</a:t>
            </a:r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675704" y="2340491"/>
            <a:ext cx="11653392" cy="1495574"/>
          </a:xfrm>
          <a:prstGeom prst="rect">
            <a:avLst/>
          </a:prstGeom>
        </p:spPr>
        <p:txBody>
          <a:bodyPr anchor="t"/>
          <a:lstStyle/>
          <a:p>
            <a:pPr marL="635000" indent="-635000">
              <a:buSzPct val="100000"/>
              <a:buAutoNum type="arabicPeriod" startAt="1"/>
              <a:defRPr sz="2400"/>
            </a:pPr>
            <a:r>
              <a:t>Go to GitHub’s website: https://github.com/</a:t>
            </a:r>
          </a:p>
          <a:p>
            <a:pPr marL="635000" indent="-635000">
              <a:buSzPct val="100000"/>
              <a:buAutoNum type="arabicPeriod" startAt="1"/>
              <a:defRPr sz="2400"/>
            </a:pPr>
            <a:r>
              <a:t>Create a GitHub account (if you don't already have one) and login.</a:t>
            </a:r>
          </a:p>
        </p:txBody>
      </p:sp>
      <p:pic>
        <p:nvPicPr>
          <p:cNvPr id="138" name="GitHub_log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2535" y="4490085"/>
            <a:ext cx="8459730" cy="43884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xfrm>
            <a:off x="752946" y="444500"/>
            <a:ext cx="11498908" cy="1417936"/>
          </a:xfrm>
          <a:prstGeom prst="rect">
            <a:avLst/>
          </a:prstGeom>
        </p:spPr>
        <p:txBody>
          <a:bodyPr/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Using the Terminal</a:t>
            </a:r>
          </a:p>
        </p:txBody>
      </p:sp>
      <p:sp>
        <p:nvSpPr>
          <p:cNvPr id="141" name="Shape 141"/>
          <p:cNvSpPr/>
          <p:nvPr>
            <p:ph type="body" sz="half" idx="1"/>
          </p:nvPr>
        </p:nvSpPr>
        <p:spPr>
          <a:xfrm>
            <a:off x="676374" y="2001688"/>
            <a:ext cx="11498908" cy="3677991"/>
          </a:xfrm>
          <a:prstGeom prst="rect">
            <a:avLst/>
          </a:prstGeom>
        </p:spPr>
        <p:txBody>
          <a:bodyPr anchor="t"/>
          <a:lstStyle/>
          <a:p>
            <a:pPr marL="328436" indent="-328436" defTabSz="554990">
              <a:spcBef>
                <a:spcPts val="3000"/>
              </a:spcBef>
              <a:defRPr sz="2660"/>
            </a:pPr>
            <a:r>
              <a:t> You enter git commands through the terminal and that updates your project files on the GitHub website:</a:t>
            </a:r>
          </a:p>
          <a:p>
            <a:pPr lvl="1" marL="1072444" indent="-469194" defTabSz="554990">
              <a:spcBef>
                <a:spcPts val="3000"/>
              </a:spcBef>
              <a:buSzPct val="100000"/>
              <a:buAutoNum type="arabicPeriod" startAt="1"/>
              <a:defRPr sz="2660"/>
            </a:pPr>
            <a:r>
              <a:t>Open the terminal</a:t>
            </a:r>
          </a:p>
          <a:p>
            <a:pPr lvl="1" marL="1072444" indent="-469194" defTabSz="554990">
              <a:spcBef>
                <a:spcPts val="3000"/>
              </a:spcBef>
              <a:buSzPct val="100000"/>
              <a:buAutoNum type="arabicPeriod" startAt="1"/>
              <a:defRPr sz="2660"/>
            </a:pPr>
            <a:r>
              <a:t>Enter the path of your project folder</a:t>
            </a:r>
          </a:p>
          <a:p>
            <a:pPr lvl="1" marL="1072444" indent="-469194" defTabSz="554990">
              <a:spcBef>
                <a:spcPts val="3000"/>
              </a:spcBef>
              <a:buSzPct val="100000"/>
              <a:buAutoNum type="arabicPeriod" startAt="1"/>
              <a:defRPr sz="2660"/>
            </a:pPr>
            <a:r>
              <a:t>Use the “git clone” command to clone the repository from the website to your local machine</a:t>
            </a:r>
          </a:p>
        </p:txBody>
      </p:sp>
      <p:pic>
        <p:nvPicPr>
          <p:cNvPr id="142" name="github_mascot_founding_fath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1226" y="5818931"/>
            <a:ext cx="3549205" cy="35492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it_cheat_shee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82" y="46111"/>
            <a:ext cx="12881836" cy="96613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Navigate to Project Folder</a:t>
            </a:r>
          </a:p>
        </p:txBody>
      </p:sp>
      <p:pic>
        <p:nvPicPr>
          <p:cNvPr id="147" name="2_navigatetoprojectfold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5255" y="3146252"/>
            <a:ext cx="10234290" cy="52136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xfrm>
            <a:off x="205283" y="736600"/>
            <a:ext cx="12594235" cy="1600200"/>
          </a:xfrm>
          <a:prstGeom prst="rect">
            <a:avLst/>
          </a:prstGeom>
        </p:spPr>
        <p:txBody>
          <a:bodyPr/>
          <a:lstStyle>
            <a:lvl1pPr defTabSz="344677">
              <a:lnSpc>
                <a:spcPct val="120000"/>
              </a:lnSpc>
              <a:defRPr sz="4719"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Clone the Repository (with HTTPS) to Your Project Folder</a:t>
            </a:r>
          </a:p>
        </p:txBody>
      </p:sp>
      <p:pic>
        <p:nvPicPr>
          <p:cNvPr id="150" name="2_clone_reposito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783" y="2869486"/>
            <a:ext cx="11699234" cy="5767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Or Clone with SSH</a:t>
            </a:r>
          </a:p>
        </p:txBody>
      </p:sp>
      <p:pic>
        <p:nvPicPr>
          <p:cNvPr id="153" name="4_clone_ss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1508" y="3085829"/>
            <a:ext cx="10881784" cy="53345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