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5" r:id="rId7"/>
    <p:sldId id="266" r:id="rId8"/>
    <p:sldId id="260" r:id="rId9"/>
    <p:sldId id="267" r:id="rId10"/>
    <p:sldId id="261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Sheet1!$A$1:$A$34</c:f>
              <c:numCache>
                <c:formatCode>General</c:formatCode>
                <c:ptCount val="34"/>
                <c:pt idx="0">
                  <c:v>1983</c:v>
                </c:pt>
                <c:pt idx="1">
                  <c:v>1984</c:v>
                </c:pt>
                <c:pt idx="2">
                  <c:v>1985</c:v>
                </c:pt>
                <c:pt idx="3">
                  <c:v>1986</c:v>
                </c:pt>
                <c:pt idx="4">
                  <c:v>1987</c:v>
                </c:pt>
                <c:pt idx="5">
                  <c:v>1988</c:v>
                </c:pt>
                <c:pt idx="6">
                  <c:v>1989</c:v>
                </c:pt>
                <c:pt idx="7">
                  <c:v>1990</c:v>
                </c:pt>
                <c:pt idx="8">
                  <c:v>1991</c:v>
                </c:pt>
                <c:pt idx="9">
                  <c:v>1992</c:v>
                </c:pt>
                <c:pt idx="10">
                  <c:v>1993</c:v>
                </c:pt>
                <c:pt idx="11">
                  <c:v>1994</c:v>
                </c:pt>
                <c:pt idx="12">
                  <c:v>1995</c:v>
                </c:pt>
                <c:pt idx="13">
                  <c:v>1996</c:v>
                </c:pt>
                <c:pt idx="14">
                  <c:v>1997</c:v>
                </c:pt>
                <c:pt idx="15">
                  <c:v>1998</c:v>
                </c:pt>
                <c:pt idx="16">
                  <c:v>1999</c:v>
                </c:pt>
                <c:pt idx="17">
                  <c:v>2000</c:v>
                </c:pt>
                <c:pt idx="18">
                  <c:v>2001</c:v>
                </c:pt>
                <c:pt idx="19">
                  <c:v>2002</c:v>
                </c:pt>
                <c:pt idx="20">
                  <c:v>2003</c:v>
                </c:pt>
                <c:pt idx="21">
                  <c:v>2004</c:v>
                </c:pt>
                <c:pt idx="22">
                  <c:v>2005</c:v>
                </c:pt>
                <c:pt idx="23">
                  <c:v>2006</c:v>
                </c:pt>
                <c:pt idx="24">
                  <c:v>2007</c:v>
                </c:pt>
                <c:pt idx="25">
                  <c:v>2008</c:v>
                </c:pt>
                <c:pt idx="26">
                  <c:v>2009</c:v>
                </c:pt>
                <c:pt idx="27">
                  <c:v>2010</c:v>
                </c:pt>
                <c:pt idx="28">
                  <c:v>2011</c:v>
                </c:pt>
                <c:pt idx="29">
                  <c:v>2012</c:v>
                </c:pt>
                <c:pt idx="30">
                  <c:v>2013</c:v>
                </c:pt>
                <c:pt idx="31">
                  <c:v>2014</c:v>
                </c:pt>
                <c:pt idx="32">
                  <c:v>2015</c:v>
                </c:pt>
                <c:pt idx="33">
                  <c:v>2016</c:v>
                </c:pt>
              </c:numCache>
            </c:numRef>
          </c:xVal>
          <c:yVal>
            <c:numRef>
              <c:f>Sheet1!$B$1:$B$34</c:f>
              <c:numCache>
                <c:formatCode>General</c:formatCode>
                <c:ptCount val="34"/>
                <c:pt idx="0">
                  <c:v>1.8822000000000001</c:v>
                </c:pt>
                <c:pt idx="1">
                  <c:v>2.0975999999999999</c:v>
                </c:pt>
                <c:pt idx="2">
                  <c:v>1.6957</c:v>
                </c:pt>
                <c:pt idx="3">
                  <c:v>1.8803000000000001</c:v>
                </c:pt>
                <c:pt idx="4">
                  <c:v>2.4041000000000001</c:v>
                </c:pt>
                <c:pt idx="5">
                  <c:v>2.5846</c:v>
                </c:pt>
                <c:pt idx="6">
                  <c:v>2.3548</c:v>
                </c:pt>
                <c:pt idx="7">
                  <c:v>2.7456</c:v>
                </c:pt>
                <c:pt idx="8">
                  <c:v>2.8460999999999999</c:v>
                </c:pt>
                <c:pt idx="9">
                  <c:v>4.3296999999999999</c:v>
                </c:pt>
                <c:pt idx="10">
                  <c:v>5.1304999999999996</c:v>
                </c:pt>
                <c:pt idx="11">
                  <c:v>5.758</c:v>
                </c:pt>
                <c:pt idx="12">
                  <c:v>5.9065000000000003</c:v>
                </c:pt>
                <c:pt idx="13">
                  <c:v>5.0228999999999999</c:v>
                </c:pt>
                <c:pt idx="14">
                  <c:v>5.4794</c:v>
                </c:pt>
                <c:pt idx="15">
                  <c:v>4.9412000000000003</c:v>
                </c:pt>
                <c:pt idx="16">
                  <c:v>5.2962999999999996</c:v>
                </c:pt>
                <c:pt idx="17">
                  <c:v>5.5</c:v>
                </c:pt>
                <c:pt idx="18">
                  <c:v>5.4470000000000001</c:v>
                </c:pt>
                <c:pt idx="19">
                  <c:v>5.8966000000000003</c:v>
                </c:pt>
                <c:pt idx="20">
                  <c:v>6.1768000000000001</c:v>
                </c:pt>
                <c:pt idx="21">
                  <c:v>6.9275000000000002</c:v>
                </c:pt>
                <c:pt idx="22">
                  <c:v>6.9512999999999998</c:v>
                </c:pt>
                <c:pt idx="23">
                  <c:v>7.0738000000000003</c:v>
                </c:pt>
                <c:pt idx="24">
                  <c:v>7.1890999999999998</c:v>
                </c:pt>
                <c:pt idx="25">
                  <c:v>6.7366999999999999</c:v>
                </c:pt>
                <c:pt idx="26">
                  <c:v>5.7454999999999998</c:v>
                </c:pt>
                <c:pt idx="27">
                  <c:v>6.1113</c:v>
                </c:pt>
                <c:pt idx="28">
                  <c:v>5.7253999999999996</c:v>
                </c:pt>
                <c:pt idx="29">
                  <c:v>5.6292</c:v>
                </c:pt>
                <c:pt idx="30">
                  <c:v>5.8398000000000003</c:v>
                </c:pt>
                <c:pt idx="31">
                  <c:v>5.8330000000000002</c:v>
                </c:pt>
                <c:pt idx="32">
                  <c:v>6.5593000000000004</c:v>
                </c:pt>
                <c:pt idx="33">
                  <c:v>6.7571000000000003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E9A-4A6D-BAC7-BE71F34F8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6719631"/>
        <c:axId val="473271007"/>
      </c:scatterChart>
      <c:valAx>
        <c:axId val="2096719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271007"/>
        <c:crosses val="autoZero"/>
        <c:crossBetween val="midCat"/>
      </c:valAx>
      <c:valAx>
        <c:axId val="473271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671963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6636971987081"/>
          <c:y val="5.5555555555555552E-2"/>
          <c:w val="0.85323211106654562"/>
          <c:h val="0.8423767862350539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Sheet1!$A$1:$A$34</c:f>
              <c:numCache>
                <c:formatCode>General</c:formatCode>
                <c:ptCount val="34"/>
                <c:pt idx="0">
                  <c:v>1983</c:v>
                </c:pt>
                <c:pt idx="1">
                  <c:v>1984</c:v>
                </c:pt>
                <c:pt idx="2">
                  <c:v>1985</c:v>
                </c:pt>
                <c:pt idx="3">
                  <c:v>1986</c:v>
                </c:pt>
                <c:pt idx="4">
                  <c:v>1987</c:v>
                </c:pt>
                <c:pt idx="5">
                  <c:v>1988</c:v>
                </c:pt>
                <c:pt idx="6">
                  <c:v>1989</c:v>
                </c:pt>
                <c:pt idx="7">
                  <c:v>1990</c:v>
                </c:pt>
                <c:pt idx="8">
                  <c:v>1991</c:v>
                </c:pt>
                <c:pt idx="9">
                  <c:v>1992</c:v>
                </c:pt>
                <c:pt idx="10">
                  <c:v>1993</c:v>
                </c:pt>
                <c:pt idx="11">
                  <c:v>1994</c:v>
                </c:pt>
                <c:pt idx="12">
                  <c:v>1995</c:v>
                </c:pt>
                <c:pt idx="13">
                  <c:v>1996</c:v>
                </c:pt>
                <c:pt idx="14">
                  <c:v>1997</c:v>
                </c:pt>
                <c:pt idx="15">
                  <c:v>1998</c:v>
                </c:pt>
                <c:pt idx="16">
                  <c:v>1999</c:v>
                </c:pt>
                <c:pt idx="17">
                  <c:v>2000</c:v>
                </c:pt>
                <c:pt idx="18">
                  <c:v>2001</c:v>
                </c:pt>
                <c:pt idx="19">
                  <c:v>2002</c:v>
                </c:pt>
                <c:pt idx="20">
                  <c:v>2003</c:v>
                </c:pt>
                <c:pt idx="21">
                  <c:v>2004</c:v>
                </c:pt>
                <c:pt idx="22">
                  <c:v>2005</c:v>
                </c:pt>
                <c:pt idx="23">
                  <c:v>2006</c:v>
                </c:pt>
                <c:pt idx="24">
                  <c:v>2007</c:v>
                </c:pt>
                <c:pt idx="25">
                  <c:v>2008</c:v>
                </c:pt>
                <c:pt idx="26">
                  <c:v>2009</c:v>
                </c:pt>
                <c:pt idx="27">
                  <c:v>2010</c:v>
                </c:pt>
                <c:pt idx="28">
                  <c:v>2011</c:v>
                </c:pt>
                <c:pt idx="29">
                  <c:v>2012</c:v>
                </c:pt>
                <c:pt idx="30">
                  <c:v>2013</c:v>
                </c:pt>
                <c:pt idx="31">
                  <c:v>2014</c:v>
                </c:pt>
                <c:pt idx="32">
                  <c:v>2015</c:v>
                </c:pt>
                <c:pt idx="33">
                  <c:v>2016</c:v>
                </c:pt>
              </c:numCache>
            </c:numRef>
          </c:xVal>
          <c:yVal>
            <c:numRef>
              <c:f>Sheet1!$C$1:$C$34</c:f>
              <c:numCache>
                <c:formatCode>General</c:formatCode>
                <c:ptCount val="34"/>
                <c:pt idx="0">
                  <c:v>2284.56</c:v>
                </c:pt>
                <c:pt idx="1">
                  <c:v>2574.3200000000002</c:v>
                </c:pt>
                <c:pt idx="2">
                  <c:v>3066.67</c:v>
                </c:pt>
                <c:pt idx="3">
                  <c:v>2978.32</c:v>
                </c:pt>
                <c:pt idx="4">
                  <c:v>2703.72</c:v>
                </c:pt>
                <c:pt idx="5">
                  <c:v>3095.23</c:v>
                </c:pt>
                <c:pt idx="6">
                  <c:v>3439.74</c:v>
                </c:pt>
                <c:pt idx="7">
                  <c:v>3569.37</c:v>
                </c:pt>
                <c:pt idx="8">
                  <c:v>3794.69</c:v>
                </c:pt>
                <c:pt idx="9">
                  <c:v>4226.6099999999997</c:v>
                </c:pt>
                <c:pt idx="10">
                  <c:v>4405.01</c:v>
                </c:pt>
                <c:pt idx="11">
                  <c:v>5592.25</c:v>
                </c:pt>
                <c:pt idx="12">
                  <c:v>7280.07</c:v>
                </c:pt>
                <c:pt idx="13">
                  <c:v>8560.85</c:v>
                </c:pt>
                <c:pt idx="14">
                  <c:v>9526.5300000000007</c:v>
                </c:pt>
                <c:pt idx="15">
                  <c:v>10200</c:v>
                </c:pt>
                <c:pt idx="16">
                  <c:v>10800</c:v>
                </c:pt>
                <c:pt idx="17">
                  <c:v>12000</c:v>
                </c:pt>
                <c:pt idx="18">
                  <c:v>13200</c:v>
                </c:pt>
                <c:pt idx="19">
                  <c:v>14500</c:v>
                </c:pt>
                <c:pt idx="20">
                  <c:v>16400</c:v>
                </c:pt>
                <c:pt idx="21">
                  <c:v>19300</c:v>
                </c:pt>
                <c:pt idx="22">
                  <c:v>22600</c:v>
                </c:pt>
                <c:pt idx="23">
                  <c:v>27100</c:v>
                </c:pt>
                <c:pt idx="24">
                  <c:v>34900</c:v>
                </c:pt>
                <c:pt idx="25">
                  <c:v>45200</c:v>
                </c:pt>
                <c:pt idx="26">
                  <c:v>49900</c:v>
                </c:pt>
                <c:pt idx="27">
                  <c:v>59300</c:v>
                </c:pt>
                <c:pt idx="28">
                  <c:v>73200</c:v>
                </c:pt>
                <c:pt idx="29">
                  <c:v>83600</c:v>
                </c:pt>
                <c:pt idx="30">
                  <c:v>92400</c:v>
                </c:pt>
                <c:pt idx="31">
                  <c:v>103600</c:v>
                </c:pt>
                <c:pt idx="32">
                  <c:v>108700</c:v>
                </c:pt>
                <c:pt idx="33">
                  <c:v>112000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19-4DEB-BB32-332CDEA33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528207"/>
        <c:axId val="473276623"/>
      </c:scatterChart>
      <c:valAx>
        <c:axId val="465528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276623"/>
        <c:crosses val="autoZero"/>
        <c:crossBetween val="midCat"/>
      </c:valAx>
      <c:valAx>
        <c:axId val="47327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552820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EDB2-3F94-4B1A-A185-EB34EF32C5D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BCD3-633A-4BDE-979F-1FC516EE0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8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8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3397-2DC7-4D81-935D-D2F2B5DEE43B}" type="datetime1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5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CF87-7AB3-4CBC-8CD7-3736885F2822}" type="datetime1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96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3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0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51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4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6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707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595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5C35-81FA-4494-9225-89631A3D3725}" type="datetime1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5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20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7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297632-193B-48DC-A869-7438461D1F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1117F8-F5C6-4154-8EC5-1DB73481E2D0}"/>
              </a:ext>
            </a:extLst>
          </p:cNvPr>
          <p:cNvSpPr/>
          <p:nvPr userDrawn="1"/>
        </p:nvSpPr>
        <p:spPr>
          <a:xfrm>
            <a:off x="7943528" y="5034171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服务贸易自由化与国民经济增长</a:t>
            </a:r>
            <a:endParaRPr lang="en-US" altLang="zh-CN" sz="20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20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——</a:t>
            </a:r>
            <a:r>
              <a:rPr lang="zh-CN" altLang="en-US" sz="20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基于中国视角的研究</a:t>
            </a:r>
          </a:p>
        </p:txBody>
      </p:sp>
    </p:spTree>
    <p:extLst>
      <p:ext uri="{BB962C8B-B14F-4D97-AF65-F5344CB8AC3E}">
        <p14:creationId xmlns:p14="http://schemas.microsoft.com/office/powerpoint/2010/main" val="1138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3A2BD-B26A-4656-B177-72F89954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63" y="352435"/>
            <a:ext cx="8676222" cy="3200400"/>
          </a:xfrm>
        </p:spPr>
        <p:txBody>
          <a:bodyPr/>
          <a:lstStyle/>
          <a:p>
            <a:r>
              <a:rPr lang="zh-CN" altLang="en-US" sz="4000" b="1" dirty="0"/>
              <a:t>服务贸易自由化与国民经济增长</a:t>
            </a:r>
            <a:br>
              <a:rPr lang="en-US" altLang="zh-CN" sz="4000" b="1" dirty="0"/>
            </a:br>
            <a:br>
              <a:rPr lang="en-US" altLang="zh-CN" sz="4000" dirty="0"/>
            </a:br>
            <a:r>
              <a:rPr lang="en-US" altLang="zh-CN" sz="4000" dirty="0"/>
              <a:t>       </a:t>
            </a:r>
            <a:r>
              <a:rPr lang="en-US" altLang="zh-CN" sz="3600" dirty="0"/>
              <a:t>—— </a:t>
            </a:r>
            <a:r>
              <a:rPr lang="zh-CN" altLang="en-US" sz="3600" dirty="0"/>
              <a:t>基于中国视角的研究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54DB94-52F8-4D0F-ACAE-E6B344CA1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788" y="4905365"/>
            <a:ext cx="8045373" cy="742279"/>
          </a:xfrm>
        </p:spPr>
        <p:txBody>
          <a:bodyPr/>
          <a:lstStyle/>
          <a:p>
            <a:r>
              <a:rPr lang="zh-CN" altLang="en-US" dirty="0"/>
              <a:t>作者：陈超鹏</a:t>
            </a:r>
          </a:p>
        </p:txBody>
      </p:sp>
    </p:spTree>
    <p:extLst>
      <p:ext uri="{BB962C8B-B14F-4D97-AF65-F5344CB8AC3E}">
        <p14:creationId xmlns:p14="http://schemas.microsoft.com/office/powerpoint/2010/main" val="304896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C2B54-308D-47A4-B84A-877F8324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90640-6ECD-409F-9E3A-901A8453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2898"/>
            <a:ext cx="9905998" cy="37384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服务业总体开放程度较小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服务贸易自由化对于一国的经济具有负效应与正效应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中国的数据实证表明服务贸易自由化对经济增长有负效应</a:t>
            </a:r>
          </a:p>
        </p:txBody>
      </p:sp>
    </p:spTree>
    <p:extLst>
      <p:ext uri="{BB962C8B-B14F-4D97-AF65-F5344CB8AC3E}">
        <p14:creationId xmlns:p14="http://schemas.microsoft.com/office/powerpoint/2010/main" val="323977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1E34-B629-483B-A7AA-6CBDD269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07" y="0"/>
            <a:ext cx="9905998" cy="1905000"/>
          </a:xfrm>
        </p:spPr>
        <p:txBody>
          <a:bodyPr/>
          <a:lstStyle/>
          <a:p>
            <a:r>
              <a:rPr lang="zh-CN" altLang="en-US" dirty="0"/>
              <a:t>政策建议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62DAA-8D61-4F02-BBE5-1F9A81CF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727" y="2200468"/>
            <a:ext cx="9905998" cy="312420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保护幼稚服务业（有保护地开放）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培养与提升与服务贸易相关人才的能力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主动开放优势服务业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建立科学的服务贸易管理体制</a:t>
            </a:r>
          </a:p>
        </p:txBody>
      </p:sp>
    </p:spTree>
    <p:extLst>
      <p:ext uri="{BB962C8B-B14F-4D97-AF65-F5344CB8AC3E}">
        <p14:creationId xmlns:p14="http://schemas.microsoft.com/office/powerpoint/2010/main" val="172046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558F-E370-4A20-B1BE-343F931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A7ED3-D0FC-4AFF-AC3B-56F7ACC4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84994"/>
            <a:ext cx="9905998" cy="4576997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>
                <a:solidFill>
                  <a:srgbClr val="FFFF00"/>
                </a:solidFill>
              </a:rPr>
              <a:t>感谢观赏</a:t>
            </a:r>
          </a:p>
        </p:txBody>
      </p:sp>
    </p:spTree>
    <p:extLst>
      <p:ext uri="{BB962C8B-B14F-4D97-AF65-F5344CB8AC3E}">
        <p14:creationId xmlns:p14="http://schemas.microsoft.com/office/powerpoint/2010/main" val="222628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AA8A-296C-453A-9DF1-386859B9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56" y="0"/>
            <a:ext cx="9905998" cy="1905000"/>
          </a:xfrm>
        </p:spPr>
        <p:txBody>
          <a:bodyPr/>
          <a:lstStyle/>
          <a:p>
            <a:r>
              <a:rPr lang="zh-CN" altLang="en-US" dirty="0"/>
              <a:t> 摘要简析：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E3F0-55A6-4982-ADE2-EBB0FA53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0931"/>
            <a:ext cx="9905998" cy="39250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服务贸易在经济发展中的比重越来越大，服务贸易的发展对于国家和全球经济的发展具有至关重要的作用，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探讨了经济增长的成因，服务贸易与服务贸易自由化在经济中的地位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服务贸易自由化对经济发展的正负效应理论分析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建立计量经济模型，实证检验服务贸易自由化在中国的具体表现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综合理论分析与实证分析得出结论与政策建议</a:t>
            </a:r>
          </a:p>
        </p:txBody>
      </p:sp>
    </p:spTree>
    <p:extLst>
      <p:ext uri="{BB962C8B-B14F-4D97-AF65-F5344CB8AC3E}">
        <p14:creationId xmlns:p14="http://schemas.microsoft.com/office/powerpoint/2010/main" val="34130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1218C-D166-4A88-A4BB-D2619240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54209-951A-4552-9BE3-CB810805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25" y="2293775"/>
            <a:ext cx="9905998" cy="312420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文献综述，研究意义，研究方法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经济增长，服务贸易，服务贸易自由化的中国现状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服务贸易自由化与经济增长的理论分析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实证研究服务贸易自由化与经济增长之间的关系，成因</a:t>
            </a:r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结论以及政策建议</a:t>
            </a:r>
          </a:p>
        </p:txBody>
      </p:sp>
    </p:spTree>
    <p:extLst>
      <p:ext uri="{BB962C8B-B14F-4D97-AF65-F5344CB8AC3E}">
        <p14:creationId xmlns:p14="http://schemas.microsoft.com/office/powerpoint/2010/main" val="419072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31021-46D8-47E2-816E-9946565A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6" y="-64806"/>
            <a:ext cx="9905998" cy="1905000"/>
          </a:xfrm>
        </p:spPr>
        <p:txBody>
          <a:bodyPr/>
          <a:lstStyle/>
          <a:p>
            <a:r>
              <a:rPr lang="zh-CN" altLang="en-US" dirty="0"/>
              <a:t>经济现状分析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AE8C2-ACB6-4359-97EF-CC56D363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79" y="752975"/>
            <a:ext cx="6113826" cy="3124201"/>
          </a:xfrm>
        </p:spPr>
        <p:txBody>
          <a:bodyPr/>
          <a:lstStyle/>
          <a:p>
            <a:r>
              <a:rPr lang="en-US" altLang="zh-CN" sz="2400" b="1" dirty="0">
                <a:latin typeface="+mn-ea"/>
              </a:rPr>
              <a:t>1.</a:t>
            </a:r>
            <a:r>
              <a:rPr lang="zh-CN" altLang="en-US" sz="2400" b="1" dirty="0">
                <a:latin typeface="+mn-ea"/>
              </a:rPr>
              <a:t>中国服务贸易现状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加速发展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内部结构进一步完善，往更多服务领域扩展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995136-AD10-4A57-BEFE-AD8787391F8A}"/>
              </a:ext>
            </a:extLst>
          </p:cNvPr>
          <p:cNvSpPr txBox="1"/>
          <p:nvPr/>
        </p:nvSpPr>
        <p:spPr>
          <a:xfrm>
            <a:off x="6848598" y="1460995"/>
            <a:ext cx="48418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altLang="zh-CN" sz="24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ea"/>
              </a:rPr>
              <a:t>2.</a:t>
            </a:r>
            <a:r>
              <a:rPr lang="zh-CN" altLang="en-US" sz="24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ea"/>
              </a:rPr>
              <a:t>中国服务贸易自由化现状</a:t>
            </a:r>
            <a:endParaRPr lang="en-US" altLang="zh-CN" sz="2400" b="1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ea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zh-CN" alt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ea"/>
              </a:rPr>
              <a:t>   服务贸易自由化进程缓慢</a:t>
            </a:r>
            <a:endParaRPr lang="en-US" altLang="zh-CN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ea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zh-CN" alt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ea"/>
              </a:rPr>
              <a:t>   服务贸易自由化面临诸多挑战</a:t>
            </a:r>
            <a:endParaRPr lang="en-US" altLang="zh-CN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ea"/>
            </a:endParaRPr>
          </a:p>
          <a:p>
            <a:endParaRPr lang="zh-CN" altLang="en-US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9CCD44F-7A38-44F3-B197-A13ED74BE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789418"/>
              </p:ext>
            </p:extLst>
          </p:nvPr>
        </p:nvGraphicFramePr>
        <p:xfrm>
          <a:off x="2623062" y="2914481"/>
          <a:ext cx="6399639" cy="269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6E3EE9F-3BFC-42F5-BA2E-CAA91BE30077}"/>
              </a:ext>
            </a:extLst>
          </p:cNvPr>
          <p:cNvSpPr txBox="1"/>
          <p:nvPr/>
        </p:nvSpPr>
        <p:spPr>
          <a:xfrm>
            <a:off x="3816220" y="5701004"/>
            <a:ext cx="303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—— </a:t>
            </a:r>
            <a:r>
              <a:rPr lang="zh-CN" altLang="en-US" dirty="0"/>
              <a:t>服务贸易自由度趋势图</a:t>
            </a:r>
          </a:p>
        </p:txBody>
      </p:sp>
    </p:spTree>
    <p:extLst>
      <p:ext uri="{BB962C8B-B14F-4D97-AF65-F5344CB8AC3E}">
        <p14:creationId xmlns:p14="http://schemas.microsoft.com/office/powerpoint/2010/main" val="268069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BAE17-9454-4B86-AD96-FAABD67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2332" y="2216285"/>
            <a:ext cx="9905998" cy="1905000"/>
          </a:xfrm>
        </p:spPr>
        <p:txBody>
          <a:bodyPr>
            <a:normAutofit fontScale="90000"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 b="1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  <a:t>3.</a:t>
            </a:r>
            <a:r>
              <a:rPr lang="zh-CN" altLang="en-US" sz="2400" b="1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  <a:t>中国经济增长现状</a:t>
            </a:r>
            <a:br>
              <a:rPr lang="en-US" altLang="zh-CN" sz="2400" b="1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</a:br>
            <a:br>
              <a:rPr lang="en-US" altLang="zh-CN" sz="2400" b="1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</a:br>
            <a:r>
              <a:rPr lang="zh-CN" altLang="en-US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  <a:t> 总体发展较快，近年来放缓</a:t>
            </a:r>
            <a:br>
              <a:rPr lang="en-US" altLang="zh-CN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</a:br>
            <a:br>
              <a:rPr lang="en-US" altLang="zh-CN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</a:br>
            <a:r>
              <a:rPr lang="zh-CN" altLang="en-US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  <a:t> 经济结构不稳定</a:t>
            </a:r>
            <a:br>
              <a:rPr lang="en-US" altLang="zh-CN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</a:br>
            <a:br>
              <a:rPr lang="en-US" altLang="zh-CN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</a:br>
            <a:r>
              <a:rPr lang="en-US" altLang="zh-CN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  <a:t> </a:t>
            </a:r>
            <a:r>
              <a:rPr lang="zh-CN" altLang="en-US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  <a:t>汇率波动大</a:t>
            </a:r>
            <a:br>
              <a:rPr lang="en-US" altLang="zh-CN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</a:br>
            <a:br>
              <a:rPr lang="en-US" altLang="zh-CN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</a:br>
            <a:r>
              <a:rPr lang="en-US" altLang="zh-CN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  <a:t> </a:t>
            </a:r>
            <a:r>
              <a:rPr lang="zh-CN" altLang="en-US" sz="2000" cap="small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  <a:t>外部环境不稳定</a:t>
            </a:r>
            <a:br>
              <a:rPr lang="en-US" altLang="zh-CN" sz="2000" cap="small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</a:br>
            <a:endParaRPr lang="zh-CN" altLang="en-US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5774591-3C1A-4F3D-A4F6-F69AD14C3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836407"/>
              </p:ext>
            </p:extLst>
          </p:nvPr>
        </p:nvGraphicFramePr>
        <p:xfrm>
          <a:off x="5304551" y="1408027"/>
          <a:ext cx="6696467" cy="328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29B20AC-AE88-475E-BEE3-D8687C285426}"/>
              </a:ext>
            </a:extLst>
          </p:cNvPr>
          <p:cNvSpPr txBox="1"/>
          <p:nvPr/>
        </p:nvSpPr>
        <p:spPr>
          <a:xfrm>
            <a:off x="5753943" y="4695976"/>
            <a:ext cx="289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——</a:t>
            </a:r>
            <a:r>
              <a:rPr lang="en-US" altLang="zh-CN" dirty="0"/>
              <a:t>  GDP</a:t>
            </a:r>
            <a:r>
              <a:rPr lang="zh-CN" altLang="en-US" dirty="0"/>
              <a:t>趋势图</a:t>
            </a:r>
          </a:p>
        </p:txBody>
      </p:sp>
    </p:spTree>
    <p:extLst>
      <p:ext uri="{BB962C8B-B14F-4D97-AF65-F5344CB8AC3E}">
        <p14:creationId xmlns:p14="http://schemas.microsoft.com/office/powerpoint/2010/main" val="184970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DCC8-2C5C-4A9C-80D5-84077845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8633"/>
            <a:ext cx="9905998" cy="1905000"/>
          </a:xfrm>
        </p:spPr>
        <p:txBody>
          <a:bodyPr/>
          <a:lstStyle/>
          <a:p>
            <a:r>
              <a:rPr lang="zh-CN" altLang="en-US" dirty="0"/>
              <a:t>        服务贸易自由化与经济增长理论分析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31407-B579-4A7A-A05D-E8E8CB55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433" y="2726960"/>
            <a:ext cx="4691921" cy="312420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贸易市场结构</a:t>
            </a:r>
            <a:endParaRPr lang="en-US" altLang="zh-CN" sz="2800" dirty="0"/>
          </a:p>
          <a:p>
            <a:r>
              <a:rPr lang="zh-CN" altLang="en-US" sz="2800" dirty="0"/>
              <a:t>政府管制</a:t>
            </a:r>
            <a:endParaRPr lang="en-US" altLang="zh-CN" sz="2800" dirty="0"/>
          </a:p>
          <a:p>
            <a:r>
              <a:rPr lang="zh-CN" altLang="en-US" sz="2800" dirty="0"/>
              <a:t>贸服贸易壁垒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1BFEF4-CC8C-404B-B37F-2DE93A93741B}"/>
              </a:ext>
            </a:extLst>
          </p:cNvPr>
          <p:cNvSpPr txBox="1"/>
          <p:nvPr/>
        </p:nvSpPr>
        <p:spPr>
          <a:xfrm>
            <a:off x="2553529" y="2043956"/>
            <a:ext cx="646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</a:pPr>
            <a:r>
              <a:rPr lang="en-US" altLang="zh-CN" sz="2800" cap="small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 </a:t>
            </a:r>
            <a:r>
              <a:rPr lang="zh-CN" altLang="en-US" sz="2800" cap="small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影响服务贸易自由化的因素</a:t>
            </a:r>
            <a:endParaRPr lang="en-US" altLang="zh-CN" sz="2800" cap="small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03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B8877-77AB-454A-96FB-A6B3CFB0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/>
              <a:t>服务贸易自由化与经济增长理论分析</a:t>
            </a:r>
            <a:br>
              <a:rPr lang="en-US" altLang="zh-CN" dirty="0"/>
            </a:br>
            <a:br>
              <a:rPr lang="en-US" altLang="zh-CN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0653C-8E7A-4920-B14F-DC20BA45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257" y="1934745"/>
            <a:ext cx="4811843" cy="4213461"/>
          </a:xfrm>
          <a:noFill/>
        </p:spPr>
        <p:txBody>
          <a:bodyPr wrap="square" rtlCol="0">
            <a:spAutoFit/>
          </a:bodyPr>
          <a:lstStyle/>
          <a:p>
            <a:pPr marL="0"/>
            <a:r>
              <a:rPr lang="zh-CN" altLang="en-US" sz="2800" b="1" cap="all" dirty="0">
                <a:ln w="31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存在正效应的情况分析</a:t>
            </a:r>
            <a:endParaRPr lang="en-US" altLang="zh-CN" sz="2800" b="1" cap="all" dirty="0">
              <a:ln w="3175" cmpd="sng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/>
            <a:r>
              <a:rPr lang="zh-CN" altLang="en-US" sz="2800" b="1" cap="all" dirty="0">
                <a:ln w="31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规模化效应</a:t>
            </a:r>
            <a:endParaRPr lang="en-US" altLang="zh-CN" sz="2800" b="1" cap="all" dirty="0">
              <a:ln w="3175" cmpd="sng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/>
            <a:r>
              <a:rPr lang="zh-CN" altLang="en-US" sz="2800" b="1" cap="all" dirty="0">
                <a:ln w="31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竞争效应</a:t>
            </a:r>
            <a:endParaRPr lang="en-US" altLang="zh-CN" sz="2800" b="1" cap="all" dirty="0">
              <a:ln w="3175" cmpd="sng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/>
            <a:r>
              <a:rPr lang="zh-CN" altLang="en-US" sz="2800" b="1" cap="all" dirty="0">
                <a:ln w="31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创新效应</a:t>
            </a:r>
            <a:endParaRPr lang="en-US" altLang="zh-CN" sz="2800" b="1" cap="all" dirty="0">
              <a:ln w="3175" cmpd="sng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/>
            <a:endParaRPr lang="en-US" altLang="zh-CN" sz="2900" cap="all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</a:endParaRPr>
          </a:p>
          <a:p>
            <a:pPr marL="0"/>
            <a:endParaRPr lang="en-US" altLang="zh-CN" sz="2900" cap="all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</a:endParaRPr>
          </a:p>
          <a:p>
            <a:pPr marL="0"/>
            <a:endParaRPr lang="zh-CN" altLang="en-US" sz="2900" cap="all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89A93FB-7FFF-42D1-8C72-B7BD37EFA144}"/>
              </a:ext>
            </a:extLst>
          </p:cNvPr>
          <p:cNvSpPr txBox="1">
            <a:spLocks/>
          </p:cNvSpPr>
          <p:nvPr/>
        </p:nvSpPr>
        <p:spPr>
          <a:xfrm>
            <a:off x="6084706" y="1930432"/>
            <a:ext cx="4811843" cy="482593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zh-CN" altLang="en-US" sz="2800" b="1" cap="all" dirty="0">
                <a:ln w="31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存在负效应的情况分析</a:t>
            </a:r>
            <a:endParaRPr lang="en-US" altLang="zh-CN" sz="2800" b="1" cap="all" dirty="0">
              <a:ln w="3175" cmpd="sng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/>
            <a:r>
              <a:rPr lang="zh-CN" altLang="en-US" sz="2800" b="1" cap="all" dirty="0">
                <a:ln w="31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对幼稚企业不利</a:t>
            </a:r>
            <a:endParaRPr lang="en-US" altLang="zh-CN" sz="2800" b="1" cap="all" dirty="0">
              <a:ln w="3175" cmpd="sng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/>
            <a:r>
              <a:rPr lang="zh-CN" altLang="en-US" sz="2800" b="1" cap="all" dirty="0">
                <a:ln w="31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服务贸易结构不合理</a:t>
            </a:r>
            <a:endParaRPr lang="en-US" altLang="zh-CN" sz="2800" b="1" cap="all" dirty="0">
              <a:ln w="3175" cmpd="sng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/>
            <a:r>
              <a:rPr lang="zh-CN" altLang="en-US" sz="2800" b="1" cap="all" dirty="0">
                <a:ln w="31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国家安全受到威胁</a:t>
            </a:r>
            <a:endParaRPr lang="en-US" altLang="zh-CN" sz="2800" b="1" cap="all" dirty="0">
              <a:ln w="3175" cmpd="sng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endParaRPr lang="en-US" altLang="zh-CN" sz="2900" cap="all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</a:endParaRPr>
          </a:p>
          <a:p>
            <a:pPr marL="0"/>
            <a:endParaRPr lang="en-US" altLang="zh-CN" sz="2900" cap="all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</a:endParaRPr>
          </a:p>
          <a:p>
            <a:pPr marL="0"/>
            <a:endParaRPr lang="en-US" altLang="zh-CN" sz="2900" cap="all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</a:endParaRPr>
          </a:p>
          <a:p>
            <a:pPr marL="0"/>
            <a:endParaRPr lang="zh-CN" altLang="en-US" sz="2900" cap="all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425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2E88C-E2B8-4A12-BE36-64319310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23" y="0"/>
            <a:ext cx="9905998" cy="1905000"/>
          </a:xfrm>
        </p:spPr>
        <p:txBody>
          <a:bodyPr/>
          <a:lstStyle/>
          <a:p>
            <a:r>
              <a:rPr lang="zh-CN" altLang="en-US" dirty="0"/>
              <a:t>实证分析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84F7AF-94CE-4327-A79E-1C4D81733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756" y="1708879"/>
                <a:ext cx="10916815" cy="408232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600" dirty="0"/>
                  <a:t>1.</a:t>
                </a:r>
                <a:r>
                  <a:rPr lang="zh-CN" altLang="en-US" sz="2600" dirty="0"/>
                  <a:t>以科布道格拉斯生产函数为基础。</a:t>
                </a:r>
                <a14:m>
                  <m:oMath xmlns:m="http://schemas.openxmlformats.org/officeDocument/2006/math">
                    <m:r>
                      <a:rPr lang="en-US" altLang="zh-CN" sz="2600" i="1" ker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600" i="1" ker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ker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ker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600" i="1" ker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zh-CN" altLang="zh-CN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ker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600" i="1" ker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altLang="zh-CN" sz="2600" dirty="0"/>
              </a:p>
              <a:p>
                <a:pPr marL="0" indent="0">
                  <a:buNone/>
                </a:pPr>
                <a:r>
                  <a:rPr lang="en-US" altLang="zh-CN" sz="2600" i="1" dirty="0">
                    <a:effectLst/>
                  </a:rPr>
                  <a:t>       A</a:t>
                </a:r>
                <a:r>
                  <a:rPr lang="zh-CN" altLang="zh-CN" sz="2600" dirty="0">
                    <a:effectLst/>
                  </a:rPr>
                  <a:t>为全要素生产率</a:t>
                </a:r>
                <a14:m>
                  <m:oMath xmlns:m="http://schemas.openxmlformats.org/officeDocument/2006/math">
                    <m:r>
                      <a:rPr lang="zh-CN" altLang="zh-CN" sz="2600">
                        <a:effectLst/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600" i="1">
                        <a:effectLst/>
                        <a:latin typeface="Cambria Math" panose="02040503050406030204" pitchFamily="18" charset="0"/>
                      </a:rPr>
                      <m:t>𝑇𝐹𝑃</m:t>
                    </m:r>
                    <m:r>
                      <a:rPr lang="zh-CN" altLang="zh-CN" sz="2600">
                        <a:effectLst/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zh-CN" sz="2600" dirty="0">
                    <a:effectLst/>
                  </a:rPr>
                  <a:t>表示在扣除资本，劳动力对经济增长影响后的其他因素。</a:t>
                </a:r>
                <a:endParaRPr lang="en-US" altLang="zh-CN" sz="26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ker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600" i="1" ker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𝑙𝑛𝑇𝐸𝐶𝐻</m:t>
                          </m:r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𝑙𝑛𝐹𝐷𝐼</m:t>
                          </m:r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𝑙𝑛𝑠𝑡𝑜</m:t>
                          </m:r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n-US" altLang="zh-CN" sz="2600" dirty="0">
                  <a:effectLst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effectLst/>
                  </a:rPr>
                  <a:t>将</a:t>
                </a:r>
                <a:r>
                  <a:rPr lang="en-US" altLang="zh-CN" sz="2600" dirty="0">
                    <a:effectLst/>
                  </a:rPr>
                  <a:t>A</a:t>
                </a:r>
                <a:r>
                  <a:rPr lang="zh-CN" altLang="en-US" sz="2600" dirty="0">
                    <a:effectLst/>
                  </a:rPr>
                  <a:t>带入得到</a:t>
                </a:r>
                <a:endParaRPr lang="en-US" altLang="zh-CN" sz="2600" dirty="0">
                  <a:effectLst/>
                </a:endParaRPr>
              </a:p>
              <a:p>
                <a:pPr indent="0">
                  <a:lnSpc>
                    <a:spcPts val="23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6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6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6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6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6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6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6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𝑇𝐸𝐶𝐻</m:t>
                          </m:r>
                        </m:e>
                        <m:sub>
                          <m:r>
                            <a:rPr lang="en-US" altLang="zh-CN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600" i="1" ker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+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600" i="1" ker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𝐹𝐷𝐼</m:t>
                          </m:r>
                        </m:e>
                        <m:sub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600" i="1" ker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600" i="1" ker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𝑆𝑇𝑂</m:t>
                          </m:r>
                        </m:e>
                        <m:sub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600" i="1" ker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600" i="1" ker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zh-CN" sz="2600" dirty="0">
                  <a:effectLst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84F7AF-94CE-4327-A79E-1C4D81733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756" y="1708879"/>
                <a:ext cx="10916815" cy="4082321"/>
              </a:xfrm>
              <a:blipFill>
                <a:blip r:embed="rId2"/>
                <a:stretch>
                  <a:fillRect l="-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10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99128-57BD-4D6E-A26D-96F8F887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5" y="0"/>
            <a:ext cx="9905998" cy="19050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实证分析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C44BE-5E72-4497-A55D-D3F18B01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638" y="1698173"/>
            <a:ext cx="9905998" cy="3691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   </a:t>
            </a:r>
            <a:r>
              <a:rPr lang="zh-CN" altLang="en-US" sz="3200" dirty="0"/>
              <a:t>实证检验：</a:t>
            </a:r>
            <a:endParaRPr lang="en-US" altLang="zh-CN" sz="32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单位根检验 ：</a:t>
            </a:r>
            <a:r>
              <a:rPr lang="en-US" altLang="zh-CN" sz="2800" dirty="0"/>
              <a:t>ADF</a:t>
            </a:r>
            <a:r>
              <a:rPr lang="zh-CN" altLang="en-US" sz="2800" dirty="0"/>
              <a:t>检验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协整检验：</a:t>
            </a:r>
            <a:r>
              <a:rPr lang="en-US" altLang="zh-CN" sz="2800" kern="0" dirty="0" err="1">
                <a:effectLst/>
                <a:latin typeface="Minion Pro Med" panose="02040503050306020203" pitchFamily="18" charset="0"/>
                <a:cs typeface="Times New Roman" panose="02020603050405020304" pitchFamily="18" charset="0"/>
              </a:rPr>
              <a:t>Johamsen</a:t>
            </a:r>
            <a:r>
              <a:rPr lang="zh-CN" altLang="zh-CN" sz="2800" kern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协整检验</a:t>
            </a:r>
            <a:r>
              <a:rPr lang="zh-CN" altLang="en-US" sz="2800" kern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zh-CN" altLang="en-US" sz="2800" kern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模型得出最优滞后阶数）</a:t>
            </a:r>
            <a:endParaRPr lang="en-US" altLang="zh-CN" sz="2800" kern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zh-CN" altLang="en-US" sz="2800" kern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差分误差修正模型</a:t>
            </a:r>
            <a:endParaRPr lang="en-US" altLang="zh-CN" sz="2800" kern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zh-CN" altLang="en-US" sz="2800" kern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格兰杰因果关系检验</a:t>
            </a:r>
            <a:endParaRPr lang="en-US" altLang="zh-CN" sz="2800" kern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zh-CN" altLang="en-US" sz="2800" kern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实证结果分析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3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83</TotalTime>
  <Words>488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华文楷体</vt:lpstr>
      <vt:lpstr>宋体</vt:lpstr>
      <vt:lpstr>Arial</vt:lpstr>
      <vt:lpstr>Calibri</vt:lpstr>
      <vt:lpstr>Cambria Math</vt:lpstr>
      <vt:lpstr>Corbel</vt:lpstr>
      <vt:lpstr>Minion Pro Med</vt:lpstr>
      <vt:lpstr>Times New Roman</vt:lpstr>
      <vt:lpstr>视差</vt:lpstr>
      <vt:lpstr>服务贸易自由化与国民经济增长         —— 基于中国视角的研究</vt:lpstr>
      <vt:lpstr> 摘要简析：</vt:lpstr>
      <vt:lpstr>论文框架：</vt:lpstr>
      <vt:lpstr>经济现状分析</vt:lpstr>
      <vt:lpstr>3.中国经济增长现状   总体发展较快，近年来放缓   经济结构不稳定   汇率波动大   外部环境不稳定 </vt:lpstr>
      <vt:lpstr>        服务贸易自由化与经济增长理论分析</vt:lpstr>
      <vt:lpstr>服务贸易自由化与经济增长理论分析   </vt:lpstr>
      <vt:lpstr>实证分析</vt:lpstr>
      <vt:lpstr>实证分析</vt:lpstr>
      <vt:lpstr>结论</vt:lpstr>
      <vt:lpstr>政策建议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服务贸易自由化与国民经济增长         —— 基于中国视角的研究</dc:title>
  <dc:creator>陈超鹏</dc:creator>
  <cp:lastModifiedBy>陈 超鹏</cp:lastModifiedBy>
  <cp:revision>14</cp:revision>
  <dcterms:created xsi:type="dcterms:W3CDTF">2018-05-10T13:18:13Z</dcterms:created>
  <dcterms:modified xsi:type="dcterms:W3CDTF">2018-05-31T13:18:40Z</dcterms:modified>
</cp:coreProperties>
</file>