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3" r:id="rId3"/>
    <p:sldId id="294" r:id="rId4"/>
    <p:sldId id="297" r:id="rId5"/>
    <p:sldId id="299" r:id="rId6"/>
    <p:sldId id="301" r:id="rId7"/>
    <p:sldId id="302" r:id="rId8"/>
    <p:sldId id="316" r:id="rId9"/>
    <p:sldId id="329" r:id="rId10"/>
    <p:sldId id="317" r:id="rId11"/>
    <p:sldId id="331" r:id="rId12"/>
    <p:sldId id="324" r:id="rId13"/>
    <p:sldId id="325" r:id="rId14"/>
    <p:sldId id="330" r:id="rId15"/>
    <p:sldId id="332" r:id="rId16"/>
    <p:sldId id="333" r:id="rId17"/>
    <p:sldId id="334" r:id="rId18"/>
    <p:sldId id="309" r:id="rId19"/>
    <p:sldId id="310" r:id="rId20"/>
    <p:sldId id="311" r:id="rId21"/>
    <p:sldId id="290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71498" autoAdjust="0"/>
  </p:normalViewPr>
  <p:slideViewPr>
    <p:cSldViewPr>
      <p:cViewPr varScale="1">
        <p:scale>
          <a:sx n="60" d="100"/>
          <a:sy n="60" d="100"/>
        </p:scale>
        <p:origin x="202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9877E31-A34B-8047-AE25-F9781AF958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1784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690BDCE-DD11-914C-AC05-96DF62094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140305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C808C8-0B98-0742-8941-7FF53CFF38B3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754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90C431-86A8-3A40-8319-F728B7E47395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65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7198D-EB6E-3E4A-BD34-E17B09446D39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823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E8834D-06E8-664F-8109-E5FF8F9C58D1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0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x-none" dirty="0" smtClean="0"/>
              <a:t>A =&gt; 01B | C</a:t>
            </a:r>
          </a:p>
          <a:p>
            <a:r>
              <a:rPr lang="en-US" altLang="x-none" dirty="0" smtClean="0"/>
              <a:t>   B =&gt; 11B | 0C | 1A</a:t>
            </a:r>
          </a:p>
          <a:p>
            <a:r>
              <a:rPr lang="en-US" altLang="x-none" dirty="0" smtClean="0"/>
              <a:t>   C =&gt; 1A | 0 | 1</a:t>
            </a:r>
          </a:p>
          <a:p>
            <a:r>
              <a:rPr lang="ro-RO" dirty="0" smtClean="0"/>
              <a:t> FA?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Cpt S 317: Spring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School of EECS, WSU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BDCE-DD11-914C-AC05-96DF62094311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9083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0AE534-6A1C-7947-B643-AD49F97959F3}" type="slidenum">
              <a:rPr lang="en-US" altLang="x-none" sz="1300"/>
              <a:pPr/>
              <a:t>18</a:t>
            </a:fld>
            <a:endParaRPr lang="en-US" altLang="x-none" sz="130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20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F26F59-B3BE-164C-8369-6025148EDAC1}" type="slidenum">
              <a:rPr lang="en-US" altLang="x-none" sz="1300"/>
              <a:pPr/>
              <a:t>19</a:t>
            </a:fld>
            <a:endParaRPr lang="en-US" altLang="x-none" sz="130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797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F20B16-AA5D-444D-BE90-54B23C8BEC44}" type="slidenum">
              <a:rPr lang="en-US" altLang="x-none" sz="1300"/>
              <a:pPr/>
              <a:t>20</a:t>
            </a:fld>
            <a:endParaRPr lang="en-US" altLang="x-none" sz="130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ro-RO" altLang="x-none" smtClean="0">
                <a:ea typeface="ＭＳ Ｐゴシック" charset="-128"/>
              </a:rPr>
              <a:t>Precedence – by introducing new nonterminals for each level of precedence, grouping – by parantheses</a:t>
            </a:r>
            <a:endParaRPr lang="x-none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0338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E04B31-A99B-D043-AAF2-8E8186BDC11F}" type="slidenum">
              <a:rPr lang="en-US" altLang="x-none" sz="1300"/>
              <a:pPr/>
              <a:t>21</a:t>
            </a:fld>
            <a:endParaRPr lang="en-US" altLang="x-none" sz="130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74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200F4-4D15-044B-9AA9-45480A5E6C10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572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6190E6-4E23-5148-BBBC-8CD12DA24B25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25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0A2E715-855A-5543-B283-018186D3C85F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90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F28587-FC28-C94A-AA1E-E97E64194F03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31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54591F-9E20-AA48-A07C-7209365DFA04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21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AF79726-3EF3-B34F-895A-91002723985C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22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34815-FBB9-0B4B-A7F5-09B2B37398B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409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AB0EB8-254A-C945-977F-5535918445B4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455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EFDAC-C89C-674F-9527-E1EAF56A6C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02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A9AC7-CE79-4D4E-8994-4FB1D4D192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103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43EDF-A772-EE42-B526-828BFA34B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99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E2624-F2FD-5B4D-96D4-FA7CDF020E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736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8F8FD-E2F6-0E4F-9DF0-2C53AB5836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0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024CA-6A5E-1542-8F40-4173C6D35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17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93366-B006-F84A-9D50-113F27F962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3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1CA55-2B1C-774D-B87D-394E567C3C4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91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1F024-3DAC-A043-9D28-61EAF23944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17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16038-B160-0241-8B5E-135FAF1B01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509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8FB7A-CF69-024A-9FFF-BFA026C1F1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866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D4DD4F2-7EFD-AB4F-92B0-82C93F179E1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D545EB-7118-B54A-B809-4AD86AD599B8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Context-Free Languages &amp; </a:t>
            </a:r>
            <a:br>
              <a:rPr lang="en-US" altLang="x-none" dirty="0"/>
            </a:br>
            <a:r>
              <a:rPr lang="en-US" altLang="x-none" dirty="0"/>
              <a:t>Grammars</a:t>
            </a:r>
            <a:br>
              <a:rPr lang="en-US" altLang="x-none" dirty="0"/>
            </a:br>
            <a:r>
              <a:rPr lang="en-US" altLang="x-none" dirty="0"/>
              <a:t>(CFLs &amp; CFGs</a:t>
            </a:r>
            <a:r>
              <a:rPr lang="en-US" altLang="x-none" dirty="0" smtClean="0"/>
              <a:t>)</a:t>
            </a:r>
            <a:r>
              <a:rPr lang="ro-RO" altLang="x-none" dirty="0" smtClean="0"/>
              <a:t> (part 2)</a:t>
            </a:r>
            <a:endParaRPr lang="en-US" altLang="x-none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8458200" cy="3276600"/>
          </a:xfrm>
        </p:spPr>
        <p:txBody>
          <a:bodyPr/>
          <a:lstStyle/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http://www.eecs.wsu.edu/~ananth/CptS317/Lectures/index.htm</a:t>
            </a:r>
          </a:p>
          <a:p>
            <a:pPr eaLnBrk="1" hangingPunct="1">
              <a:buFont typeface="Wingdings" charset="2"/>
              <a:buNone/>
            </a:pP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58B9A8-03E1-C24C-B9FA-A465A59F1FB3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&amp; CFL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Theorem:</a:t>
            </a:r>
            <a:r>
              <a:rPr lang="en-US" altLang="x-none"/>
              <a:t> A string w in (0+1)* is in L(G</a:t>
            </a:r>
            <a:r>
              <a:rPr lang="en-US" altLang="x-none" baseline="-25000"/>
              <a:t>pal</a:t>
            </a:r>
            <a:r>
              <a:rPr lang="en-US" altLang="x-none"/>
              <a:t>), if and only if, w is a palindrome.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 u="sng"/>
              <a:t>Proof: </a:t>
            </a:r>
            <a:endParaRPr lang="en-US" altLang="x-none"/>
          </a:p>
          <a:p>
            <a:pPr lvl="1" eaLnBrk="1" hangingPunct="1"/>
            <a:r>
              <a:rPr lang="en-US" altLang="x-none"/>
              <a:t>Use induction </a:t>
            </a:r>
          </a:p>
          <a:p>
            <a:pPr lvl="2" eaLnBrk="1" hangingPunct="1"/>
            <a:r>
              <a:rPr lang="en-US" altLang="x-none"/>
              <a:t>on string length for the IF part</a:t>
            </a:r>
          </a:p>
          <a:p>
            <a:pPr lvl="2" eaLnBrk="1" hangingPunct="1"/>
            <a:r>
              <a:rPr lang="en-US" altLang="x-none"/>
              <a:t>On length of derivation for the ONLY IF part</a:t>
            </a:r>
          </a:p>
          <a:p>
            <a:pPr eaLnBrk="1" hangingPunct="1"/>
            <a:endParaRPr lang="en-US" altLang="x-none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 err="1"/>
              <a:t>G</a:t>
            </a:r>
            <a:r>
              <a:rPr lang="en-US" u="sng" baseline="-25000" dirty="0" err="1"/>
              <a:t>pal</a:t>
            </a:r>
            <a:r>
              <a:rPr lang="en-US" u="sng" dirty="0"/>
              <a:t>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Parse trees</a:t>
            </a:r>
          </a:p>
        </p:txBody>
      </p:sp>
      <p:sp>
        <p:nvSpPr>
          <p:cNvPr id="2969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D76097-2990-E44D-B71B-98316B0433A8}" type="slidenum">
              <a:rPr lang="en-US" altLang="x-none" sz="1400">
                <a:solidFill>
                  <a:schemeClr val="bg2"/>
                </a:solidFill>
              </a:rPr>
              <a:pPr/>
              <a:t>11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A031A1-E2A3-1D4B-BC5D-DEB853CC8070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000" dirty="0"/>
              <a:t>Each CFG can be represented using a </a:t>
            </a:r>
            <a:r>
              <a:rPr lang="en-US" altLang="x-none" sz="2000" i="1" dirty="0"/>
              <a:t>parse tree:</a:t>
            </a:r>
            <a:endParaRPr lang="en-US" altLang="x-none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Each </a:t>
            </a:r>
            <a:r>
              <a:rPr lang="en-US" altLang="x-none" sz="2000" u="sng" dirty="0"/>
              <a:t>internal node</a:t>
            </a:r>
            <a:r>
              <a:rPr lang="en-US" altLang="x-none" sz="2000" dirty="0"/>
              <a:t> is labeled by a </a:t>
            </a:r>
            <a:r>
              <a:rPr lang="ro-RO" altLang="x-none" sz="2000" dirty="0" smtClean="0"/>
              <a:t>non-terminal </a:t>
            </a:r>
            <a:r>
              <a:rPr lang="en-US" altLang="x-none" sz="2000" dirty="0" smtClean="0"/>
              <a:t>in </a:t>
            </a:r>
            <a:r>
              <a:rPr lang="en-US" altLang="x-none" sz="2000" dirty="0"/>
              <a:t>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Each </a:t>
            </a:r>
            <a:r>
              <a:rPr lang="en-US" altLang="x-none" sz="2000" u="sng" dirty="0"/>
              <a:t>leaf</a:t>
            </a:r>
            <a:r>
              <a:rPr lang="en-US" altLang="x-none" sz="2000" dirty="0"/>
              <a:t> is terminal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For a production, A==&gt;X</a:t>
            </a:r>
            <a:r>
              <a:rPr lang="en-US" altLang="x-none" sz="2000" baseline="-25000" dirty="0"/>
              <a:t>1</a:t>
            </a:r>
            <a:r>
              <a:rPr lang="en-US" altLang="x-none" sz="2000" dirty="0"/>
              <a:t>X</a:t>
            </a:r>
            <a:r>
              <a:rPr lang="en-US" altLang="x-none" sz="2000" baseline="-25000" dirty="0"/>
              <a:t>2</a:t>
            </a:r>
            <a:r>
              <a:rPr lang="en-US" altLang="x-none" sz="2000" dirty="0"/>
              <a:t>…</a:t>
            </a:r>
            <a:r>
              <a:rPr lang="en-US" altLang="x-none" sz="2000" dirty="0" err="1"/>
              <a:t>X</a:t>
            </a:r>
            <a:r>
              <a:rPr lang="en-US" altLang="x-none" sz="2000" baseline="-25000" dirty="0" err="1"/>
              <a:t>k</a:t>
            </a:r>
            <a:r>
              <a:rPr lang="en-US" altLang="x-none" sz="2000" dirty="0"/>
              <a:t>, then any internal node labeled A has k children which are labeled from X</a:t>
            </a:r>
            <a:r>
              <a:rPr lang="en-US" altLang="x-none" sz="2000" baseline="-25000" dirty="0"/>
              <a:t>1</a:t>
            </a:r>
            <a:r>
              <a:rPr lang="en-US" altLang="x-none" sz="2000" dirty="0"/>
              <a:t>,X</a:t>
            </a:r>
            <a:r>
              <a:rPr lang="en-US" altLang="x-none" sz="2000" baseline="-25000" dirty="0"/>
              <a:t>2</a:t>
            </a:r>
            <a:r>
              <a:rPr lang="en-US" altLang="x-none" sz="2000" dirty="0"/>
              <a:t>,…</a:t>
            </a:r>
            <a:r>
              <a:rPr lang="en-US" altLang="x-none" sz="2000" dirty="0" err="1"/>
              <a:t>X</a:t>
            </a:r>
            <a:r>
              <a:rPr lang="en-US" altLang="x-none" sz="2000" baseline="-25000" dirty="0" err="1"/>
              <a:t>k</a:t>
            </a:r>
            <a:r>
              <a:rPr lang="en-US" altLang="x-none" sz="2000" dirty="0"/>
              <a:t> from left to right 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0" y="47053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667000" y="5314950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1</a:t>
            </a:r>
            <a:endParaRPr lang="en-US" altLang="x-none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971800" y="5067300"/>
            <a:ext cx="930275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978275" y="50673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054475" y="50673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897313" y="531495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i</a:t>
            </a:r>
            <a:endParaRPr lang="en-US" altLang="x-none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4887913" y="531495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3211513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4362450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H="1">
            <a:off x="22860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22860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28194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35814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35814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41148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H="1">
            <a:off x="46482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46482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51816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30"/>
          <p:cNvSpPr txBox="1">
            <a:spLocks noChangeArrowheads="1"/>
          </p:cNvSpPr>
          <p:nvPr/>
        </p:nvSpPr>
        <p:spPr bwMode="auto">
          <a:xfrm>
            <a:off x="228600" y="4343400"/>
            <a:ext cx="7346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Parse tree for production and all other subsequent productions:</a:t>
            </a:r>
          </a:p>
          <a:p>
            <a:r>
              <a:rPr lang="en-US" altLang="x-none"/>
              <a:t>	A ==&gt; X</a:t>
            </a:r>
            <a:r>
              <a:rPr lang="en-US" altLang="x-none" baseline="-25000"/>
              <a:t>1</a:t>
            </a:r>
            <a:r>
              <a:rPr lang="en-US" altLang="x-none"/>
              <a:t>..X</a:t>
            </a:r>
            <a:r>
              <a:rPr lang="en-US" altLang="x-none" baseline="-25000"/>
              <a:t>i</a:t>
            </a:r>
            <a:r>
              <a:rPr lang="en-US" altLang="x-none"/>
              <a:t>..X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cxnSp>
        <p:nvCxnSpPr>
          <p:cNvPr id="30744" name="Straight Connector 29"/>
          <p:cNvCxnSpPr>
            <a:cxnSpLocks noChangeShapeType="1"/>
          </p:cNvCxnSpPr>
          <p:nvPr/>
        </p:nvCxnSpPr>
        <p:spPr bwMode="auto">
          <a:xfrm>
            <a:off x="228600" y="4191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52DA69-5960-634A-8A20-D7A51DE8728B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368425" y="2381250"/>
            <a:ext cx="2365375" cy="3197225"/>
            <a:chOff x="1368425" y="2381250"/>
            <a:chExt cx="2365375" cy="3197225"/>
          </a:xfrm>
        </p:grpSpPr>
        <p:sp>
          <p:nvSpPr>
            <p:cNvPr id="31775" name="Text Box 4"/>
            <p:cNvSpPr txBox="1">
              <a:spLocks noChangeArrowheads="1"/>
            </p:cNvSpPr>
            <p:nvPr/>
          </p:nvSpPr>
          <p:spPr bwMode="auto">
            <a:xfrm>
              <a:off x="2190750" y="238125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6" name="Text Box 5"/>
            <p:cNvSpPr txBox="1">
              <a:spLocks noChangeArrowheads="1"/>
            </p:cNvSpPr>
            <p:nvPr/>
          </p:nvSpPr>
          <p:spPr bwMode="auto">
            <a:xfrm>
              <a:off x="1749425" y="2879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7" name="Text Box 6"/>
            <p:cNvSpPr txBox="1">
              <a:spLocks noChangeArrowheads="1"/>
            </p:cNvSpPr>
            <p:nvPr/>
          </p:nvSpPr>
          <p:spPr bwMode="auto">
            <a:xfrm>
              <a:off x="2343150" y="2879725"/>
              <a:ext cx="3317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+</a:t>
              </a:r>
            </a:p>
          </p:txBody>
        </p:sp>
        <p:sp>
          <p:nvSpPr>
            <p:cNvPr id="31778" name="Text Box 7"/>
            <p:cNvSpPr txBox="1">
              <a:spLocks noChangeArrowheads="1"/>
            </p:cNvSpPr>
            <p:nvPr/>
          </p:nvSpPr>
          <p:spPr bwMode="auto">
            <a:xfrm>
              <a:off x="2995613" y="2879725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9" name="Text Box 8"/>
            <p:cNvSpPr txBox="1">
              <a:spLocks noChangeArrowheads="1"/>
            </p:cNvSpPr>
            <p:nvPr/>
          </p:nvSpPr>
          <p:spPr bwMode="auto">
            <a:xfrm>
              <a:off x="1444625" y="341312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0" name="Text Box 10"/>
            <p:cNvSpPr txBox="1">
              <a:spLocks noChangeArrowheads="1"/>
            </p:cNvSpPr>
            <p:nvPr/>
          </p:nvSpPr>
          <p:spPr bwMode="auto">
            <a:xfrm>
              <a:off x="3044825" y="342900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1368425" y="3946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82" name="Text Box 14"/>
            <p:cNvSpPr txBox="1">
              <a:spLocks noChangeArrowheads="1"/>
            </p:cNvSpPr>
            <p:nvPr/>
          </p:nvSpPr>
          <p:spPr bwMode="auto">
            <a:xfrm>
              <a:off x="2816225" y="39624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83" name="Line 17"/>
            <p:cNvSpPr>
              <a:spLocks noChangeShapeType="1"/>
            </p:cNvSpPr>
            <p:nvPr/>
          </p:nvSpPr>
          <p:spPr bwMode="auto">
            <a:xfrm flipH="1">
              <a:off x="2054225" y="2743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8"/>
            <p:cNvSpPr>
              <a:spLocks noChangeShapeType="1"/>
            </p:cNvSpPr>
            <p:nvPr/>
          </p:nvSpPr>
          <p:spPr bwMode="auto">
            <a:xfrm>
              <a:off x="2359025" y="2743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19"/>
            <p:cNvSpPr>
              <a:spLocks noChangeShapeType="1"/>
            </p:cNvSpPr>
            <p:nvPr/>
          </p:nvSpPr>
          <p:spPr bwMode="auto">
            <a:xfrm>
              <a:off x="2435225" y="274320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0"/>
            <p:cNvSpPr>
              <a:spLocks noChangeShapeType="1"/>
            </p:cNvSpPr>
            <p:nvPr/>
          </p:nvSpPr>
          <p:spPr bwMode="auto">
            <a:xfrm flipH="1">
              <a:off x="1673225" y="3200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21"/>
            <p:cNvSpPr>
              <a:spLocks noChangeShapeType="1"/>
            </p:cNvSpPr>
            <p:nvPr/>
          </p:nvSpPr>
          <p:spPr bwMode="auto">
            <a:xfrm flipH="1">
              <a:off x="1520825" y="3733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24"/>
            <p:cNvSpPr>
              <a:spLocks noChangeShapeType="1"/>
            </p:cNvSpPr>
            <p:nvPr/>
          </p:nvSpPr>
          <p:spPr bwMode="auto">
            <a:xfrm>
              <a:off x="3197225" y="3200400"/>
              <a:ext cx="158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25"/>
            <p:cNvSpPr>
              <a:spLocks noChangeShapeType="1"/>
            </p:cNvSpPr>
            <p:nvPr/>
          </p:nvSpPr>
          <p:spPr bwMode="auto">
            <a:xfrm flipH="1">
              <a:off x="2968625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Freeform 28"/>
            <p:cNvSpPr>
              <a:spLocks/>
            </p:cNvSpPr>
            <p:nvPr/>
          </p:nvSpPr>
          <p:spPr bwMode="auto">
            <a:xfrm>
              <a:off x="1444625" y="3048000"/>
              <a:ext cx="1981200" cy="2095500"/>
            </a:xfrm>
            <a:custGeom>
              <a:avLst/>
              <a:gdLst>
                <a:gd name="T0" fmla="*/ 0 w 1248"/>
                <a:gd name="T1" fmla="*/ 2147483647 h 1320"/>
                <a:gd name="T2" fmla="*/ 2147483647 w 1248"/>
                <a:gd name="T3" fmla="*/ 2147483647 h 1320"/>
                <a:gd name="T4" fmla="*/ 2147483647 w 1248"/>
                <a:gd name="T5" fmla="*/ 2147483647 h 1320"/>
                <a:gd name="T6" fmla="*/ 2147483647 w 1248"/>
                <a:gd name="T7" fmla="*/ 2147483647 h 1320"/>
                <a:gd name="T8" fmla="*/ 2147483647 w 1248"/>
                <a:gd name="T9" fmla="*/ 2147483647 h 1320"/>
                <a:gd name="T10" fmla="*/ 2147483647 w 1248"/>
                <a:gd name="T11" fmla="*/ 2147483647 h 1320"/>
                <a:gd name="T12" fmla="*/ 2147483647 w 1248"/>
                <a:gd name="T13" fmla="*/ 2147483647 h 1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8"/>
                <a:gd name="T22" fmla="*/ 0 h 1320"/>
                <a:gd name="T23" fmla="*/ 1248 w 1248"/>
                <a:gd name="T24" fmla="*/ 1320 h 1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8" h="1320">
                  <a:moveTo>
                    <a:pt x="0" y="816"/>
                  </a:moveTo>
                  <a:cubicBezTo>
                    <a:pt x="92" y="1064"/>
                    <a:pt x="184" y="1312"/>
                    <a:pt x="288" y="1200"/>
                  </a:cubicBezTo>
                  <a:cubicBezTo>
                    <a:pt x="392" y="1088"/>
                    <a:pt x="544" y="288"/>
                    <a:pt x="624" y="144"/>
                  </a:cubicBezTo>
                  <a:cubicBezTo>
                    <a:pt x="704" y="0"/>
                    <a:pt x="720" y="232"/>
                    <a:pt x="768" y="336"/>
                  </a:cubicBezTo>
                  <a:cubicBezTo>
                    <a:pt x="816" y="440"/>
                    <a:pt x="856" y="616"/>
                    <a:pt x="912" y="768"/>
                  </a:cubicBezTo>
                  <a:cubicBezTo>
                    <a:pt x="968" y="920"/>
                    <a:pt x="1048" y="1176"/>
                    <a:pt x="1104" y="1248"/>
                  </a:cubicBezTo>
                  <a:cubicBezTo>
                    <a:pt x="1160" y="1320"/>
                    <a:pt x="1204" y="1260"/>
                    <a:pt x="1248" y="1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Text Box 29"/>
            <p:cNvSpPr txBox="1">
              <a:spLocks noChangeArrowheads="1"/>
            </p:cNvSpPr>
            <p:nvPr/>
          </p:nvSpPr>
          <p:spPr bwMode="auto">
            <a:xfrm>
              <a:off x="1368425" y="5181600"/>
              <a:ext cx="2365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Parse tree for </a:t>
              </a:r>
              <a:r>
                <a:rPr lang="en-US" altLang="x-none" i="1" u="sng"/>
                <a:t>a + 1</a:t>
              </a:r>
              <a:endParaRPr lang="en-US" altLang="x-none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445125" y="2743200"/>
            <a:ext cx="1676400" cy="2171700"/>
            <a:chOff x="5445125" y="2743200"/>
            <a:chExt cx="1676400" cy="2171700"/>
          </a:xfrm>
        </p:grpSpPr>
        <p:sp>
          <p:nvSpPr>
            <p:cNvPr id="31759" name="Text Box 30"/>
            <p:cNvSpPr txBox="1">
              <a:spLocks noChangeArrowheads="1"/>
            </p:cNvSpPr>
            <p:nvPr/>
          </p:nvSpPr>
          <p:spPr bwMode="auto">
            <a:xfrm>
              <a:off x="5927725" y="2743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0" name="Text Box 31"/>
            <p:cNvSpPr txBox="1">
              <a:spLocks noChangeArrowheads="1"/>
            </p:cNvSpPr>
            <p:nvPr/>
          </p:nvSpPr>
          <p:spPr bwMode="auto">
            <a:xfrm>
              <a:off x="5486400" y="324167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1" name="Text Box 32"/>
            <p:cNvSpPr txBox="1">
              <a:spLocks noChangeArrowheads="1"/>
            </p:cNvSpPr>
            <p:nvPr/>
          </p:nvSpPr>
          <p:spPr bwMode="auto">
            <a:xfrm>
              <a:off x="6054725" y="3260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2" name="Text Box 33"/>
            <p:cNvSpPr txBox="1">
              <a:spLocks noChangeArrowheads="1"/>
            </p:cNvSpPr>
            <p:nvPr/>
          </p:nvSpPr>
          <p:spPr bwMode="auto">
            <a:xfrm>
              <a:off x="6732588" y="3241675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 flipH="1">
              <a:off x="5791200" y="310515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6096000" y="3105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6172200" y="3105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40"/>
            <p:cNvSpPr txBox="1">
              <a:spLocks noChangeArrowheads="1"/>
            </p:cNvSpPr>
            <p:nvPr/>
          </p:nvSpPr>
          <p:spPr bwMode="auto">
            <a:xfrm>
              <a:off x="5673725" y="37179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7" name="Text Box 41"/>
            <p:cNvSpPr txBox="1">
              <a:spLocks noChangeArrowheads="1"/>
            </p:cNvSpPr>
            <p:nvPr/>
          </p:nvSpPr>
          <p:spPr bwMode="auto">
            <a:xfrm>
              <a:off x="6491288" y="3733800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8" name="Text Box 42"/>
            <p:cNvSpPr txBox="1">
              <a:spLocks noChangeArrowheads="1"/>
            </p:cNvSpPr>
            <p:nvPr/>
          </p:nvSpPr>
          <p:spPr bwMode="auto">
            <a:xfrm>
              <a:off x="6157913" y="3733800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9" name="Text Box 44"/>
            <p:cNvSpPr txBox="1">
              <a:spLocks noChangeArrowheads="1"/>
            </p:cNvSpPr>
            <p:nvPr/>
          </p:nvSpPr>
          <p:spPr bwMode="auto">
            <a:xfrm>
              <a:off x="6262688" y="435451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31770" name="Line 45"/>
            <p:cNvSpPr>
              <a:spLocks noChangeShapeType="1"/>
            </p:cNvSpPr>
            <p:nvPr/>
          </p:nvSpPr>
          <p:spPr bwMode="auto">
            <a:xfrm flipH="1">
              <a:off x="5902325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46"/>
            <p:cNvSpPr>
              <a:spLocks noChangeShapeType="1"/>
            </p:cNvSpPr>
            <p:nvPr/>
          </p:nvSpPr>
          <p:spPr bwMode="auto">
            <a:xfrm>
              <a:off x="6359525" y="35814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48"/>
            <p:cNvSpPr>
              <a:spLocks noChangeShapeType="1"/>
            </p:cNvSpPr>
            <p:nvPr/>
          </p:nvSpPr>
          <p:spPr bwMode="auto">
            <a:xfrm>
              <a:off x="6283325" y="35814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>
              <a:off x="6359525" y="4038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Freeform 50"/>
            <p:cNvSpPr>
              <a:spLocks/>
            </p:cNvSpPr>
            <p:nvPr/>
          </p:nvSpPr>
          <p:spPr bwMode="auto">
            <a:xfrm>
              <a:off x="5445125" y="3429000"/>
              <a:ext cx="1676400" cy="1485900"/>
            </a:xfrm>
            <a:custGeom>
              <a:avLst/>
              <a:gdLst>
                <a:gd name="T0" fmla="*/ 0 w 1056"/>
                <a:gd name="T1" fmla="*/ 0 h 936"/>
                <a:gd name="T2" fmla="*/ 2147483647 w 1056"/>
                <a:gd name="T3" fmla="*/ 2147483647 h 936"/>
                <a:gd name="T4" fmla="*/ 2147483647 w 1056"/>
                <a:gd name="T5" fmla="*/ 2147483647 h 936"/>
                <a:gd name="T6" fmla="*/ 2147483647 w 1056"/>
                <a:gd name="T7" fmla="*/ 0 h 9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936"/>
                <a:gd name="T14" fmla="*/ 1056 w 1056"/>
                <a:gd name="T15" fmla="*/ 936 h 9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936">
                  <a:moveTo>
                    <a:pt x="0" y="0"/>
                  </a:moveTo>
                  <a:cubicBezTo>
                    <a:pt x="172" y="348"/>
                    <a:pt x="344" y="696"/>
                    <a:pt x="480" y="816"/>
                  </a:cubicBezTo>
                  <a:cubicBezTo>
                    <a:pt x="616" y="936"/>
                    <a:pt x="720" y="856"/>
                    <a:pt x="816" y="720"/>
                  </a:cubicBezTo>
                  <a:cubicBezTo>
                    <a:pt x="912" y="584"/>
                    <a:pt x="984" y="292"/>
                    <a:pt x="1056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5441950" y="4876800"/>
            <a:ext cx="235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Parse tree for </a:t>
            </a:r>
            <a:r>
              <a:rPr lang="en-US" altLang="x-none" i="1" u="sng"/>
              <a:t>0110</a:t>
            </a:r>
            <a:endParaRPr lang="en-US" altLang="x-none"/>
          </a:p>
        </p:txBody>
      </p:sp>
      <p:sp>
        <p:nvSpPr>
          <p:cNvPr id="31751" name="Line 52"/>
          <p:cNvSpPr>
            <a:spLocks noChangeShapeType="1"/>
          </p:cNvSpPr>
          <p:nvPr/>
        </p:nvSpPr>
        <p:spPr bwMode="auto">
          <a:xfrm>
            <a:off x="4343400" y="2133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646582" y="2692915"/>
            <a:ext cx="3811618" cy="2412485"/>
            <a:chOff x="4646582" y="2692915"/>
            <a:chExt cx="3811618" cy="2412485"/>
          </a:xfrm>
        </p:grpSpPr>
        <p:sp>
          <p:nvSpPr>
            <p:cNvPr id="31755" name="Line 53"/>
            <p:cNvSpPr>
              <a:spLocks noChangeShapeType="1"/>
            </p:cNvSpPr>
            <p:nvPr/>
          </p:nvSpPr>
          <p:spPr bwMode="auto">
            <a:xfrm flipV="1">
              <a:off x="5105400" y="2743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54"/>
            <p:cNvSpPr txBox="1">
              <a:spLocks noChangeArrowheads="1"/>
            </p:cNvSpPr>
            <p:nvPr/>
          </p:nvSpPr>
          <p:spPr bwMode="auto">
            <a:xfrm rot="16200000">
              <a:off x="3685101" y="3654396"/>
              <a:ext cx="2323072" cy="40011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 err="1" smtClean="0"/>
                <a:t>Recursie</a:t>
              </a:r>
              <a:r>
                <a:rPr lang="en-US" altLang="x-none" dirty="0" smtClean="0"/>
                <a:t> </a:t>
              </a:r>
              <a:r>
                <a:rPr lang="en-US" altLang="x-none" dirty="0"/>
                <a:t>inference</a:t>
              </a:r>
            </a:p>
          </p:txBody>
        </p:sp>
        <p:sp>
          <p:nvSpPr>
            <p:cNvPr id="31757" name="Line 56"/>
            <p:cNvSpPr>
              <a:spLocks noChangeShapeType="1"/>
            </p:cNvSpPr>
            <p:nvPr/>
          </p:nvSpPr>
          <p:spPr bwMode="auto">
            <a:xfrm flipV="1">
              <a:off x="7924800" y="2819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57"/>
            <p:cNvSpPr txBox="1">
              <a:spLocks noChangeArrowheads="1"/>
            </p:cNvSpPr>
            <p:nvPr/>
          </p:nvSpPr>
          <p:spPr bwMode="auto">
            <a:xfrm rot="-5400000">
              <a:off x="7596188" y="408781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2400" y="5638800"/>
            <a:ext cx="4079875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0 | 1 | a |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3000" y="5715000"/>
            <a:ext cx="3052763" cy="708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9" grpId="0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Connection between CFLs and </a:t>
            </a:r>
            <a:r>
              <a:rPr lang="en-US" altLang="x-none" dirty="0" smtClean="0"/>
              <a:t>R</a:t>
            </a:r>
            <a:r>
              <a:rPr lang="ro-RO" altLang="x-none" dirty="0" smtClean="0"/>
              <a:t>egular </a:t>
            </a:r>
            <a:r>
              <a:rPr lang="en-US" altLang="x-none" dirty="0" smtClean="0"/>
              <a:t>L</a:t>
            </a:r>
            <a:r>
              <a:rPr lang="ro-RO" altLang="x-none" dirty="0" smtClean="0"/>
              <a:t>anguages (RLs)</a:t>
            </a:r>
            <a:endParaRPr lang="en-US" altLang="x-none" dirty="0"/>
          </a:p>
        </p:txBody>
      </p:sp>
      <p:sp>
        <p:nvSpPr>
          <p:cNvPr id="348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E5E410-34D1-324C-8D52-19D041E0B208}" type="slidenum">
              <a:rPr lang="en-US" altLang="x-none" sz="1400">
                <a:solidFill>
                  <a:schemeClr val="bg2"/>
                </a:solidFill>
              </a:rPr>
              <a:pPr/>
              <a:t>14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FB1B2FF-BED4-8146-A6EE-B06D6EA015C4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CFLs &amp; Regular Languages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A CFG is said to be</a:t>
            </a:r>
            <a:r>
              <a:rPr lang="en-US" altLang="x-none" sz="2800" dirty="0">
                <a:solidFill>
                  <a:schemeClr val="hlink"/>
                </a:solidFill>
              </a:rPr>
              <a:t> </a:t>
            </a:r>
            <a:r>
              <a:rPr lang="en-US" altLang="x-none" sz="2800" i="1" dirty="0">
                <a:solidFill>
                  <a:schemeClr val="hlink"/>
                </a:solidFill>
              </a:rPr>
              <a:t>right-linear</a:t>
            </a:r>
            <a:r>
              <a:rPr lang="en-US" altLang="x-none" sz="2800" i="1" dirty="0"/>
              <a:t> </a:t>
            </a:r>
            <a:r>
              <a:rPr lang="en-US" altLang="x-none" sz="2800" dirty="0"/>
              <a:t>if all the productions are one of the following two forms: </a:t>
            </a:r>
            <a:r>
              <a:rPr lang="en-US" altLang="x-none" sz="2400" i="1" dirty="0">
                <a:solidFill>
                  <a:srgbClr val="FF0000"/>
                </a:solidFill>
              </a:rPr>
              <a:t>A ==&gt; </a:t>
            </a:r>
            <a:r>
              <a:rPr lang="en-US" altLang="x-none" sz="2400" i="1" dirty="0" err="1">
                <a:solidFill>
                  <a:srgbClr val="FF0000"/>
                </a:solidFill>
              </a:rPr>
              <a:t>wB</a:t>
            </a:r>
            <a:r>
              <a:rPr lang="en-US" altLang="x-none" sz="2400" i="1" dirty="0">
                <a:solidFill>
                  <a:srgbClr val="FF0000"/>
                </a:solidFill>
              </a:rPr>
              <a:t> (or) A ==&gt; w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u="sng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x-none" sz="2800" u="sng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 dirty="0">
                <a:solidFill>
                  <a:schemeClr val="folHlink"/>
                </a:solidFill>
              </a:rPr>
              <a:t>Theorem 1:</a:t>
            </a:r>
            <a:r>
              <a:rPr lang="en-US" altLang="x-none" sz="2800" dirty="0">
                <a:solidFill>
                  <a:schemeClr val="folHlink"/>
                </a:solidFill>
              </a:rPr>
              <a:t> Every right-linear CFG generates a 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 dirty="0">
                <a:solidFill>
                  <a:schemeClr val="folHlink"/>
                </a:solidFill>
              </a:rPr>
              <a:t>Theorem 2:</a:t>
            </a:r>
            <a:r>
              <a:rPr lang="en-US" altLang="x-none" sz="2800" dirty="0">
                <a:solidFill>
                  <a:schemeClr val="folHlink"/>
                </a:solidFill>
              </a:rPr>
              <a:t> Every regular language has a right-linear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 dirty="0"/>
              <a:t>Theorem 3:</a:t>
            </a:r>
            <a:r>
              <a:rPr lang="en-US" altLang="x-none" sz="2800" dirty="0"/>
              <a:t> Left-linear CFGs also represent RLs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267200" y="3246438"/>
            <a:ext cx="25170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chemeClr val="hlink"/>
                </a:solidFill>
              </a:rPr>
              <a:t>Where: </a:t>
            </a:r>
          </a:p>
          <a:p>
            <a:pPr>
              <a:buFontTx/>
              <a:buChar char="•"/>
            </a:pPr>
            <a:r>
              <a:rPr lang="en-US" altLang="x-none" sz="1600" dirty="0">
                <a:solidFill>
                  <a:schemeClr val="hlink"/>
                </a:solidFill>
              </a:rPr>
              <a:t> A &amp; B are </a:t>
            </a:r>
            <a:r>
              <a:rPr lang="ro-RO" altLang="x-none" sz="1600" dirty="0" smtClean="0">
                <a:solidFill>
                  <a:schemeClr val="hlink"/>
                </a:solidFill>
              </a:rPr>
              <a:t>nonterminals</a:t>
            </a:r>
            <a:r>
              <a:rPr lang="en-US" altLang="x-none" sz="1600" dirty="0" smtClean="0">
                <a:solidFill>
                  <a:schemeClr val="hlink"/>
                </a:solidFill>
              </a:rPr>
              <a:t>, </a:t>
            </a:r>
            <a:endParaRPr lang="en-US" altLang="x-none" sz="1600" dirty="0">
              <a:solidFill>
                <a:schemeClr val="hlink"/>
              </a:solidFill>
            </a:endParaRPr>
          </a:p>
          <a:p>
            <a:pPr>
              <a:buFontTx/>
              <a:buChar char="•"/>
            </a:pPr>
            <a:r>
              <a:rPr lang="en-US" altLang="x-none" sz="1600" dirty="0">
                <a:solidFill>
                  <a:schemeClr val="hlink"/>
                </a:solidFill>
              </a:rPr>
              <a:t> w is a string of terminals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57200"/>
            <a:ext cx="6164263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What kind of grammars result for regular languages?</a:t>
            </a:r>
          </a:p>
        </p:txBody>
      </p:sp>
    </p:spTree>
    <p:extLst>
      <p:ext uri="{BB962C8B-B14F-4D97-AF65-F5344CB8AC3E}">
        <p14:creationId xmlns:p14="http://schemas.microsoft.com/office/powerpoint/2010/main" val="38362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Examples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B066B5-74D5-C74E-9BEB-028BB35979FE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cxnSp>
        <p:nvCxnSpPr>
          <p:cNvPr id="36868" name="Straight Arrow Connector 5"/>
          <p:cNvCxnSpPr>
            <a:cxnSpLocks noChangeShapeType="1"/>
          </p:cNvCxnSpPr>
          <p:nvPr/>
        </p:nvCxnSpPr>
        <p:spPr bwMode="auto">
          <a:xfrm>
            <a:off x="457200" y="2743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620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1600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2438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23622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3" name="Freeform 10"/>
          <p:cNvSpPr>
            <a:spLocks/>
          </p:cNvSpPr>
          <p:nvPr/>
        </p:nvSpPr>
        <p:spPr bwMode="auto">
          <a:xfrm>
            <a:off x="850900" y="22844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74" name="Straight Arrow Connector 12"/>
          <p:cNvCxnSpPr>
            <a:cxnSpLocks noChangeShapeType="1"/>
            <a:stCxn id="36869" idx="6"/>
            <a:endCxn id="36870" idx="2"/>
          </p:cNvCxnSpPr>
          <p:nvPr/>
        </p:nvCxnSpPr>
        <p:spPr bwMode="auto">
          <a:xfrm>
            <a:off x="1143000" y="2781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14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1981200" y="2781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Freeform 15"/>
          <p:cNvSpPr>
            <a:spLocks/>
          </p:cNvSpPr>
          <p:nvPr/>
        </p:nvSpPr>
        <p:spPr bwMode="auto">
          <a:xfrm>
            <a:off x="1676400" y="22860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6"/>
          <p:cNvSpPr>
            <a:spLocks/>
          </p:cNvSpPr>
          <p:nvPr/>
        </p:nvSpPr>
        <p:spPr bwMode="auto">
          <a:xfrm>
            <a:off x="2514600" y="22098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Box 17"/>
          <p:cNvSpPr txBox="1">
            <a:spLocks noChangeArrowheads="1"/>
          </p:cNvSpPr>
          <p:nvPr/>
        </p:nvSpPr>
        <p:spPr bwMode="auto">
          <a:xfrm>
            <a:off x="914400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>
            <a:off x="11430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19812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81" name="TextBox 20"/>
          <p:cNvSpPr txBox="1">
            <a:spLocks noChangeArrowheads="1"/>
          </p:cNvSpPr>
          <p:nvPr/>
        </p:nvSpPr>
        <p:spPr bwMode="auto">
          <a:xfrm>
            <a:off x="1730375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2" name="TextBox 21"/>
          <p:cNvSpPr txBox="1">
            <a:spLocks noChangeArrowheads="1"/>
          </p:cNvSpPr>
          <p:nvPr/>
        </p:nvSpPr>
        <p:spPr bwMode="auto">
          <a:xfrm>
            <a:off x="2667000" y="21336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0,1</a:t>
            </a:r>
          </a:p>
        </p:txBody>
      </p:sp>
      <p:cxnSp>
        <p:nvCxnSpPr>
          <p:cNvPr id="36883" name="Straight Arrow Connector 22"/>
          <p:cNvCxnSpPr>
            <a:cxnSpLocks noChangeShapeType="1"/>
          </p:cNvCxnSpPr>
          <p:nvPr/>
        </p:nvCxnSpPr>
        <p:spPr bwMode="auto">
          <a:xfrm>
            <a:off x="3429000" y="2895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Oval 23"/>
          <p:cNvSpPr>
            <a:spLocks noChangeArrowheads="1"/>
          </p:cNvSpPr>
          <p:nvPr/>
        </p:nvSpPr>
        <p:spPr bwMode="auto">
          <a:xfrm>
            <a:off x="373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85" name="Oval 24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86" name="Oval 25"/>
          <p:cNvSpPr>
            <a:spLocks noChangeArrowheads="1"/>
          </p:cNvSpPr>
          <p:nvPr/>
        </p:nvSpPr>
        <p:spPr bwMode="auto">
          <a:xfrm>
            <a:off x="5410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87" name="Oval 26"/>
          <p:cNvSpPr>
            <a:spLocks noChangeArrowheads="1"/>
          </p:cNvSpPr>
          <p:nvPr/>
        </p:nvSpPr>
        <p:spPr bwMode="auto">
          <a:xfrm>
            <a:off x="5334000" y="2667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8" name="Freeform 27"/>
          <p:cNvSpPr>
            <a:spLocks/>
          </p:cNvSpPr>
          <p:nvPr/>
        </p:nvSpPr>
        <p:spPr bwMode="auto">
          <a:xfrm>
            <a:off x="3822700" y="24368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9" name="Straight Arrow Connector 28"/>
          <p:cNvCxnSpPr>
            <a:cxnSpLocks noChangeShapeType="1"/>
            <a:stCxn id="36884" idx="6"/>
            <a:endCxn id="36885" idx="2"/>
          </p:cNvCxnSpPr>
          <p:nvPr/>
        </p:nvCxnSpPr>
        <p:spPr bwMode="auto">
          <a:xfrm>
            <a:off x="4114800" y="2933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Straight Arrow Connector 29"/>
          <p:cNvCxnSpPr>
            <a:cxnSpLocks noChangeShapeType="1"/>
            <a:stCxn id="36885" idx="6"/>
            <a:endCxn id="36887" idx="2"/>
          </p:cNvCxnSpPr>
          <p:nvPr/>
        </p:nvCxnSpPr>
        <p:spPr bwMode="auto">
          <a:xfrm>
            <a:off x="4953000" y="2933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Freeform 30"/>
          <p:cNvSpPr>
            <a:spLocks/>
          </p:cNvSpPr>
          <p:nvPr/>
        </p:nvSpPr>
        <p:spPr bwMode="auto">
          <a:xfrm>
            <a:off x="4648200" y="24384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TextBox 32"/>
          <p:cNvSpPr txBox="1">
            <a:spLocks noChangeArrowheads="1"/>
          </p:cNvSpPr>
          <p:nvPr/>
        </p:nvSpPr>
        <p:spPr bwMode="auto">
          <a:xfrm>
            <a:off x="3886200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3" name="TextBox 33"/>
          <p:cNvSpPr txBox="1">
            <a:spLocks noChangeArrowheads="1"/>
          </p:cNvSpPr>
          <p:nvPr/>
        </p:nvSpPr>
        <p:spPr bwMode="auto">
          <a:xfrm>
            <a:off x="41148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4" name="TextBox 34"/>
          <p:cNvSpPr txBox="1">
            <a:spLocks noChangeArrowheads="1"/>
          </p:cNvSpPr>
          <p:nvPr/>
        </p:nvSpPr>
        <p:spPr bwMode="auto">
          <a:xfrm>
            <a:off x="49530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5" name="TextBox 35"/>
          <p:cNvSpPr txBox="1">
            <a:spLocks noChangeArrowheads="1"/>
          </p:cNvSpPr>
          <p:nvPr/>
        </p:nvSpPr>
        <p:spPr bwMode="auto">
          <a:xfrm>
            <a:off x="4702175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6" name="Freeform 37"/>
          <p:cNvSpPr>
            <a:spLocks/>
          </p:cNvSpPr>
          <p:nvPr/>
        </p:nvSpPr>
        <p:spPr bwMode="auto">
          <a:xfrm>
            <a:off x="4929188" y="3090863"/>
            <a:ext cx="511175" cy="180975"/>
          </a:xfrm>
          <a:custGeom>
            <a:avLst/>
            <a:gdLst>
              <a:gd name="T0" fmla="*/ 511175 w 512064"/>
              <a:gd name="T1" fmla="*/ 45624 h 181356"/>
              <a:gd name="T2" fmla="*/ 173434 w 512064"/>
              <a:gd name="T3" fmla="*/ 173371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8"/>
          <p:cNvSpPr>
            <a:spLocks/>
          </p:cNvSpPr>
          <p:nvPr/>
        </p:nvSpPr>
        <p:spPr bwMode="auto">
          <a:xfrm>
            <a:off x="3962400" y="3124200"/>
            <a:ext cx="1655763" cy="304800"/>
          </a:xfrm>
          <a:custGeom>
            <a:avLst/>
            <a:gdLst>
              <a:gd name="T0" fmla="*/ 5351663 w 512064"/>
              <a:gd name="T1" fmla="*/ 129143 h 181356"/>
              <a:gd name="T2" fmla="*/ 1815744 w 512064"/>
              <a:gd name="T3" fmla="*/ 490745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TextBox 39"/>
          <p:cNvSpPr txBox="1">
            <a:spLocks noChangeArrowheads="1"/>
          </p:cNvSpPr>
          <p:nvPr/>
        </p:nvSpPr>
        <p:spPr bwMode="auto">
          <a:xfrm>
            <a:off x="4953000" y="2895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9" name="TextBox 40"/>
          <p:cNvSpPr txBox="1">
            <a:spLocks noChangeArrowheads="1"/>
          </p:cNvSpPr>
          <p:nvPr/>
        </p:nvSpPr>
        <p:spPr bwMode="auto">
          <a:xfrm>
            <a:off x="4572000" y="3200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903" name="TextBox 45"/>
          <p:cNvSpPr txBox="1">
            <a:spLocks noChangeArrowheads="1"/>
          </p:cNvSpPr>
          <p:nvPr/>
        </p:nvSpPr>
        <p:spPr bwMode="auto">
          <a:xfrm>
            <a:off x="304800" y="35052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4" name="TextBox 46"/>
          <p:cNvSpPr txBox="1">
            <a:spLocks noChangeArrowheads="1"/>
          </p:cNvSpPr>
          <p:nvPr/>
        </p:nvSpPr>
        <p:spPr bwMode="auto">
          <a:xfrm>
            <a:off x="3429000" y="35814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</p:spTree>
    <p:extLst>
      <p:ext uri="{BB962C8B-B14F-4D97-AF65-F5344CB8AC3E}">
        <p14:creationId xmlns:p14="http://schemas.microsoft.com/office/powerpoint/2010/main" val="17650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Ambiguity in CFGs and CFLs</a:t>
            </a:r>
          </a:p>
        </p:txBody>
      </p:sp>
      <p:sp>
        <p:nvSpPr>
          <p:cNvPr id="3789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6DA04C-FBB7-824E-9BA9-F80B47D1C156}" type="slidenum">
              <a:rPr lang="en-US" altLang="x-none" sz="1400">
                <a:solidFill>
                  <a:schemeClr val="bg2"/>
                </a:solidFill>
              </a:rPr>
              <a:pPr/>
              <a:t>17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51C505D-6505-6042-8AD5-5C95388044AC}" type="slidenum">
              <a:rPr lang="en-US" altLang="x-none" sz="1400"/>
              <a:pPr/>
              <a:t>18</a:t>
            </a:fld>
            <a:endParaRPr lang="en-US" altLang="x-none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Ambiguity in CFGs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20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A CFG is said to be </a:t>
            </a:r>
            <a:r>
              <a:rPr lang="en-US" altLang="x-none" i="1" dirty="0">
                <a:solidFill>
                  <a:schemeClr val="hlink"/>
                </a:solidFill>
              </a:rPr>
              <a:t>ambiguous</a:t>
            </a:r>
            <a:r>
              <a:rPr lang="en-US" altLang="x-none" i="1" dirty="0"/>
              <a:t> </a:t>
            </a:r>
            <a:r>
              <a:rPr lang="en-US" altLang="x-none" dirty="0"/>
              <a:t>if there exists a string which has more than one left-most </a:t>
            </a:r>
            <a:r>
              <a:rPr lang="ro-RO" altLang="x-none" dirty="0" smtClean="0"/>
              <a:t>(or right-most) </a:t>
            </a:r>
            <a:r>
              <a:rPr lang="en-US" altLang="x-none" dirty="0" smtClean="0"/>
              <a:t>derivation</a:t>
            </a:r>
            <a:r>
              <a:rPr lang="ro-RO" altLang="x-none" dirty="0" smtClean="0"/>
              <a:t>.</a:t>
            </a:r>
            <a:endParaRPr lang="en-US" altLang="x-none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733800" y="4343400"/>
            <a:ext cx="2611438" cy="18780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#1: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S </a:t>
            </a:r>
            <a:br>
              <a:rPr lang="en-US" altLang="x-none"/>
            </a:br>
            <a:r>
              <a:rPr lang="en-US" altLang="x-none"/>
              <a:t>   =&gt;0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762000" y="4038600"/>
            <a:ext cx="2851150" cy="144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u="sng"/>
              <a:t>Example: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==&gt; AS | </a:t>
            </a:r>
            <a:r>
              <a:rPr lang="en-US" altLang="x-none">
                <a:sym typeface="Symbol" charset="2"/>
              </a:rPr>
              <a:t></a:t>
            </a:r>
            <a:endParaRPr lang="en-US" altLang="x-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A ==&gt; A1 | 0A1 | 01</a:t>
            </a:r>
          </a:p>
          <a:p>
            <a:endParaRPr lang="en-US" altLang="x-none"/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228600" y="5867400"/>
            <a:ext cx="424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Input string: 00111</a:t>
            </a:r>
          </a:p>
          <a:p>
            <a:r>
              <a:rPr lang="en-US" altLang="x-none"/>
              <a:t>	Can be derived in two ways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00800" y="4343400"/>
            <a:ext cx="2611438" cy="1816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#2: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S 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  <p:bldP spid="222214" grpId="0" animBg="1"/>
      <p:bldP spid="222215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D97BEF-6E96-934F-8E39-76549A49814D}" type="slidenum">
              <a:rPr lang="en-US" altLang="x-none" sz="1400"/>
              <a:pPr/>
              <a:t>19</a:t>
            </a:fld>
            <a:endParaRPr lang="en-US" altLang="x-none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Why does ambiguity matter?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667000"/>
            <a:ext cx="2474913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400" i="1"/>
              <a:t>string = a * b + c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19200" y="2144713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03325" y="32131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 dirty="0"/>
              <a:t> </a:t>
            </a:r>
            <a:r>
              <a:rPr lang="en-US" altLang="x-none" sz="1600" u="sng" dirty="0"/>
              <a:t>LM derivation #1:</a:t>
            </a:r>
            <a:endParaRPr lang="en-US" altLang="x-none" sz="1600" dirty="0"/>
          </a:p>
          <a:p>
            <a:pPr lvl="1">
              <a:buFontTx/>
              <a:buChar char="•"/>
            </a:pPr>
            <a:r>
              <a:rPr lang="en-US" altLang="x-none" sz="1600" dirty="0"/>
              <a:t>E =&gt; E + E =&gt; E * E + E </a:t>
            </a:r>
            <a:br>
              <a:rPr lang="en-US" altLang="x-none" sz="1600" dirty="0"/>
            </a:br>
            <a:r>
              <a:rPr lang="en-US" altLang="x-none" sz="1600" dirty="0"/>
              <a:t>     </a:t>
            </a:r>
            <a:r>
              <a:rPr lang="en-US" altLang="x-none" sz="1600" dirty="0" smtClean="0"/>
              <a:t>==&gt;* </a:t>
            </a:r>
            <a:r>
              <a:rPr lang="en-US" altLang="x-none" sz="1600" dirty="0"/>
              <a:t>a * b + c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76338" y="4813300"/>
            <a:ext cx="30908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 dirty="0"/>
              <a:t> </a:t>
            </a:r>
            <a:r>
              <a:rPr lang="en-US" altLang="x-none" sz="1600" u="sng" dirty="0"/>
              <a:t>LM derivation #2</a:t>
            </a:r>
          </a:p>
          <a:p>
            <a:pPr lvl="1">
              <a:buFontTx/>
              <a:buChar char="•"/>
            </a:pPr>
            <a:r>
              <a:rPr lang="en-US" altLang="x-none" sz="1600" dirty="0"/>
              <a:t>E =&gt; E * E =&gt; a * E =&gt; </a:t>
            </a:r>
            <a:br>
              <a:rPr lang="en-US" altLang="x-none" sz="1600" dirty="0"/>
            </a:br>
            <a:r>
              <a:rPr lang="en-US" altLang="x-none" sz="1600" dirty="0"/>
              <a:t>   a * E + E </a:t>
            </a:r>
            <a:r>
              <a:rPr lang="en-US" altLang="x-none" sz="1600" dirty="0" smtClean="0"/>
              <a:t>==&gt;* </a:t>
            </a:r>
            <a:r>
              <a:rPr lang="en-US" altLang="x-none" sz="1600" dirty="0"/>
              <a:t>a * b + c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868988" y="29718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410200" y="34290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8988" y="3429000"/>
            <a:ext cx="287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478588" y="34290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9530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410200" y="39624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7912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51" name="Text Box 17"/>
          <p:cNvSpPr txBox="1">
            <a:spLocks noChangeArrowheads="1"/>
          </p:cNvSpPr>
          <p:nvPr/>
        </p:nvSpPr>
        <p:spPr bwMode="auto">
          <a:xfrm>
            <a:off x="4800600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5792788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53" name="Text Box 19"/>
          <p:cNvSpPr txBox="1">
            <a:spLocks noChangeArrowheads="1"/>
          </p:cNvSpPr>
          <p:nvPr/>
        </p:nvSpPr>
        <p:spPr bwMode="auto">
          <a:xfrm>
            <a:off x="6651625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H="1">
            <a:off x="5638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6019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>
            <a:off x="6096000" y="3200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H="1">
            <a:off x="51816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5638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55626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H="1">
            <a:off x="49530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7"/>
          <p:cNvSpPr>
            <a:spLocks noChangeShapeType="1"/>
          </p:cNvSpPr>
          <p:nvPr/>
        </p:nvSpPr>
        <p:spPr bwMode="auto">
          <a:xfrm>
            <a:off x="59436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>
            <a:off x="6629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9"/>
          <p:cNvSpPr>
            <a:spLocks noChangeArrowheads="1"/>
          </p:cNvSpPr>
          <p:nvPr/>
        </p:nvSpPr>
        <p:spPr bwMode="auto">
          <a:xfrm>
            <a:off x="4267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4" name="AutoShape 30"/>
          <p:cNvSpPr>
            <a:spLocks noChangeArrowheads="1"/>
          </p:cNvSpPr>
          <p:nvPr/>
        </p:nvSpPr>
        <p:spPr bwMode="auto">
          <a:xfrm>
            <a:off x="6934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7451725" y="3436938"/>
            <a:ext cx="845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/>
              <a:t> </a:t>
            </a:r>
            <a:r>
              <a:rPr lang="en-US" altLang="x-none" sz="1800" dirty="0" smtClean="0">
                <a:solidFill>
                  <a:schemeClr val="accent5">
                    <a:lumMod val="50000"/>
                  </a:schemeClr>
                </a:solidFill>
              </a:rPr>
              <a:t>a*</a:t>
            </a:r>
            <a:r>
              <a:rPr lang="en-US" altLang="x-none" sz="1800" dirty="0" err="1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altLang="x-none" sz="1800" dirty="0" err="1" smtClean="0"/>
              <a:t>+c</a:t>
            </a:r>
            <a:endParaRPr lang="en-US" altLang="x-none" sz="1800" dirty="0"/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5868988" y="46482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5410200" y="510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5918200" y="51816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69" name="Text Box 35"/>
          <p:cNvSpPr txBox="1">
            <a:spLocks noChangeArrowheads="1"/>
          </p:cNvSpPr>
          <p:nvPr/>
        </p:nvSpPr>
        <p:spPr bwMode="auto">
          <a:xfrm>
            <a:off x="6478588" y="51054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6707188" y="55626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400800" y="5562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6096000" y="55626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3" name="Text Box 39"/>
          <p:cNvSpPr txBox="1">
            <a:spLocks noChangeArrowheads="1"/>
          </p:cNvSpPr>
          <p:nvPr/>
        </p:nvSpPr>
        <p:spPr bwMode="auto">
          <a:xfrm>
            <a:off x="5280025" y="5562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6096000" y="601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6705600" y="6019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H="1">
            <a:off x="56388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>
            <a:off x="6019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6096000" y="4876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7"/>
          <p:cNvSpPr>
            <a:spLocks noChangeShapeType="1"/>
          </p:cNvSpPr>
          <p:nvPr/>
        </p:nvSpPr>
        <p:spPr bwMode="auto">
          <a:xfrm>
            <a:off x="6858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Line 48"/>
          <p:cNvSpPr>
            <a:spLocks noChangeShapeType="1"/>
          </p:cNvSpPr>
          <p:nvPr/>
        </p:nvSpPr>
        <p:spPr bwMode="auto">
          <a:xfrm flipH="1">
            <a:off x="5432425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Line 49"/>
          <p:cNvSpPr>
            <a:spLocks noChangeShapeType="1"/>
          </p:cNvSpPr>
          <p:nvPr/>
        </p:nvSpPr>
        <p:spPr bwMode="auto">
          <a:xfrm>
            <a:off x="6246813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50"/>
          <p:cNvSpPr>
            <a:spLocks noChangeShapeType="1"/>
          </p:cNvSpPr>
          <p:nvPr/>
        </p:nvSpPr>
        <p:spPr bwMode="auto">
          <a:xfrm>
            <a:off x="6629400" y="541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AutoShape 51"/>
          <p:cNvSpPr>
            <a:spLocks noChangeArrowheads="1"/>
          </p:cNvSpPr>
          <p:nvPr/>
        </p:nvSpPr>
        <p:spPr bwMode="auto">
          <a:xfrm>
            <a:off x="4267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4" name="AutoShape 52"/>
          <p:cNvSpPr>
            <a:spLocks noChangeArrowheads="1"/>
          </p:cNvSpPr>
          <p:nvPr/>
        </p:nvSpPr>
        <p:spPr bwMode="auto">
          <a:xfrm>
            <a:off x="6934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5" name="Text Box 53"/>
          <p:cNvSpPr txBox="1">
            <a:spLocks noChangeArrowheads="1"/>
          </p:cNvSpPr>
          <p:nvPr/>
        </p:nvSpPr>
        <p:spPr bwMode="auto">
          <a:xfrm>
            <a:off x="7451725" y="5113338"/>
            <a:ext cx="78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 smtClean="0"/>
              <a:t>a*</a:t>
            </a:r>
            <a:r>
              <a:rPr lang="en-US" altLang="x-none" sz="1800" dirty="0" err="1" smtClean="0">
                <a:solidFill>
                  <a:schemeClr val="accent5">
                    <a:lumMod val="50000"/>
                  </a:schemeClr>
                </a:solidFill>
              </a:rPr>
              <a:t>b+c</a:t>
            </a:r>
            <a:endParaRPr lang="en-US" altLang="x-none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986" name="Line 54"/>
          <p:cNvSpPr>
            <a:spLocks noChangeShapeType="1"/>
          </p:cNvSpPr>
          <p:nvPr/>
        </p:nvSpPr>
        <p:spPr bwMode="auto">
          <a:xfrm flipH="1">
            <a:off x="6172200" y="5334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Line 55"/>
          <p:cNvSpPr>
            <a:spLocks noChangeShapeType="1"/>
          </p:cNvSpPr>
          <p:nvPr/>
        </p:nvSpPr>
        <p:spPr bwMode="auto">
          <a:xfrm>
            <a:off x="6553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Text Box 56"/>
          <p:cNvSpPr txBox="1">
            <a:spLocks noChangeArrowheads="1"/>
          </p:cNvSpPr>
          <p:nvPr/>
        </p:nvSpPr>
        <p:spPr bwMode="auto">
          <a:xfrm>
            <a:off x="6994525" y="1924050"/>
            <a:ext cx="146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Values are </a:t>
            </a:r>
            <a:br>
              <a:rPr lang="en-US" altLang="x-none">
                <a:solidFill>
                  <a:schemeClr val="hlink"/>
                </a:solidFill>
              </a:rPr>
            </a:br>
            <a:r>
              <a:rPr lang="en-US" altLang="x-none">
                <a:solidFill>
                  <a:schemeClr val="hlink"/>
                </a:solidFill>
              </a:rPr>
              <a:t>different !!!</a:t>
            </a:r>
          </a:p>
        </p:txBody>
      </p:sp>
      <p:cxnSp>
        <p:nvCxnSpPr>
          <p:cNvPr id="39989" name="Straight Connector 53"/>
          <p:cNvCxnSpPr>
            <a:cxnSpLocks noChangeShapeType="1"/>
          </p:cNvCxnSpPr>
          <p:nvPr/>
        </p:nvCxnSpPr>
        <p:spPr bwMode="auto">
          <a:xfrm>
            <a:off x="1295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90" name="TextBox 53"/>
          <p:cNvSpPr txBox="1">
            <a:spLocks noChangeArrowheads="1"/>
          </p:cNvSpPr>
          <p:nvPr/>
        </p:nvSpPr>
        <p:spPr bwMode="auto">
          <a:xfrm>
            <a:off x="228600" y="5867400"/>
            <a:ext cx="474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The calculated value depends on which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of the two parse trees is actually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D8FCBB-182F-294A-A1AA-214238E28313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Grammar: Definition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A context-free grammar G=(V,T,P,S),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V: set of </a:t>
            </a:r>
            <a:r>
              <a:rPr lang="en-US" altLang="x-none" sz="2000" dirty="0" smtClean="0"/>
              <a:t>non-terminals</a:t>
            </a:r>
            <a:endParaRPr lang="en-US" altLang="x-none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T: set of terminals (= alphabet U {</a:t>
            </a:r>
            <a:r>
              <a:rPr lang="en-US" altLang="x-none" sz="2000" dirty="0">
                <a:sym typeface="Symbol" charset="2"/>
              </a:rPr>
              <a:t></a:t>
            </a:r>
            <a:r>
              <a:rPr lang="en-US" altLang="x-none" sz="2000" dirty="0"/>
              <a:t>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P: set of </a:t>
            </a:r>
            <a:r>
              <a:rPr lang="en-US" altLang="x-none" sz="2000" i="1" dirty="0"/>
              <a:t>productions,</a:t>
            </a:r>
            <a:r>
              <a:rPr lang="en-US" altLang="x-none" sz="2000" dirty="0"/>
              <a:t> each of which is of the form</a:t>
            </a:r>
            <a:br>
              <a:rPr lang="en-US" altLang="x-none" sz="2000" dirty="0"/>
            </a:br>
            <a:r>
              <a:rPr lang="en-US" altLang="x-none" sz="2000" dirty="0"/>
              <a:t>	 V ==&gt; 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 dirty="0">
                <a:ea typeface="ＭＳ Ｐゴシック" charset="-128"/>
              </a:rPr>
              <a:t>1</a:t>
            </a:r>
            <a:r>
              <a:rPr lang="en-US" altLang="x-none" sz="2000" dirty="0"/>
              <a:t> | 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 dirty="0">
                <a:ea typeface="ＭＳ Ｐゴシック" charset="-128"/>
              </a:rPr>
              <a:t>2</a:t>
            </a:r>
            <a:r>
              <a:rPr lang="en-US" altLang="x-none" sz="2000" dirty="0"/>
              <a:t> |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/>
              <a:t>Where each 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 dirty="0" err="1">
                <a:ea typeface="ＭＳ Ｐゴシック" charset="-128"/>
              </a:rPr>
              <a:t>i</a:t>
            </a:r>
            <a:r>
              <a:rPr lang="en-US" altLang="x-none" sz="2000" dirty="0"/>
              <a:t> is an arbitrary string of </a:t>
            </a:r>
            <a:r>
              <a:rPr lang="en-US" altLang="x-none" sz="2000" dirty="0" smtClean="0"/>
              <a:t>non-terminals</a:t>
            </a:r>
            <a:r>
              <a:rPr lang="ro-RO" altLang="x-none" sz="2000" dirty="0" smtClean="0"/>
              <a:t> </a:t>
            </a:r>
            <a:r>
              <a:rPr lang="en-US" altLang="x-none" sz="2000" dirty="0" smtClean="0"/>
              <a:t>and </a:t>
            </a:r>
            <a:r>
              <a:rPr lang="en-US" altLang="x-none" sz="2000" dirty="0"/>
              <a:t>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S ==&gt; start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2688" y="5083969"/>
            <a:ext cx="7285038" cy="114458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CFG for the language of binary palindromes: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G=({A},{0,1},P,A)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P: 	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ro-RO" dirty="0">
                <a:solidFill>
                  <a:srgbClr val="0070C0"/>
                </a:solidFill>
              </a:rPr>
              <a:t>-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0 A 0 | 1 A 1 | 0 | 1 | </a:t>
            </a:r>
            <a:r>
              <a:rPr lang="en-US" dirty="0">
                <a:solidFill>
                  <a:srgbClr val="0070C0"/>
                </a:solidFill>
                <a:sym typeface="Symbol" pitchFamily="2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3052584-46FD-C844-9406-F6A0244493B7}" type="slidenum">
              <a:rPr lang="en-US" altLang="x-none" sz="1400"/>
              <a:pPr/>
              <a:t>20</a:t>
            </a:fld>
            <a:endParaRPr lang="en-US" altLang="x-none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Removing Ambiguity in Expression Evaluations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It MAY be possible to remove ambiguity for </a:t>
            </a:r>
            <a:r>
              <a:rPr lang="en-US" altLang="x-none" sz="2800" b="1" dirty="0">
                <a:solidFill>
                  <a:srgbClr val="FF0000"/>
                </a:solidFill>
              </a:rPr>
              <a:t>some</a:t>
            </a:r>
            <a:r>
              <a:rPr lang="en-US" altLang="x-none" sz="2800" b="1" dirty="0"/>
              <a:t> </a:t>
            </a:r>
            <a:r>
              <a:rPr lang="en-US" altLang="x-none" sz="2800" dirty="0"/>
              <a:t>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E.g.,, in a CFG for expression evaluation by imposing rules &amp; restrictions such as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This would imply rewrite of the grammar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u="sng" dirty="0"/>
              <a:t>Precedence:</a:t>
            </a:r>
            <a:r>
              <a:rPr lang="en-US" altLang="x-none" sz="2400" dirty="0"/>
              <a:t> (), * , +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dirty="0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5029200" y="5943600"/>
            <a:ext cx="3594100" cy="400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chemeClr val="hlink"/>
                </a:solidFill>
              </a:rPr>
              <a:t>How will this avoid ambiguity?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4876800" y="4572000"/>
            <a:ext cx="31067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E =&gt; E + T | 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T =&gt; T * F | 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F =&gt; I | (E)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I =&gt; a | b | c | 0 | 1  </a:t>
            </a:r>
          </a:p>
          <a:p>
            <a:endParaRPr lang="en-US" altLang="x-none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4800600" y="411480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Modified unambiguous version:</a:t>
            </a:r>
          </a:p>
        </p:txBody>
      </p:sp>
      <p:sp>
        <p:nvSpPr>
          <p:cNvPr id="40968" name="TextBox 6"/>
          <p:cNvSpPr txBox="1">
            <a:spLocks noChangeArrowheads="1"/>
          </p:cNvSpPr>
          <p:nvPr/>
        </p:nvSpPr>
        <p:spPr bwMode="auto">
          <a:xfrm>
            <a:off x="228600" y="5883275"/>
            <a:ext cx="243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Ambiguous version:</a:t>
            </a:r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152400" y="6324600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E65CAF-3997-EC4D-BDF2-445B0B41A376}" type="slidenum">
              <a:rPr lang="en-US" altLang="x-none" sz="1400"/>
              <a:pPr/>
              <a:t>21</a:t>
            </a:fld>
            <a:endParaRPr lang="en-US" altLang="x-none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Productions, derivations, recursive inference, parse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Left-most &amp; right-most derivations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Ambiguous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Removing ambiguity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CFL/CFG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parsers, markup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187AA5-EFCA-8E4B-BABB-F2AF2730DDA4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x-none"/>
              <a:t>String membership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How to say if a string belong to the language defined by a CFG?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Derivation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Head to body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Recursive inference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Body to head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w = 01110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Is w a palindrome?</a:t>
            </a:r>
            <a:br>
              <a:rPr lang="en-US" altLang="x-none" sz="2400"/>
            </a:b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791200" y="3581400"/>
            <a:ext cx="307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Both are equivalent forms</a:t>
            </a:r>
          </a:p>
        </p:txBody>
      </p:sp>
      <p:sp>
        <p:nvSpPr>
          <p:cNvPr id="21510" name="AutoShape 5"/>
          <p:cNvSpPr>
            <a:spLocks/>
          </p:cNvSpPr>
          <p:nvPr/>
        </p:nvSpPr>
        <p:spPr bwMode="auto">
          <a:xfrm>
            <a:off x="4876800" y="2971800"/>
            <a:ext cx="609600" cy="1600200"/>
          </a:xfrm>
          <a:prstGeom prst="rightBrace">
            <a:avLst>
              <a:gd name="adj1" fmla="val 218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" name="TextBox 6"/>
          <p:cNvSpPr txBox="1"/>
          <p:nvPr/>
        </p:nvSpPr>
        <p:spPr>
          <a:xfrm>
            <a:off x="5486400" y="43434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5029200" y="5257800"/>
            <a:ext cx="2039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/>
            <a:r>
              <a:rPr lang="en-US" altLang="x-none"/>
              <a:t>A  =&gt; 0</a:t>
            </a:r>
            <a:r>
              <a:rPr lang="en-US" altLang="x-none">
                <a:solidFill>
                  <a:srgbClr val="FF0000"/>
                </a:solidFill>
              </a:rPr>
              <a:t>A</a:t>
            </a:r>
            <a:r>
              <a:rPr lang="en-US" altLang="x-none"/>
              <a:t>0 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</a:t>
            </a:r>
            <a:r>
              <a:rPr lang="en-US" altLang="x-none">
                <a:solidFill>
                  <a:srgbClr val="FF0000"/>
                </a:solidFill>
              </a:rPr>
              <a:t>1A1</a:t>
            </a:r>
            <a:r>
              <a:rPr lang="en-US" altLang="x-none"/>
              <a:t>0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01</a:t>
            </a:r>
            <a:r>
              <a:rPr lang="en-US" altLang="x-none">
                <a:solidFill>
                  <a:srgbClr val="FF0000"/>
                </a:solidFill>
              </a:rPr>
              <a:t>1</a:t>
            </a:r>
            <a:r>
              <a:rPr lang="en-US" altLang="x-none"/>
              <a:t>10</a:t>
            </a:r>
          </a:p>
          <a:p>
            <a:endParaRPr lang="en-US" altLang="x-none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486400" y="5181600"/>
            <a:ext cx="1524000" cy="1143000"/>
          </a:xfrm>
          <a:prstGeom prst="rect">
            <a:avLst/>
          </a:prstGeom>
          <a:solidFill>
            <a:schemeClr val="accent1">
              <a:alpha val="1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cxnSp>
        <p:nvCxnSpPr>
          <p:cNvPr id="21514" name="Straight Arrow Connector 10"/>
          <p:cNvCxnSpPr>
            <a:cxnSpLocks noChangeShapeType="1"/>
          </p:cNvCxnSpPr>
          <p:nvPr/>
        </p:nvCxnSpPr>
        <p:spPr bwMode="auto">
          <a:xfrm rot="5400000">
            <a:off x="4724401" y="5715000"/>
            <a:ext cx="1066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6819901" y="5676900"/>
            <a:ext cx="990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89CBC8-CE44-DD4F-A5AC-BD0E4475A8AC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Simple Expressions…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We can write a CFG for accepting simple </a:t>
            </a:r>
            <a:r>
              <a:rPr lang="ro-RO" altLang="x-none" sz="2800" dirty="0" smtClean="0"/>
              <a:t>arithmetical </a:t>
            </a:r>
            <a:r>
              <a:rPr lang="en-US" altLang="x-none" sz="2800" dirty="0" smtClean="0"/>
              <a:t>expressions</a:t>
            </a:r>
            <a:endParaRPr lang="en-US" altLang="x-none" sz="28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G = (V,T,P,S)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V = {E,F}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T = {0,1,a,b,+,*,(,)}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S = {E}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P: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/>
              <a:t>E </a:t>
            </a:r>
            <a:r>
              <a:rPr lang="ro-RO" altLang="x-none" sz="2000" dirty="0" smtClean="0"/>
              <a:t>-</a:t>
            </a:r>
            <a:r>
              <a:rPr lang="en-US" altLang="x-none" sz="2000" dirty="0" smtClean="0"/>
              <a:t>&gt; </a:t>
            </a:r>
            <a:r>
              <a:rPr lang="en-US" altLang="x-none" sz="2000" dirty="0"/>
              <a:t>E+E | E*E | (E) | F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/>
              <a:t>F </a:t>
            </a:r>
            <a:r>
              <a:rPr lang="ro-RO" altLang="x-none" sz="2000" dirty="0" smtClean="0"/>
              <a:t>-</a:t>
            </a:r>
            <a:r>
              <a:rPr lang="en-US" altLang="x-none" sz="2000" dirty="0" smtClean="0"/>
              <a:t>&gt; </a:t>
            </a:r>
            <a:r>
              <a:rPr lang="en-US" altLang="x-none" sz="2000" dirty="0" err="1"/>
              <a:t>aF</a:t>
            </a:r>
            <a:r>
              <a:rPr lang="en-US" altLang="x-none" sz="2000" dirty="0"/>
              <a:t> | </a:t>
            </a:r>
            <a:r>
              <a:rPr lang="en-US" altLang="x-none" sz="2000" dirty="0" err="1"/>
              <a:t>bF</a:t>
            </a:r>
            <a:r>
              <a:rPr lang="en-US" altLang="x-none" sz="2000" dirty="0"/>
              <a:t> | 0F | 1F | </a:t>
            </a:r>
            <a:r>
              <a:rPr lang="en-US" altLang="x-none" sz="2000" dirty="0">
                <a:sym typeface="Symbol" charset="2"/>
              </a:rPr>
              <a:t>a | b | 0 | 1</a:t>
            </a:r>
            <a:endParaRPr lang="en-US" altLang="x-none" sz="2000" dirty="0"/>
          </a:p>
          <a:p>
            <a:pPr lvl="1" eaLnBrk="1" hangingPunct="1">
              <a:lnSpc>
                <a:spcPct val="90000"/>
              </a:lnSpc>
            </a:pPr>
            <a:endParaRPr lang="en-US" altLang="x-none" sz="2400" dirty="0"/>
          </a:p>
          <a:p>
            <a:pPr lvl="1" eaLnBrk="1" hangingPunct="1">
              <a:lnSpc>
                <a:spcPct val="90000"/>
              </a:lnSpc>
            </a:pPr>
            <a:endParaRPr lang="en-US" altLang="x-non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2C5618-42E1-DF4B-902E-BB0CDC4C6A31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Generalization of derivation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800" dirty="0" smtClean="0"/>
              <a:t>Derivation is </a:t>
            </a:r>
            <a:r>
              <a:rPr lang="en-US" sz="2800" i="1" dirty="0" smtClean="0"/>
              <a:t>head ==&gt; body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A==&gt;X    		(A derives X in a single step) 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 ==&gt;*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 X   	(A derives X in a multiple steps)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3100" dirty="0" smtClean="0"/>
          </a:p>
          <a:p>
            <a:pPr marL="514350" indent="-457200" eaLnBrk="1" hangingPunct="1">
              <a:buFont typeface="Wingdings" pitchFamily="28" charset="2"/>
              <a:buChar char="n"/>
              <a:defRPr/>
            </a:pPr>
            <a:r>
              <a:rPr lang="en-US" sz="3000" u="sng" dirty="0" smtClean="0"/>
              <a:t>Transitivity:</a:t>
            </a:r>
          </a:p>
          <a:p>
            <a:pPr marL="1295400" lvl="2" indent="-381000" eaLnBrk="1" hangingPunct="1">
              <a:buFont typeface="Wingdings" pitchFamily="28" charset="2"/>
              <a:buNone/>
              <a:defRPr/>
            </a:pPr>
            <a:r>
              <a:rPr lang="en-US" dirty="0" smtClean="0"/>
              <a:t>IFA ==&gt;*</a:t>
            </a:r>
            <a:r>
              <a:rPr lang="en-US" baseline="-25000" dirty="0" smtClean="0"/>
              <a:t>G</a:t>
            </a:r>
            <a:r>
              <a:rPr lang="en-US" dirty="0" smtClean="0"/>
              <a:t>B, and B ==&gt;*</a:t>
            </a:r>
            <a:r>
              <a:rPr lang="en-US" baseline="-25000" dirty="0" smtClean="0"/>
              <a:t>G</a:t>
            </a:r>
            <a:r>
              <a:rPr lang="en-US" dirty="0" smtClean="0"/>
              <a:t>C, THEN A ==&gt;*</a:t>
            </a:r>
            <a:r>
              <a:rPr lang="en-US" baseline="-25000" dirty="0" smtClean="0"/>
              <a:t>G</a:t>
            </a:r>
            <a:r>
              <a:rPr lang="en-US" dirty="0" smtClean="0"/>
              <a:t>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D559A1-0CEE-304E-8FF3-5D3BAAA0DAAC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Language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The language of a CFG, G=(V,T,P,S), denoted by L(G), is the set of terminal strings that have a derivation from the start variable S. </a:t>
            </a:r>
          </a:p>
          <a:p>
            <a:pPr lvl="1" eaLnBrk="1" hangingPunct="1"/>
            <a:r>
              <a:rPr lang="en-US" altLang="x-none"/>
              <a:t>L(G) = { w in T* | S ==&gt;*</a:t>
            </a:r>
            <a:r>
              <a:rPr lang="en-US" altLang="x-none" baseline="-25000"/>
              <a:t>G</a:t>
            </a:r>
            <a:r>
              <a:rPr lang="en-US" altLang="x-none"/>
              <a:t> w }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>
                <a:latin typeface="ヒラギノ角ゴ Pro W3" charset="-128"/>
              </a:rPr>
              <a:t>								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4742B2D-D2E2-FF43-AFB6-B87AA33DC874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Left-most &amp; Right-most Derivation Styles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000"/>
              <a:t>Derive the string </a:t>
            </a:r>
            <a:r>
              <a:rPr lang="en-US" altLang="x-none" sz="2000" u="sng"/>
              <a:t>a*(ab+10) </a:t>
            </a:r>
            <a:r>
              <a:rPr lang="en-US" altLang="x-none" sz="2000"/>
              <a:t>from G:</a:t>
            </a:r>
            <a:endParaRPr lang="en-US" altLang="x-none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819400" y="2514600"/>
            <a:ext cx="1957388" cy="4105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*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5562600" y="1981200"/>
            <a:ext cx="226377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</a:t>
            </a:r>
            <a:r>
              <a:rPr lang="en-US" altLang="x-none" baseline="30000"/>
              <a:t>*</a:t>
            </a:r>
            <a:r>
              <a:rPr lang="en-US" altLang="x-none"/>
              <a:t>=&gt;</a:t>
            </a:r>
            <a:r>
              <a:rPr lang="en-US" altLang="x-none" baseline="-25000"/>
              <a:t>G</a:t>
            </a:r>
            <a:r>
              <a:rPr lang="en-US" altLang="x-none"/>
              <a:t> a*(ab+10)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1365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Left-most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5137150" y="2514600"/>
            <a:ext cx="1949450" cy="4100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E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F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7315200" y="3124200"/>
            <a:ext cx="1492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6525" y="5657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2995613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8862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leftmost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39624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rightmost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198660" grpId="0" build="p" animBg="1"/>
      <p:bldP spid="21510" grpId="0" animBg="1"/>
      <p:bldP spid="198662" grpId="0" animBg="1"/>
      <p:bldP spid="198664" grpId="0" animBg="1"/>
      <p:bldP spid="198665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2118D0-9B74-E045-973C-AB4FE33AABBF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Leftmost vs. Rightmost derivations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Q1) For every leftmost derivation, there is a rightmost derivation, and vice versa. True or False?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Q2) Does every word generated by a CFG have a leftmost and a rightmost derivation?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Q3) Could there be words which have more than one leftmost (or rightmost) derivation?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1000" y="2971800"/>
            <a:ext cx="4587875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True - will use parse trees to prove this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4629150"/>
            <a:ext cx="45593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easy to prove (reverse direction)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2400" y="6172200"/>
            <a:ext cx="396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depending on the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to prove that your CFGs are correct?</a:t>
            </a: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/>
              <a:t>(using induction)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0BF9DFE-C6C3-D545-BC39-C05205FC006D}" type="slidenum">
              <a:rPr lang="en-US" altLang="x-none" sz="1400">
                <a:solidFill>
                  <a:schemeClr val="bg2"/>
                </a:solidFill>
              </a:rPr>
              <a:pPr/>
              <a:t>9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3304</TotalTime>
  <Words>1431</Words>
  <Application>Microsoft Office PowerPoint</Application>
  <PresentationFormat>On-screen Show (4:3)</PresentationFormat>
  <Paragraphs>334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Symbol</vt:lpstr>
      <vt:lpstr>Wingdings</vt:lpstr>
      <vt:lpstr>ヒラギノ角ゴ Pro W3</vt:lpstr>
      <vt:lpstr>Blends</vt:lpstr>
      <vt:lpstr>Context-Free Languages &amp;  Grammars (CFLs &amp; CFGs) (part 2)</vt:lpstr>
      <vt:lpstr>Context-Free Grammar: Definition</vt:lpstr>
      <vt:lpstr>String membership</vt:lpstr>
      <vt:lpstr>Simple Expressions…</vt:lpstr>
      <vt:lpstr>Generalization of derivation</vt:lpstr>
      <vt:lpstr>Context-Free Language</vt:lpstr>
      <vt:lpstr>Left-most &amp; Right-most Derivation Styles</vt:lpstr>
      <vt:lpstr>Leftmost vs. Rightmost derivations</vt:lpstr>
      <vt:lpstr>How to prove that your CFGs are correct?</vt:lpstr>
      <vt:lpstr>CFG &amp; CFL</vt:lpstr>
      <vt:lpstr>Parse trees</vt:lpstr>
      <vt:lpstr>Parse Trees</vt:lpstr>
      <vt:lpstr>Examples</vt:lpstr>
      <vt:lpstr>Connection between CFLs and Regular Languages (RLs)</vt:lpstr>
      <vt:lpstr>CFLs &amp; Regular Languages</vt:lpstr>
      <vt:lpstr>Some Examples</vt:lpstr>
      <vt:lpstr>Ambiguity in CFGs and CFLs</vt:lpstr>
      <vt:lpstr>Ambiguity in CFGs</vt:lpstr>
      <vt:lpstr>Why does ambiguity matter?</vt:lpstr>
      <vt:lpstr>Removing Ambiguity in Expression Evaluations</vt:lpstr>
      <vt:lpstr>Summary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538</cp:revision>
  <cp:lastPrinted>2007-08-15T03:01:31Z</cp:lastPrinted>
  <dcterms:created xsi:type="dcterms:W3CDTF">2007-08-14T22:08:29Z</dcterms:created>
  <dcterms:modified xsi:type="dcterms:W3CDTF">2017-05-11T14:57:30Z</dcterms:modified>
</cp:coreProperties>
</file>