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1" r:id="rId3"/>
    <p:sldId id="292" r:id="rId4"/>
    <p:sldId id="324" r:id="rId5"/>
    <p:sldId id="294" r:id="rId6"/>
    <p:sldId id="320" r:id="rId7"/>
    <p:sldId id="296" r:id="rId8"/>
    <p:sldId id="298" r:id="rId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3300"/>
    <a:srgbClr val="008000"/>
    <a:srgbClr val="CC3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68961" autoAdjust="0"/>
  </p:normalViewPr>
  <p:slideViewPr>
    <p:cSldViewPr>
      <p:cViewPr varScale="1">
        <p:scale>
          <a:sx n="58" d="100"/>
          <a:sy n="58" d="100"/>
        </p:scale>
        <p:origin x="20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5112939-BBFA-4A76-8D56-C0375F783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2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6EDC64B-57D8-41F0-86BD-34C3B0AFA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152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C2E4EC-25BC-49A6-8B85-DC5C78B0F4F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076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73F5FA-1E36-4DD4-BB45-CD60E637F14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o-RO" dirty="0" smtClean="0"/>
              <a:t>PDA can remember</a:t>
            </a:r>
            <a:r>
              <a:rPr lang="ro-RO" baseline="0" dirty="0" smtClean="0"/>
              <a:t> an infinite amount of information but the access is only at the top (different to Turing machines - computers)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6196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CA055-1D9E-4981-96A2-5F17D321FF9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2268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579409-9E59-4419-A771-33FD8A2D1C0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6362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E4F7E0-BD65-47AF-B335-A2196E806C9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o-RO" dirty="0" smtClean="0"/>
              <a:t>Z0 marks the bottom of the stack. We need to have</a:t>
            </a:r>
            <a:r>
              <a:rPr lang="ro-RO" baseline="0" dirty="0" smtClean="0"/>
              <a:t> this symbol present s.t. After we pop w from the stack and realized we have seen ww^R on the input we still have smth on the stack to permit a transition to the accepting state.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06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E485C-47D7-4B59-8628-DFAED8BE5A7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5339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73989-8856-44C5-A1FE-BB296AED688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8667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7F2DF6-F40C-4893-8F70-BFC9A28174B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678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AF0340-418E-414F-BAC0-35D69722A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90EA1-CA86-49B3-9AEE-E0F9E744D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CACA4-A11C-4D82-B585-9DDD24558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14AC7-722E-4DAA-B38C-7797E73DD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455B9-BA7E-4902-ADEF-20B5FAB5A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0E46-D08A-4878-AB30-3E010CEF2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09D32-D536-46AF-B0BF-B5EFC04D5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AEFFD-B227-4F04-9E5B-E8CEDB744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C6821-4D16-4903-BC8E-11CFAF26C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0D0ED-DCEA-4BD4-89D5-B75786A418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A285C-19F6-4EC9-9C38-84BB9B208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BD8F6D1-8681-43CD-80DD-0DC0C737F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5DF9DE-1BCF-47D3-BE88-CA58F0E3852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Pushdown Automata (PDA)</a:t>
            </a:r>
            <a:r>
              <a:rPr lang="ro-RO" dirty="0" smtClean="0"/>
              <a:t>. </a:t>
            </a:r>
            <a:r>
              <a:rPr lang="ro-RO" smtClean="0"/>
              <a:t>Part 1</a:t>
            </a:r>
            <a:endParaRPr 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3276600"/>
            <a:ext cx="8458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8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8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8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8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kern="0" smtClean="0">
              <a:solidFill>
                <a:srgbClr val="FF0000"/>
              </a:solidFill>
            </a:endParaRPr>
          </a:p>
          <a:p>
            <a:pPr eaLnBrk="1" hangingPunct="1"/>
            <a:r>
              <a:rPr lang="ro-RO" altLang="en-US" sz="1200" kern="0" smtClean="0">
                <a:solidFill>
                  <a:srgbClr val="FF0000"/>
                </a:solidFill>
              </a:rPr>
              <a:t>The structure and the content of the lecture is based on http://www.eecs.wsu.edu/~ananth/CptS317/Lectures/index.htm</a:t>
            </a:r>
          </a:p>
          <a:p>
            <a:pPr eaLnBrk="1" hangingPunct="1">
              <a:buFont typeface="Wingdings" charset="2"/>
              <a:buNone/>
            </a:pPr>
            <a:endParaRPr lang="en-US" altLang="x-none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BB4ABC-08AB-4EA0-BB5A-2E70401E9B2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- the automata for CFLs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is?</a:t>
            </a:r>
          </a:p>
          <a:p>
            <a:pPr lvl="1" eaLnBrk="1" hangingPunct="1"/>
            <a:r>
              <a:rPr lang="en-US" smtClean="0"/>
              <a:t>FA to Reg Lang, 	PDA is to CFL</a:t>
            </a:r>
          </a:p>
          <a:p>
            <a:pPr eaLnBrk="1" hangingPunct="1"/>
            <a:r>
              <a:rPr lang="en-US" smtClean="0"/>
              <a:t>PDA == [</a:t>
            </a:r>
            <a:r>
              <a:rPr lang="en-US" sz="2600" smtClean="0"/>
              <a:t> </a:t>
            </a:r>
            <a:r>
              <a:rPr lang="en-US" sz="2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600" smtClean="0"/>
              <a:t> </a:t>
            </a:r>
            <a:r>
              <a:rPr lang="en-US" smtClean="0"/>
              <a:t>-NFA + “a stack” ]</a:t>
            </a:r>
          </a:p>
          <a:p>
            <a:pPr eaLnBrk="1" hangingPunct="1"/>
            <a:r>
              <a:rPr lang="en-US" smtClean="0"/>
              <a:t>Why a stack?</a:t>
            </a:r>
          </a:p>
          <a:p>
            <a:pPr eaLnBrk="1" hangingPunct="1"/>
            <a:endParaRPr lang="en-US" smtClean="0"/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25146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3276600" y="480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28" charset="2"/>
              </a:rPr>
              <a:t></a:t>
            </a:r>
            <a:r>
              <a:rPr lang="en-US"/>
              <a:t>-NFA</a:t>
            </a:r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5181600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3810000" y="571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3810000" y="640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3810000" y="6019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3810000" y="609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381000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3810000" y="624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3810000" y="632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4267200" y="571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40386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4327525" y="6038850"/>
            <a:ext cx="3967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stack filled with “stack symbols”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1812925" y="4895850"/>
            <a:ext cx="804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</a:t>
            </a:r>
          </a:p>
          <a:p>
            <a:r>
              <a:rPr lang="en-US"/>
              <a:t>string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5699125" y="4895850"/>
            <a:ext cx="1652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Accept/reject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0DC7CF-D7E9-41DF-BA85-5B536500418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Pushdown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PDA P := ( Q,∑,</a:t>
            </a:r>
            <a:r>
              <a:rPr lang="en-US" sz="2800" smtClean="0">
                <a:solidFill>
                  <a:srgbClr val="FF0000"/>
                </a:solidFill>
                <a:sym typeface="Symbol" pitchFamily="28" charset="2"/>
              </a:rPr>
              <a:t></a:t>
            </a:r>
            <a:r>
              <a:rPr lang="en-US" sz="2800" smtClean="0">
                <a:solidFill>
                  <a:srgbClr val="FF0000"/>
                </a:solidFill>
              </a:rPr>
              <a:t>, </a:t>
            </a:r>
            <a:r>
              <a:rPr lang="el-GR" sz="2800" smtClean="0">
                <a:solidFill>
                  <a:srgbClr val="FF0000"/>
                </a:solidFill>
                <a:cs typeface="Tahoma" pitchFamily="28" charset="0"/>
              </a:rPr>
              <a:t>δ</a:t>
            </a:r>
            <a:r>
              <a:rPr lang="el-GR" sz="2800" smtClean="0">
                <a:cs typeface="Tahoma" pitchFamily="28" charset="0"/>
              </a:rPr>
              <a:t>,q</a:t>
            </a:r>
            <a:r>
              <a:rPr lang="el-GR" sz="2800" baseline="-25000" smtClean="0">
                <a:cs typeface="Tahoma" pitchFamily="28" charset="0"/>
              </a:rPr>
              <a:t>0</a:t>
            </a:r>
            <a:r>
              <a:rPr lang="el-GR" sz="2800" smtClean="0">
                <a:cs typeface="Tahoma" pitchFamily="28" charset="0"/>
              </a:rPr>
              <a:t>,</a:t>
            </a:r>
            <a:r>
              <a:rPr lang="el-GR" sz="2800" smtClean="0">
                <a:solidFill>
                  <a:srgbClr val="FF0000"/>
                </a:solidFill>
                <a:cs typeface="Tahoma" pitchFamily="28" charset="0"/>
              </a:rPr>
              <a:t>Z</a:t>
            </a:r>
            <a:r>
              <a:rPr lang="el-GR" sz="2800" baseline="-250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2800" smtClean="0">
                <a:cs typeface="Tahoma" pitchFamily="28" charset="0"/>
              </a:rPr>
              <a:t>,F</a:t>
            </a:r>
            <a:r>
              <a:rPr lang="en-US" sz="2800" smtClean="0"/>
              <a:t> ):</a:t>
            </a:r>
          </a:p>
          <a:p>
            <a:pPr lvl="1" eaLnBrk="1" hangingPunct="1"/>
            <a:r>
              <a:rPr lang="en-US" sz="2400" smtClean="0"/>
              <a:t>Q: 	states of the </a:t>
            </a:r>
            <a:r>
              <a:rPr lang="en-US" sz="24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400" smtClean="0"/>
              <a:t>-NFA</a:t>
            </a:r>
          </a:p>
          <a:p>
            <a:pPr lvl="1" eaLnBrk="1" hangingPunct="1"/>
            <a:r>
              <a:rPr lang="en-US" sz="2400" smtClean="0"/>
              <a:t>∑: 	input alphabet</a:t>
            </a:r>
          </a:p>
          <a:p>
            <a:pPr lvl="1" eaLnBrk="1" hangingPunct="1"/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</a:t>
            </a:r>
            <a:r>
              <a:rPr lang="en-US" sz="2400" smtClean="0">
                <a:solidFill>
                  <a:srgbClr val="FF0000"/>
                </a:solidFill>
              </a:rPr>
              <a:t> :	stack symbols </a:t>
            </a:r>
          </a:p>
          <a:p>
            <a:pPr lvl="1" eaLnBrk="1" hangingPunct="1"/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δ:	transition function</a:t>
            </a:r>
          </a:p>
          <a:p>
            <a:pPr lvl="1" eaLnBrk="1" hangingPunct="1"/>
            <a:r>
              <a:rPr lang="el-GR" sz="2400" smtClean="0">
                <a:cs typeface="Tahoma" pitchFamily="28" charset="0"/>
              </a:rPr>
              <a:t>q</a:t>
            </a:r>
            <a:r>
              <a:rPr lang="el-GR" sz="2400" baseline="-25000" smtClean="0">
                <a:cs typeface="Tahoma" pitchFamily="28" charset="0"/>
              </a:rPr>
              <a:t>0</a:t>
            </a:r>
            <a:r>
              <a:rPr lang="el-GR" sz="2400" smtClean="0">
                <a:cs typeface="Tahoma" pitchFamily="28" charset="0"/>
              </a:rPr>
              <a:t>:	start state</a:t>
            </a:r>
          </a:p>
          <a:p>
            <a:pPr lvl="1" eaLnBrk="1" hangingPunct="1"/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Z</a:t>
            </a:r>
            <a:r>
              <a:rPr lang="el-GR" sz="2400" baseline="-250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:	Initial stack top symbol</a:t>
            </a:r>
          </a:p>
          <a:p>
            <a:pPr lvl="1" eaLnBrk="1" hangingPunct="1"/>
            <a:r>
              <a:rPr lang="el-GR" sz="2400" smtClean="0">
                <a:cs typeface="Tahoma" pitchFamily="28" charset="0"/>
              </a:rPr>
              <a:t>F:	Final/accepting states</a:t>
            </a:r>
          </a:p>
          <a:p>
            <a:pPr lvl="1" eaLnBrk="1" hangingPunct="1"/>
            <a:endParaRPr lang="en-US" sz="2400" smtClean="0">
              <a:cs typeface="Tahoma" pitchFamily="28" charset="0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243013" y="619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 : The Transition Function</a:t>
            </a:r>
            <a:endParaRPr lang="en-US" smtClean="0">
              <a:cs typeface="Tahoma" pitchFamily="2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2017713"/>
            <a:ext cx="4343400" cy="4114800"/>
          </a:xfrm>
        </p:spPr>
        <p:txBody>
          <a:bodyPr/>
          <a:lstStyle/>
          <a:p>
            <a:pPr marL="660400" indent="-660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1600" b="1" dirty="0" smtClean="0">
                <a:cs typeface="Tahoma" pitchFamily="28" charset="0"/>
              </a:rPr>
              <a:t>δ(q,a,X) = {(p,Y), …} 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state transition from q to p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a is the next input symbol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X is the current stack </a:t>
            </a:r>
            <a:r>
              <a:rPr lang="en-US" sz="1600" i="1" dirty="0" smtClean="0">
                <a:cs typeface="Tahoma" pitchFamily="28" charset="0"/>
              </a:rPr>
              <a:t>top </a:t>
            </a:r>
            <a:r>
              <a:rPr lang="en-US" sz="1600" dirty="0" smtClean="0">
                <a:cs typeface="Tahoma" pitchFamily="28" charset="0"/>
              </a:rPr>
              <a:t>symbol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Y is the replacement for X;</a:t>
            </a:r>
            <a:br>
              <a:rPr lang="en-US" sz="1600" dirty="0" smtClean="0">
                <a:cs typeface="Tahoma" pitchFamily="28" charset="0"/>
              </a:rPr>
            </a:br>
            <a:r>
              <a:rPr lang="en-US" sz="1600" dirty="0" smtClean="0">
                <a:cs typeface="Tahoma" pitchFamily="28" charset="0"/>
              </a:rPr>
              <a:t>it is in </a:t>
            </a:r>
            <a:r>
              <a:rPr lang="en-US" sz="1600" dirty="0" smtClean="0">
                <a:sym typeface="Symbol" pitchFamily="28" charset="2"/>
              </a:rPr>
              <a:t></a:t>
            </a:r>
            <a:r>
              <a:rPr lang="en-US" sz="1600" dirty="0" smtClean="0">
                <a:cs typeface="Tahoma" pitchFamily="28" charset="0"/>
              </a:rPr>
              <a:t>* (a string of stack symbols)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z="1600" dirty="0" smtClean="0">
                <a:cs typeface="Tahoma" pitchFamily="28" charset="0"/>
              </a:rPr>
              <a:t>Set Y = </a:t>
            </a:r>
            <a:r>
              <a:rPr lang="en-US" sz="1600" dirty="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1600" dirty="0" smtClean="0">
                <a:cs typeface="Tahoma" pitchFamily="28" charset="0"/>
              </a:rPr>
              <a:t> for:	Pop(X) 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z="1600" dirty="0" smtClean="0">
                <a:cs typeface="Tahoma" pitchFamily="28" charset="0"/>
              </a:rPr>
              <a:t>If Y=X: stack top is unchanged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z="1600" dirty="0" smtClean="0">
                <a:cs typeface="Tahoma" pitchFamily="28" charset="0"/>
              </a:rPr>
              <a:t>If Y=Z</a:t>
            </a:r>
            <a:r>
              <a:rPr lang="en-US" sz="1600" baseline="-25000" dirty="0" smtClean="0">
                <a:cs typeface="Tahoma" pitchFamily="28" charset="0"/>
              </a:rPr>
              <a:t>1</a:t>
            </a:r>
            <a:r>
              <a:rPr lang="en-US" sz="1600" dirty="0" smtClean="0">
                <a:cs typeface="Tahoma" pitchFamily="28" charset="0"/>
              </a:rPr>
              <a:t>Z</a:t>
            </a:r>
            <a:r>
              <a:rPr lang="en-US" sz="1600" baseline="-25000" dirty="0" smtClean="0">
                <a:cs typeface="Tahoma" pitchFamily="28" charset="0"/>
              </a:rPr>
              <a:t>2</a:t>
            </a:r>
            <a:r>
              <a:rPr lang="en-US" sz="1600" dirty="0" smtClean="0">
                <a:cs typeface="Tahoma" pitchFamily="28" charset="0"/>
              </a:rPr>
              <a:t>…</a:t>
            </a:r>
            <a:r>
              <a:rPr lang="en-US" sz="1600" dirty="0" err="1" smtClean="0">
                <a:cs typeface="Tahoma" pitchFamily="28" charset="0"/>
              </a:rPr>
              <a:t>Z</a:t>
            </a:r>
            <a:r>
              <a:rPr lang="en-US" sz="1600" baseline="-25000" dirty="0" err="1" smtClean="0">
                <a:cs typeface="Tahoma" pitchFamily="28" charset="0"/>
              </a:rPr>
              <a:t>k</a:t>
            </a:r>
            <a:r>
              <a:rPr lang="en-US" sz="1600" dirty="0" smtClean="0">
                <a:cs typeface="Tahoma" pitchFamily="28" charset="0"/>
              </a:rPr>
              <a:t>: 	X is popped and is replaced by Y in reverse order (i.e., Z</a:t>
            </a:r>
            <a:r>
              <a:rPr lang="en-US" sz="1600" baseline="-25000" dirty="0" smtClean="0">
                <a:cs typeface="Tahoma" pitchFamily="28" charset="0"/>
              </a:rPr>
              <a:t>1</a:t>
            </a:r>
            <a:r>
              <a:rPr lang="en-US" sz="1600" dirty="0" smtClean="0">
                <a:cs typeface="Tahoma" pitchFamily="28" charset="0"/>
              </a:rPr>
              <a:t> will be the new stack top)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4C0E0E-DC6A-4DF5-99E8-DF8A4B8FB9BE}" type="slidenum">
              <a:rPr lang="en-US" smtClean="0"/>
              <a:pPr/>
              <a:t>4</a:t>
            </a:fld>
            <a:endParaRPr lang="en-US" smtClean="0"/>
          </a:p>
        </p:txBody>
      </p:sp>
      <p:grpSp>
        <p:nvGrpSpPr>
          <p:cNvPr id="6149" name="Group 7"/>
          <p:cNvGrpSpPr>
            <a:grpSpLocks/>
          </p:cNvGrpSpPr>
          <p:nvPr/>
        </p:nvGrpSpPr>
        <p:grpSpPr bwMode="auto">
          <a:xfrm rot="7396253">
            <a:off x="-475456" y="3372644"/>
            <a:ext cx="2803525" cy="376237"/>
            <a:chOff x="3504" y="1584"/>
            <a:chExt cx="1766" cy="237"/>
          </a:xfrm>
        </p:grpSpPr>
        <p:sp>
          <p:nvSpPr>
            <p:cNvPr id="230405" name="Comment 5"/>
            <p:cNvSpPr>
              <a:spLocks noChangeArrowheads="1"/>
            </p:cNvSpPr>
            <p:nvPr/>
          </p:nvSpPr>
          <p:spPr bwMode="auto">
            <a:xfrm>
              <a:off x="3887" y="1589"/>
              <a:ext cx="1382" cy="237"/>
            </a:xfrm>
            <a:prstGeom prst="rect">
              <a:avLst/>
            </a:prstGeom>
            <a:solidFill>
              <a:srgbClr val="FCFDC6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Geneva" pitchFamily="28" charset="0"/>
                </a:rPr>
                <a:t>Non-determinism</a:t>
              </a:r>
              <a:endParaRPr lang="en-US" sz="1800" dirty="0">
                <a:solidFill>
                  <a:srgbClr val="000000"/>
                </a:solidFill>
                <a:latin typeface="Geneva" pitchFamily="28" charset="0"/>
              </a:endParaRPr>
            </a:p>
          </p:txBody>
        </p:sp>
        <p:sp>
          <p:nvSpPr>
            <p:cNvPr id="6205" name="Line 6"/>
            <p:cNvSpPr>
              <a:spLocks noChangeShapeType="1"/>
            </p:cNvSpPr>
            <p:nvPr/>
          </p:nvSpPr>
          <p:spPr bwMode="auto">
            <a:xfrm flipH="1">
              <a:off x="3504" y="1728"/>
              <a:ext cx="28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0" name="Group 16"/>
          <p:cNvGrpSpPr>
            <a:grpSpLocks/>
          </p:cNvGrpSpPr>
          <p:nvPr/>
        </p:nvGrpSpPr>
        <p:grpSpPr bwMode="auto">
          <a:xfrm>
            <a:off x="1600200" y="152400"/>
            <a:ext cx="5784850" cy="1092200"/>
            <a:chOff x="1600200" y="152400"/>
            <a:chExt cx="5785564" cy="1093216"/>
          </a:xfrm>
        </p:grpSpPr>
        <p:sp>
          <p:nvSpPr>
            <p:cNvPr id="6198" name="TextBox 8"/>
            <p:cNvSpPr txBox="1">
              <a:spLocks noChangeArrowheads="1"/>
            </p:cNvSpPr>
            <p:nvPr/>
          </p:nvSpPr>
          <p:spPr bwMode="auto">
            <a:xfrm>
              <a:off x="1752600" y="231577"/>
              <a:ext cx="86113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FF0000"/>
                  </a:solidFill>
                </a:rPr>
                <a:t>old state</a:t>
              </a:r>
            </a:p>
          </p:txBody>
        </p:sp>
        <p:sp>
          <p:nvSpPr>
            <p:cNvPr id="6199" name="TextBox 9"/>
            <p:cNvSpPr txBox="1">
              <a:spLocks noChangeArrowheads="1"/>
            </p:cNvSpPr>
            <p:nvPr/>
          </p:nvSpPr>
          <p:spPr bwMode="auto">
            <a:xfrm>
              <a:off x="3743305" y="228635"/>
              <a:ext cx="981480" cy="307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FF0000"/>
                  </a:solidFill>
                </a:rPr>
                <a:t>Stack top </a:t>
              </a:r>
            </a:p>
          </p:txBody>
        </p:sp>
        <p:sp>
          <p:nvSpPr>
            <p:cNvPr id="6200" name="TextBox 10"/>
            <p:cNvSpPr txBox="1">
              <a:spLocks noChangeArrowheads="1"/>
            </p:cNvSpPr>
            <p:nvPr/>
          </p:nvSpPr>
          <p:spPr bwMode="auto">
            <a:xfrm>
              <a:off x="2743341" y="228636"/>
              <a:ext cx="10999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FF0000"/>
                  </a:solidFill>
                </a:rPr>
                <a:t>input symb.</a:t>
              </a:r>
            </a:p>
          </p:txBody>
        </p:sp>
        <p:sp>
          <p:nvSpPr>
            <p:cNvPr id="6201" name="TextBox 11"/>
            <p:cNvSpPr txBox="1">
              <a:spLocks noChangeArrowheads="1"/>
            </p:cNvSpPr>
            <p:nvPr/>
          </p:nvSpPr>
          <p:spPr bwMode="auto">
            <a:xfrm>
              <a:off x="4876800" y="155377"/>
              <a:ext cx="115929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006600"/>
                  </a:solidFill>
                </a:rPr>
                <a:t>new state(s)</a:t>
              </a:r>
            </a:p>
          </p:txBody>
        </p:sp>
        <p:sp>
          <p:nvSpPr>
            <p:cNvPr id="6202" name="TextBox 12"/>
            <p:cNvSpPr txBox="1">
              <a:spLocks noChangeArrowheads="1"/>
            </p:cNvSpPr>
            <p:nvPr/>
          </p:nvSpPr>
          <p:spPr bwMode="auto">
            <a:xfrm>
              <a:off x="5867400" y="152400"/>
              <a:ext cx="151836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006600"/>
                  </a:solidFill>
                </a:rPr>
                <a:t>new Stack top(s)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00200" y="457484"/>
              <a:ext cx="4448724" cy="7881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660400" indent="-660400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CC"/>
                </a:buClr>
                <a:buSzPct val="60000"/>
                <a:defRPr/>
              </a:pPr>
              <a:r>
                <a:rPr lang="el-GR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δ : </a:t>
              </a:r>
              <a:r>
                <a:rPr lang="en-US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	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Q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x 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cs typeface="Tahoma" pitchFamily="28" charset="0"/>
                </a:rPr>
                <a:t>∑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sym typeface="Symbol" pitchFamily="28" charset="2"/>
                </a:rPr>
                <a:t>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ea typeface="+mn-ea"/>
                  <a:sym typeface="Symbol" pitchFamily="28" charset="2"/>
                </a:rPr>
                <a:t>x 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sym typeface="Symbol" pitchFamily="28" charset="2"/>
                </a:rPr>
                <a:t>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=&gt;</a:t>
              </a:r>
              <a:r>
                <a:rPr lang="en-US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Q </a:t>
              </a:r>
              <a:r>
                <a:rPr lang="en-US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x</a:t>
              </a:r>
              <a:r>
                <a:rPr lang="en-US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n-US" sz="2800" kern="0" dirty="0">
                  <a:solidFill>
                    <a:srgbClr val="006600"/>
                  </a:solidFill>
                  <a:latin typeface="Arial"/>
                  <a:ea typeface="+mn-ea"/>
                  <a:sym typeface="Symbol" pitchFamily="28" charset="2"/>
                </a:rPr>
                <a:t></a:t>
              </a:r>
              <a:endParaRPr lang="el-GR" sz="2800" kern="0" dirty="0">
                <a:solidFill>
                  <a:srgbClr val="006600"/>
                </a:solidFill>
                <a:latin typeface="Arial"/>
                <a:ea typeface="+mn-ea"/>
                <a:cs typeface="Tahoma" pitchFamily="28" charset="0"/>
              </a:endParaRPr>
            </a:p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151" name="Group 25"/>
          <p:cNvGrpSpPr>
            <a:grpSpLocks/>
          </p:cNvGrpSpPr>
          <p:nvPr/>
        </p:nvGrpSpPr>
        <p:grpSpPr bwMode="auto">
          <a:xfrm>
            <a:off x="7696200" y="2438400"/>
            <a:ext cx="457200" cy="685800"/>
            <a:chOff x="7696200" y="2438400"/>
            <a:chExt cx="457200" cy="685800"/>
          </a:xfrm>
        </p:grpSpPr>
        <p:sp>
          <p:nvSpPr>
            <p:cNvPr id="6190" name="Line 7"/>
            <p:cNvSpPr>
              <a:spLocks noChangeShapeType="1"/>
            </p:cNvSpPr>
            <p:nvPr/>
          </p:nvSpPr>
          <p:spPr bwMode="auto">
            <a:xfrm>
              <a:off x="76962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8"/>
            <p:cNvSpPr>
              <a:spLocks noChangeShapeType="1"/>
            </p:cNvSpPr>
            <p:nvPr/>
          </p:nvSpPr>
          <p:spPr bwMode="auto">
            <a:xfrm>
              <a:off x="7696200" y="3124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Line 10"/>
            <p:cNvSpPr>
              <a:spLocks noChangeShapeType="1"/>
            </p:cNvSpPr>
            <p:nvPr/>
          </p:nvSpPr>
          <p:spPr bwMode="auto">
            <a:xfrm>
              <a:off x="7696200" y="2743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Line 11"/>
            <p:cNvSpPr>
              <a:spLocks noChangeShapeType="1"/>
            </p:cNvSpPr>
            <p:nvPr/>
          </p:nvSpPr>
          <p:spPr bwMode="auto">
            <a:xfrm>
              <a:off x="7696200" y="2819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Line 12"/>
            <p:cNvSpPr>
              <a:spLocks noChangeShapeType="1"/>
            </p:cNvSpPr>
            <p:nvPr/>
          </p:nvSpPr>
          <p:spPr bwMode="auto">
            <a:xfrm>
              <a:off x="7696200" y="2895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Line 13"/>
            <p:cNvSpPr>
              <a:spLocks noChangeShapeType="1"/>
            </p:cNvSpPr>
            <p:nvPr/>
          </p:nvSpPr>
          <p:spPr bwMode="auto">
            <a:xfrm>
              <a:off x="76962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6" name="Line 14"/>
            <p:cNvSpPr>
              <a:spLocks noChangeShapeType="1"/>
            </p:cNvSpPr>
            <p:nvPr/>
          </p:nvSpPr>
          <p:spPr bwMode="auto">
            <a:xfrm>
              <a:off x="7696200" y="3048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7" name="Line 15"/>
            <p:cNvSpPr>
              <a:spLocks noChangeShapeType="1"/>
            </p:cNvSpPr>
            <p:nvPr/>
          </p:nvSpPr>
          <p:spPr bwMode="auto">
            <a:xfrm>
              <a:off x="81534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2" name="Oval 26"/>
          <p:cNvSpPr>
            <a:spLocks noChangeArrowheads="1"/>
          </p:cNvSpPr>
          <p:nvPr/>
        </p:nvSpPr>
        <p:spPr bwMode="auto">
          <a:xfrm>
            <a:off x="58674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q</a:t>
            </a:r>
          </a:p>
        </p:txBody>
      </p:sp>
      <p:cxnSp>
        <p:nvCxnSpPr>
          <p:cNvPr id="6153" name="Straight Arrow Connector 29"/>
          <p:cNvCxnSpPr>
            <a:cxnSpLocks noChangeShapeType="1"/>
            <a:stCxn id="6152" idx="6"/>
            <a:endCxn id="6156" idx="2"/>
          </p:cNvCxnSpPr>
          <p:nvPr/>
        </p:nvCxnSpPr>
        <p:spPr bwMode="auto">
          <a:xfrm>
            <a:off x="6248400" y="2857500"/>
            <a:ext cx="6858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54" name="TextBox 30"/>
          <p:cNvSpPr txBox="1">
            <a:spLocks noChangeArrowheads="1"/>
          </p:cNvSpPr>
          <p:nvPr/>
        </p:nvSpPr>
        <p:spPr bwMode="auto">
          <a:xfrm>
            <a:off x="6400800" y="251460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6155" name="TextBox 31"/>
          <p:cNvSpPr txBox="1">
            <a:spLocks noChangeArrowheads="1"/>
          </p:cNvSpPr>
          <p:nvPr/>
        </p:nvSpPr>
        <p:spPr bwMode="auto">
          <a:xfrm>
            <a:off x="7772400" y="2481263"/>
            <a:ext cx="3206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X</a:t>
            </a:r>
          </a:p>
        </p:txBody>
      </p:sp>
      <p:sp>
        <p:nvSpPr>
          <p:cNvPr id="6156" name="Oval 32"/>
          <p:cNvSpPr>
            <a:spLocks noChangeArrowheads="1"/>
          </p:cNvSpPr>
          <p:nvPr/>
        </p:nvSpPr>
        <p:spPr bwMode="auto">
          <a:xfrm>
            <a:off x="6934200" y="2667000"/>
            <a:ext cx="3810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p</a:t>
            </a:r>
          </a:p>
        </p:txBody>
      </p:sp>
      <p:grpSp>
        <p:nvGrpSpPr>
          <p:cNvPr id="6157" name="Group 34"/>
          <p:cNvGrpSpPr>
            <a:grpSpLocks/>
          </p:cNvGrpSpPr>
          <p:nvPr/>
        </p:nvGrpSpPr>
        <p:grpSpPr bwMode="auto">
          <a:xfrm>
            <a:off x="8458200" y="2438400"/>
            <a:ext cx="457200" cy="685800"/>
            <a:chOff x="7696200" y="2438400"/>
            <a:chExt cx="457200" cy="685800"/>
          </a:xfrm>
        </p:grpSpPr>
        <p:sp>
          <p:nvSpPr>
            <p:cNvPr id="6182" name="Line 7"/>
            <p:cNvSpPr>
              <a:spLocks noChangeShapeType="1"/>
            </p:cNvSpPr>
            <p:nvPr/>
          </p:nvSpPr>
          <p:spPr bwMode="auto">
            <a:xfrm>
              <a:off x="76962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Line 8"/>
            <p:cNvSpPr>
              <a:spLocks noChangeShapeType="1"/>
            </p:cNvSpPr>
            <p:nvPr/>
          </p:nvSpPr>
          <p:spPr bwMode="auto">
            <a:xfrm>
              <a:off x="7696200" y="3124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Line 10"/>
            <p:cNvSpPr>
              <a:spLocks noChangeShapeType="1"/>
            </p:cNvSpPr>
            <p:nvPr/>
          </p:nvSpPr>
          <p:spPr bwMode="auto">
            <a:xfrm>
              <a:off x="7696200" y="2743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Line 11"/>
            <p:cNvSpPr>
              <a:spLocks noChangeShapeType="1"/>
            </p:cNvSpPr>
            <p:nvPr/>
          </p:nvSpPr>
          <p:spPr bwMode="auto">
            <a:xfrm>
              <a:off x="7696200" y="2819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Line 12"/>
            <p:cNvSpPr>
              <a:spLocks noChangeShapeType="1"/>
            </p:cNvSpPr>
            <p:nvPr/>
          </p:nvSpPr>
          <p:spPr bwMode="auto">
            <a:xfrm>
              <a:off x="7696200" y="2895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Line 13"/>
            <p:cNvSpPr>
              <a:spLocks noChangeShapeType="1"/>
            </p:cNvSpPr>
            <p:nvPr/>
          </p:nvSpPr>
          <p:spPr bwMode="auto">
            <a:xfrm>
              <a:off x="76962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Line 14"/>
            <p:cNvSpPr>
              <a:spLocks noChangeShapeType="1"/>
            </p:cNvSpPr>
            <p:nvPr/>
          </p:nvSpPr>
          <p:spPr bwMode="auto">
            <a:xfrm>
              <a:off x="7696200" y="3048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Line 15"/>
            <p:cNvSpPr>
              <a:spLocks noChangeShapeType="1"/>
            </p:cNvSpPr>
            <p:nvPr/>
          </p:nvSpPr>
          <p:spPr bwMode="auto">
            <a:xfrm>
              <a:off x="81534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8" name="TextBox 43"/>
          <p:cNvSpPr txBox="1">
            <a:spLocks noChangeArrowheads="1"/>
          </p:cNvSpPr>
          <p:nvPr/>
        </p:nvSpPr>
        <p:spPr bwMode="auto">
          <a:xfrm>
            <a:off x="8534400" y="2481263"/>
            <a:ext cx="3206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Y</a:t>
            </a:r>
          </a:p>
        </p:txBody>
      </p:sp>
      <p:sp>
        <p:nvSpPr>
          <p:cNvPr id="6159" name="Right Arrow 44"/>
          <p:cNvSpPr>
            <a:spLocks noChangeArrowheads="1"/>
          </p:cNvSpPr>
          <p:nvPr/>
        </p:nvSpPr>
        <p:spPr bwMode="auto">
          <a:xfrm>
            <a:off x="8229600" y="2743200"/>
            <a:ext cx="2286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410200" y="3352800"/>
          <a:ext cx="34290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600200"/>
                <a:gridCol w="1143000"/>
              </a:tblGrid>
              <a:tr h="381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</a:t>
                      </a:r>
                      <a:r>
                        <a:rPr lang="en-US" sz="1600" baseline="0" dirty="0" smtClean="0"/>
                        <a:t> = 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Y=</a:t>
                      </a:r>
                      <a:r>
                        <a:rPr lang="en-US" sz="1600" dirty="0" smtClean="0">
                          <a:sym typeface="Symbol"/>
                        </a:rPr>
                        <a:t>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Pop(X)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ii)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Y=X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Pop(X)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Push(X)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iii)</a:t>
                      </a:r>
                      <a:endParaRPr lang="en-US" sz="1600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Y=Z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Z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..</a:t>
                      </a:r>
                      <a:r>
                        <a:rPr lang="en-US" sz="1600" dirty="0" err="1" smtClean="0"/>
                        <a:t>Z</a:t>
                      </a:r>
                      <a:r>
                        <a:rPr lang="en-US" sz="1600" baseline="-25000" dirty="0" err="1" smtClean="0"/>
                        <a:t>k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Pop(X)</a:t>
                      </a:r>
                    </a:p>
                    <a:p>
                      <a:r>
                        <a:rPr lang="en-US" sz="1600" dirty="0" smtClean="0"/>
                        <a:t>Push(</a:t>
                      </a:r>
                      <a:r>
                        <a:rPr lang="en-US" sz="1600" dirty="0" err="1" smtClean="0"/>
                        <a:t>Z</a:t>
                      </a:r>
                      <a:r>
                        <a:rPr lang="en-US" sz="1600" baseline="-25000" dirty="0" err="1" smtClean="0"/>
                        <a:t>k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smtClean="0"/>
                        <a:t>Push(Z</a:t>
                      </a:r>
                      <a:r>
                        <a:rPr lang="en-US" sz="1600" baseline="-25000" dirty="0" smtClean="0"/>
                        <a:t>k-1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smtClean="0"/>
                        <a:t>…</a:t>
                      </a:r>
                    </a:p>
                    <a:p>
                      <a:r>
                        <a:rPr lang="en-US" sz="1600" dirty="0" smtClean="0"/>
                        <a:t>Push(Z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smtClean="0"/>
                        <a:t>Push(Z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09063D-3C91-4730-B894-F97FB1447D7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dirty="0" smtClean="0"/>
              <a:t>Let </a:t>
            </a:r>
            <a:r>
              <a:rPr lang="en-US" sz="2800" dirty="0" err="1" smtClean="0"/>
              <a:t>L</a:t>
            </a:r>
            <a:r>
              <a:rPr lang="en-US" sz="2800" baseline="-25000" dirty="0" err="1" smtClean="0"/>
              <a:t>wwr</a:t>
            </a:r>
            <a:r>
              <a:rPr lang="en-US" sz="2800" dirty="0" smtClean="0"/>
              <a:t> = {</a:t>
            </a:r>
            <a:r>
              <a:rPr lang="en-US" sz="2800" dirty="0" err="1" smtClean="0"/>
              <a:t>ww</a:t>
            </a:r>
            <a:r>
              <a:rPr lang="en-US" sz="2800" baseline="30000" dirty="0" err="1" smtClean="0"/>
              <a:t>R</a:t>
            </a:r>
            <a:r>
              <a:rPr lang="en-US" sz="2800" dirty="0" smtClean="0"/>
              <a:t> | w is in </a:t>
            </a:r>
            <a:r>
              <a:rPr lang="ro-RO" sz="2800" dirty="0" smtClean="0"/>
              <a:t>{0,1}</a:t>
            </a:r>
            <a:r>
              <a:rPr lang="en-US" sz="2800" dirty="0" smtClean="0"/>
              <a:t>*}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CFG for </a:t>
            </a:r>
            <a:r>
              <a:rPr lang="en-US" sz="2800" dirty="0" err="1" smtClean="0"/>
              <a:t>L</a:t>
            </a:r>
            <a:r>
              <a:rPr lang="en-US" sz="2800" baseline="-25000" dirty="0" err="1" smtClean="0"/>
              <a:t>wwr</a:t>
            </a:r>
            <a:r>
              <a:rPr lang="en-US" sz="2800" dirty="0" smtClean="0"/>
              <a:t> :		</a:t>
            </a:r>
            <a:r>
              <a:rPr lang="en-US" sz="2400" dirty="0" smtClean="0"/>
              <a:t>S==&gt; 0S0 | 1S1 | </a:t>
            </a:r>
            <a:r>
              <a:rPr lang="en-US" sz="2400" dirty="0" smtClean="0">
                <a:ea typeface="ＭＳ Ｐゴシック" pitchFamily="28" charset="-128"/>
                <a:sym typeface="Symbol" pitchFamily="28" charset="2"/>
              </a:rPr>
              <a:t>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PDA for </a:t>
            </a:r>
            <a:r>
              <a:rPr lang="en-US" sz="2800" dirty="0" err="1" smtClean="0"/>
              <a:t>L</a:t>
            </a:r>
            <a:r>
              <a:rPr lang="en-US" sz="2800" baseline="-25000" dirty="0" err="1" smtClean="0"/>
              <a:t>wwr</a:t>
            </a:r>
            <a:r>
              <a:rPr lang="en-US" sz="2800" dirty="0" smtClean="0"/>
              <a:t> 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 := ( Q,∑, </a:t>
            </a:r>
            <a:r>
              <a:rPr lang="en-US" sz="2800" dirty="0" smtClean="0">
                <a:sym typeface="Symbol" pitchFamily="28" charset="2"/>
              </a:rPr>
              <a:t></a:t>
            </a:r>
            <a:r>
              <a:rPr lang="en-US" sz="2800" dirty="0" smtClean="0"/>
              <a:t>, </a:t>
            </a:r>
            <a:r>
              <a:rPr lang="el-GR" sz="2800" dirty="0" smtClean="0">
                <a:cs typeface="Tahoma" pitchFamily="28" charset="0"/>
              </a:rPr>
              <a:t>δ,q</a:t>
            </a:r>
            <a:r>
              <a:rPr lang="el-GR" sz="2800" baseline="-25000" dirty="0" smtClean="0">
                <a:cs typeface="Tahoma" pitchFamily="28" charset="0"/>
              </a:rPr>
              <a:t>0</a:t>
            </a:r>
            <a:r>
              <a:rPr lang="el-GR" sz="2800" dirty="0" smtClean="0">
                <a:cs typeface="Tahoma" pitchFamily="28" charset="0"/>
              </a:rPr>
              <a:t>,Z</a:t>
            </a:r>
            <a:r>
              <a:rPr lang="el-GR" sz="2800" baseline="-25000" dirty="0" smtClean="0">
                <a:cs typeface="Tahoma" pitchFamily="28" charset="0"/>
              </a:rPr>
              <a:t>0</a:t>
            </a:r>
            <a:r>
              <a:rPr lang="el-GR" sz="2800" dirty="0" smtClean="0">
                <a:cs typeface="Tahoma" pitchFamily="28" charset="0"/>
              </a:rPr>
              <a:t>,F</a:t>
            </a:r>
            <a:r>
              <a:rPr lang="en-US" sz="2800" dirty="0" smtClean="0"/>
              <a:t> )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= ( {q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q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q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},{0,1},{0,1,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Z</a:t>
            </a:r>
            <a:r>
              <a:rPr lang="en-US" sz="2800" baseline="-25000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r>
              <a:rPr lang="en-US" sz="2800" dirty="0" smtClean="0"/>
              <a:t>},</a:t>
            </a:r>
            <a:r>
              <a:rPr lang="el-GR" sz="2800" dirty="0" smtClean="0">
                <a:cs typeface="Tahoma" pitchFamily="28" charset="0"/>
              </a:rPr>
              <a:t>δ,q</a:t>
            </a:r>
            <a:r>
              <a:rPr lang="el-GR" sz="2800" baseline="-25000" dirty="0" smtClean="0">
                <a:cs typeface="Tahoma" pitchFamily="28" charset="0"/>
              </a:rPr>
              <a:t>0</a:t>
            </a:r>
            <a:r>
              <a:rPr lang="el-GR" sz="2800" dirty="0" smtClean="0">
                <a:cs typeface="Tahoma" pitchFamily="28" charset="0"/>
              </a:rPr>
              <a:t>,Z</a:t>
            </a:r>
            <a:r>
              <a:rPr lang="el-GR" sz="2800" baseline="-25000" dirty="0" smtClean="0">
                <a:cs typeface="Tahoma" pitchFamily="28" charset="0"/>
              </a:rPr>
              <a:t>0</a:t>
            </a:r>
            <a:r>
              <a:rPr lang="el-GR" sz="2800" dirty="0" smtClean="0">
                <a:cs typeface="Tahoma" pitchFamily="28" charset="0"/>
              </a:rPr>
              <a:t>,{q</a:t>
            </a:r>
            <a:r>
              <a:rPr lang="el-GR" sz="2800" baseline="-25000" dirty="0" smtClean="0">
                <a:cs typeface="Tahoma" pitchFamily="28" charset="0"/>
              </a:rPr>
              <a:t>2</a:t>
            </a:r>
            <a:r>
              <a:rPr lang="el-GR" sz="2800" dirty="0" smtClean="0">
                <a:cs typeface="Tahoma" pitchFamily="28" charset="0"/>
              </a:rPr>
              <a:t>}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968310" y="5097432"/>
            <a:ext cx="33409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dirty="0" smtClean="0">
                <a:solidFill>
                  <a:schemeClr val="accent5">
                    <a:lumMod val="50000"/>
                  </a:schemeClr>
                </a:solidFill>
              </a:rPr>
              <a:t>Mark the botom of the stack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638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FD8824-2832-4F14-870F-691FB03C10F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as a state diagram</a:t>
            </a: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3505200" y="513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i</a:t>
            </a:r>
            <a:endParaRPr lang="en-US" sz="1600"/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5410200" y="513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j</a:t>
            </a:r>
            <a:endParaRPr lang="en-US" sz="1600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 flipV="1">
            <a:off x="3886200" y="5283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4114800" y="4902200"/>
            <a:ext cx="965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a, X   /  Y </a:t>
            </a:r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2743200" y="459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3124200" y="3378200"/>
            <a:ext cx="998538" cy="1016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Next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input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symbol</a:t>
            </a:r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3886200" y="444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1905000" y="4038600"/>
            <a:ext cx="1041400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Current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4191000" y="3378200"/>
            <a:ext cx="1041400" cy="1016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Current</a:t>
            </a:r>
          </a:p>
          <a:p>
            <a:r>
              <a:rPr lang="en-US">
                <a:solidFill>
                  <a:schemeClr val="hlink"/>
                </a:solidFill>
              </a:rPr>
              <a:t>stack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top</a:t>
            </a:r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4495800" y="444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5283200" y="3378200"/>
            <a:ext cx="1690688" cy="1320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Stack</a:t>
            </a:r>
          </a:p>
          <a:p>
            <a:r>
              <a:rPr lang="en-US">
                <a:solidFill>
                  <a:schemeClr val="hlink"/>
                </a:solidFill>
              </a:rPr>
              <a:t>Top</a:t>
            </a:r>
          </a:p>
          <a:p>
            <a:r>
              <a:rPr lang="en-US">
                <a:solidFill>
                  <a:schemeClr val="hlink"/>
                </a:solidFill>
              </a:rPr>
              <a:t>Replacement</a:t>
            </a:r>
          </a:p>
          <a:p>
            <a:r>
              <a:rPr lang="en-US">
                <a:solidFill>
                  <a:schemeClr val="hlink"/>
                </a:solidFill>
              </a:rPr>
              <a:t>(w/ string Y)</a:t>
            </a:r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 flipH="1">
            <a:off x="4876800" y="4597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 flipH="1">
            <a:off x="5867400" y="5207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6477000" y="4800600"/>
            <a:ext cx="744538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Next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990600" y="2286000"/>
            <a:ext cx="2116138" cy="3698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l-GR">
                <a:cs typeface="Tahoma" pitchFamily="28" charset="0"/>
              </a:rPr>
              <a:t>δ(q</a:t>
            </a:r>
            <a:r>
              <a:rPr lang="en-US" baseline="-25000">
                <a:cs typeface="Tahoma" pitchFamily="28" charset="0"/>
              </a:rPr>
              <a:t>i</a:t>
            </a:r>
            <a:r>
              <a:rPr lang="el-GR">
                <a:cs typeface="Tahoma" pitchFamily="28" charset="0"/>
              </a:rPr>
              <a:t>,</a:t>
            </a:r>
            <a:r>
              <a:rPr lang="en-US">
                <a:cs typeface="Tahoma" pitchFamily="28" charset="0"/>
              </a:rPr>
              <a:t>a</a:t>
            </a:r>
            <a:r>
              <a:rPr lang="el-GR">
                <a:cs typeface="Tahoma" pitchFamily="28" charset="0"/>
              </a:rPr>
              <a:t>, </a:t>
            </a:r>
            <a:r>
              <a:rPr lang="en-US">
                <a:cs typeface="Tahoma" pitchFamily="28" charset="0"/>
              </a:rPr>
              <a:t>X</a:t>
            </a:r>
            <a:r>
              <a:rPr lang="el-GR">
                <a:cs typeface="Tahoma" pitchFamily="28" charset="0"/>
              </a:rPr>
              <a:t>)={(q</a:t>
            </a:r>
            <a:r>
              <a:rPr lang="en-US" baseline="-25000">
                <a:cs typeface="Tahoma" pitchFamily="28" charset="0"/>
              </a:rPr>
              <a:t>j</a:t>
            </a:r>
            <a:r>
              <a:rPr lang="el-GR">
                <a:cs typeface="Tahoma" pitchFamily="28" charset="0"/>
              </a:rPr>
              <a:t>,</a:t>
            </a:r>
            <a:r>
              <a:rPr lang="en-US">
                <a:cs typeface="Tahoma" pitchFamily="28" charset="0"/>
              </a:rPr>
              <a:t>Y</a:t>
            </a:r>
            <a:r>
              <a:rPr lang="el-GR">
                <a:cs typeface="Tahoma" pitchFamily="28" charset="0"/>
              </a:rPr>
              <a:t>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B658E8-25BE-4788-8806-19CA61253CB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PDA for L</a:t>
            </a:r>
            <a:r>
              <a:rPr lang="en-US" sz="3400" baseline="-25000" smtClean="0"/>
              <a:t>wwr</a:t>
            </a:r>
            <a:r>
              <a:rPr lang="en-US" sz="3400" smtClean="0"/>
              <a:t>: Transition Diagram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>
            <a:off x="16764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9"/>
          <p:cNvSpPr>
            <a:spLocks noChangeArrowheads="1"/>
          </p:cNvSpPr>
          <p:nvPr/>
        </p:nvSpPr>
        <p:spPr bwMode="auto">
          <a:xfrm>
            <a:off x="4267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1</a:t>
            </a:r>
            <a:endParaRPr lang="en-US" sz="1600"/>
          </a:p>
        </p:txBody>
      </p:sp>
      <p:sp>
        <p:nvSpPr>
          <p:cNvPr id="10247" name="Line 10"/>
          <p:cNvSpPr>
            <a:spLocks noChangeShapeType="1"/>
          </p:cNvSpPr>
          <p:nvPr/>
        </p:nvSpPr>
        <p:spPr bwMode="auto">
          <a:xfrm>
            <a:off x="25908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11"/>
          <p:cNvSpPr>
            <a:spLocks noChangeArrowheads="1"/>
          </p:cNvSpPr>
          <p:nvPr/>
        </p:nvSpPr>
        <p:spPr bwMode="auto"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10249" name="Line 12"/>
          <p:cNvSpPr>
            <a:spLocks noChangeShapeType="1"/>
          </p:cNvSpPr>
          <p:nvPr/>
        </p:nvSpPr>
        <p:spPr bwMode="auto">
          <a:xfrm flipV="1">
            <a:off x="4648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13"/>
          <p:cNvSpPr>
            <a:spLocks noChangeArrowheads="1"/>
          </p:cNvSpPr>
          <p:nvPr/>
        </p:nvSpPr>
        <p:spPr bwMode="auto">
          <a:xfrm>
            <a:off x="60960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2020888" y="2517775"/>
            <a:ext cx="8747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Z</a:t>
            </a:r>
            <a:r>
              <a:rPr lang="en-US" sz="1400" baseline="-25000"/>
              <a:t>0</a:t>
            </a:r>
            <a:r>
              <a:rPr lang="en-US" sz="1400"/>
              <a:t>/0Z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1, Z</a:t>
            </a:r>
            <a:r>
              <a:rPr lang="en-US" sz="1400" baseline="-25000"/>
              <a:t>0</a:t>
            </a:r>
            <a:r>
              <a:rPr lang="en-US" sz="1400"/>
              <a:t>/1Z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0, 0/00</a:t>
            </a:r>
          </a:p>
          <a:p>
            <a:r>
              <a:rPr lang="en-US" sz="1400"/>
              <a:t>0, 1/01</a:t>
            </a:r>
          </a:p>
          <a:p>
            <a:r>
              <a:rPr lang="en-US" sz="1400"/>
              <a:t>1, 0/10</a:t>
            </a:r>
          </a:p>
          <a:p>
            <a:r>
              <a:rPr lang="en-US" sz="1400"/>
              <a:t>1, 1/11</a:t>
            </a:r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4114800" y="3343275"/>
            <a:ext cx="6683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0/ </a:t>
            </a:r>
            <a:r>
              <a:rPr lang="en-US" sz="1600">
                <a:sym typeface="Symbol" pitchFamily="28" charset="2"/>
              </a:rPr>
              <a:t></a:t>
            </a:r>
            <a:endParaRPr lang="en-US" sz="1400"/>
          </a:p>
          <a:p>
            <a:r>
              <a:rPr lang="en-US" sz="1400"/>
              <a:t>1, 1/ </a:t>
            </a:r>
            <a:r>
              <a:rPr lang="en-US" sz="1600">
                <a:sym typeface="Symbol" pitchFamily="28" charset="2"/>
              </a:rPr>
              <a:t></a:t>
            </a: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2971800" y="4349750"/>
            <a:ext cx="8159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0/0 </a:t>
            </a:r>
          </a:p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1/1 </a:t>
            </a:r>
          </a:p>
          <a:p>
            <a:endParaRPr lang="en-US" sz="1400"/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5105400" y="4381500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</p:txBody>
      </p:sp>
      <p:sp>
        <p:nvSpPr>
          <p:cNvPr id="10255" name="Freeform 19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Freeform 20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493" name="Text Box 21"/>
          <p:cNvSpPr txBox="1">
            <a:spLocks noChangeArrowheads="1"/>
          </p:cNvSpPr>
          <p:nvPr/>
        </p:nvSpPr>
        <p:spPr bwMode="auto">
          <a:xfrm>
            <a:off x="533400" y="2209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2584450" y="5165725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233495" name="Text Box 23"/>
          <p:cNvSpPr txBox="1">
            <a:spLocks noChangeArrowheads="1"/>
          </p:cNvSpPr>
          <p:nvPr/>
        </p:nvSpPr>
        <p:spPr bwMode="auto">
          <a:xfrm>
            <a:off x="3727450" y="26670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233496" name="Text Box 24"/>
          <p:cNvSpPr txBox="1">
            <a:spLocks noChangeArrowheads="1"/>
          </p:cNvSpPr>
          <p:nvPr/>
        </p:nvSpPr>
        <p:spPr bwMode="auto">
          <a:xfrm>
            <a:off x="4794250" y="4784725"/>
            <a:ext cx="2174875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Go to acceptance</a:t>
            </a:r>
          </a:p>
        </p:txBody>
      </p:sp>
      <p:sp>
        <p:nvSpPr>
          <p:cNvPr id="10261" name="Text Box 25"/>
          <p:cNvSpPr txBox="1">
            <a:spLocks noChangeArrowheads="1"/>
          </p:cNvSpPr>
          <p:nvPr/>
        </p:nvSpPr>
        <p:spPr bwMode="auto">
          <a:xfrm>
            <a:off x="6400800" y="2154238"/>
            <a:ext cx="1690688" cy="1320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∑ = {0, 1}</a:t>
            </a:r>
          </a:p>
          <a:p>
            <a:pPr>
              <a:buFont typeface="Symbol" pitchFamily="28" charset="2"/>
              <a:buChar char="G"/>
            </a:pPr>
            <a:r>
              <a:rPr lang="en-US">
                <a:sym typeface="Symbol" pitchFamily="28" charset="2"/>
              </a:rPr>
              <a:t>= {Z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 0, 1}</a:t>
            </a:r>
          </a:p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Q = {q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2</a:t>
            </a:r>
            <a:r>
              <a:rPr lang="en-US">
                <a:sym typeface="Symbol" pitchFamily="28" charset="2"/>
              </a:rPr>
              <a:t>}</a:t>
            </a:r>
          </a:p>
          <a:p>
            <a:pPr>
              <a:buFont typeface="Symbol" pitchFamily="28" charset="2"/>
              <a:buNone/>
            </a:pPr>
            <a:endParaRPr lang="en-US">
              <a:sym typeface="Symbol" pitchFamily="28" charset="2"/>
            </a:endParaRPr>
          </a:p>
        </p:txBody>
      </p:sp>
      <p:sp>
        <p:nvSpPr>
          <p:cNvPr id="10262" name="Rectangle 23"/>
          <p:cNvSpPr>
            <a:spLocks noChangeArrowheads="1"/>
          </p:cNvSpPr>
          <p:nvPr/>
        </p:nvSpPr>
        <p:spPr bwMode="auto">
          <a:xfrm>
            <a:off x="1219200" y="4233863"/>
            <a:ext cx="906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ym typeface="Symbol" pitchFamily="28" charset="2"/>
              </a:rPr>
              <a:t></a:t>
            </a:r>
            <a:r>
              <a:rPr lang="en-US" sz="1600" dirty="0"/>
              <a:t>, Z</a:t>
            </a:r>
            <a:r>
              <a:rPr lang="en-US" sz="1600" baseline="-25000" dirty="0"/>
              <a:t>0</a:t>
            </a:r>
            <a:r>
              <a:rPr lang="en-US" sz="1600" dirty="0"/>
              <a:t>/Z</a:t>
            </a:r>
            <a:r>
              <a:rPr lang="en-US" sz="1600" baseline="-25000" dirty="0"/>
              <a:t>0</a:t>
            </a:r>
            <a:r>
              <a:rPr lang="en-US" sz="1600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" y="6324600"/>
            <a:ext cx="4745038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would be a non-deterministic PDA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93" grpId="0" animBg="1"/>
      <p:bldP spid="233494" grpId="0" animBg="1"/>
      <p:bldP spid="233495" grpId="0" animBg="1"/>
      <p:bldP spid="233496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0AF264-E69A-44E8-8073-DC761F93DF0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the PDA for L</a:t>
            </a:r>
            <a:r>
              <a:rPr lang="en-US" baseline="-25000" smtClean="0"/>
              <a:t>wwr</a:t>
            </a:r>
            <a:r>
              <a:rPr lang="en-US" smtClean="0"/>
              <a:t> work on input “1111”?</a:t>
            </a: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584325" y="2579688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,1111,Z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1600200" y="31686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,111,1Z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676400" y="37782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,11,11Z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1676400" y="43878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,1,111Z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1695450" y="5073650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,</a:t>
            </a:r>
            <a:r>
              <a:rPr lang="en-US" sz="160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chemeClr val="hlink"/>
                </a:solidFill>
              </a:rPr>
              <a:t>,1111Z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1752600" y="5768975"/>
            <a:ext cx="142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 </a:t>
            </a:r>
            <a:r>
              <a:rPr lang="en-US" sz="160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chemeClr val="hlink"/>
                </a:solidFill>
              </a:rPr>
              <a:t>,1111Z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3829050" y="571500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 </a:t>
            </a:r>
            <a:r>
              <a:rPr lang="en-US" sz="160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chemeClr val="hlink"/>
                </a:solidFill>
              </a:rPr>
              <a:t>,11Z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7" name="Text Box 13"/>
          <p:cNvSpPr txBox="1">
            <a:spLocks noChangeArrowheads="1"/>
          </p:cNvSpPr>
          <p:nvPr/>
        </p:nvSpPr>
        <p:spPr bwMode="auto">
          <a:xfrm>
            <a:off x="3752850" y="5073650"/>
            <a:ext cx="1428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,1,111Z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8" name="Text Box 14"/>
          <p:cNvSpPr txBox="1">
            <a:spLocks noChangeArrowheads="1"/>
          </p:cNvSpPr>
          <p:nvPr/>
        </p:nvSpPr>
        <p:spPr bwMode="auto">
          <a:xfrm>
            <a:off x="3676650" y="43434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1</a:t>
            </a:r>
            <a:r>
              <a:rPr lang="en-US" sz="1600">
                <a:solidFill>
                  <a:srgbClr val="006600"/>
                </a:solidFill>
              </a:rPr>
              <a:t>,11,11Z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9" name="Text Box 15"/>
          <p:cNvSpPr txBox="1">
            <a:spLocks noChangeArrowheads="1"/>
          </p:cNvSpPr>
          <p:nvPr/>
        </p:nvSpPr>
        <p:spPr bwMode="auto">
          <a:xfrm>
            <a:off x="3600450" y="37782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,111,1Z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50" name="Text Box 16"/>
          <p:cNvSpPr txBox="1">
            <a:spLocks noChangeArrowheads="1"/>
          </p:cNvSpPr>
          <p:nvPr/>
        </p:nvSpPr>
        <p:spPr bwMode="auto">
          <a:xfrm>
            <a:off x="3505200" y="30924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,1111,Z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51" name="Text Box 17"/>
          <p:cNvSpPr txBox="1">
            <a:spLocks noChangeArrowheads="1"/>
          </p:cNvSpPr>
          <p:nvPr/>
        </p:nvSpPr>
        <p:spPr bwMode="auto">
          <a:xfrm>
            <a:off x="5581650" y="3048000"/>
            <a:ext cx="1244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52" name="Text Box 18"/>
          <p:cNvSpPr txBox="1">
            <a:spLocks noChangeArrowheads="1"/>
          </p:cNvSpPr>
          <p:nvPr/>
        </p:nvSpPr>
        <p:spPr bwMode="auto">
          <a:xfrm>
            <a:off x="5581650" y="370205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53" name="Text Box 20"/>
          <p:cNvSpPr txBox="1">
            <a:spLocks noChangeArrowheads="1"/>
          </p:cNvSpPr>
          <p:nvPr/>
        </p:nvSpPr>
        <p:spPr bwMode="auto">
          <a:xfrm>
            <a:off x="5715000" y="499745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1</a:t>
            </a:r>
            <a:r>
              <a:rPr lang="en-US" sz="1600">
                <a:solidFill>
                  <a:srgbClr val="006600"/>
                </a:solidFill>
              </a:rPr>
              <a:t>,1,1Z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54" name="Text Box 21"/>
          <p:cNvSpPr txBox="1">
            <a:spLocks noChangeArrowheads="1"/>
          </p:cNvSpPr>
          <p:nvPr/>
        </p:nvSpPr>
        <p:spPr bwMode="auto">
          <a:xfrm>
            <a:off x="5734050" y="56832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1</a:t>
            </a:r>
            <a:r>
              <a:rPr lang="en-US" sz="1600">
                <a:solidFill>
                  <a:srgbClr val="006600"/>
                </a:solidFill>
              </a:rPr>
              <a:t>, </a:t>
            </a:r>
            <a:r>
              <a:rPr lang="en-US" sz="1600">
                <a:solidFill>
                  <a:srgbClr val="006600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rgbClr val="006600"/>
                </a:solidFill>
              </a:rPr>
              <a:t>,Z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55" name="Text Box 22"/>
          <p:cNvSpPr txBox="1">
            <a:spLocks noChangeArrowheads="1"/>
          </p:cNvSpPr>
          <p:nvPr/>
        </p:nvSpPr>
        <p:spPr bwMode="auto">
          <a:xfrm>
            <a:off x="5734050" y="62928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2</a:t>
            </a:r>
            <a:r>
              <a:rPr lang="en-US" sz="1600">
                <a:solidFill>
                  <a:srgbClr val="006600"/>
                </a:solidFill>
              </a:rPr>
              <a:t>, </a:t>
            </a:r>
            <a:r>
              <a:rPr lang="en-US" sz="1600">
                <a:solidFill>
                  <a:srgbClr val="006600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rgbClr val="006600"/>
                </a:solidFill>
              </a:rPr>
              <a:t>,Z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56" name="Line 23"/>
          <p:cNvSpPr>
            <a:spLocks noChangeShapeType="1"/>
          </p:cNvSpPr>
          <p:nvPr/>
        </p:nvSpPr>
        <p:spPr bwMode="auto">
          <a:xfrm>
            <a:off x="22098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4"/>
          <p:cNvSpPr>
            <a:spLocks noChangeShapeType="1"/>
          </p:cNvSpPr>
          <p:nvPr/>
        </p:nvSpPr>
        <p:spPr bwMode="auto">
          <a:xfrm>
            <a:off x="2209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5"/>
          <p:cNvSpPr>
            <a:spLocks noChangeShapeType="1"/>
          </p:cNvSpPr>
          <p:nvPr/>
        </p:nvSpPr>
        <p:spPr bwMode="auto">
          <a:xfrm>
            <a:off x="22098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6"/>
          <p:cNvSpPr>
            <a:spLocks noChangeShapeType="1"/>
          </p:cNvSpPr>
          <p:nvPr/>
        </p:nvSpPr>
        <p:spPr bwMode="auto">
          <a:xfrm>
            <a:off x="22098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7"/>
          <p:cNvSpPr>
            <a:spLocks noChangeShapeType="1"/>
          </p:cNvSpPr>
          <p:nvPr/>
        </p:nvSpPr>
        <p:spPr bwMode="auto">
          <a:xfrm>
            <a:off x="22098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Line 28"/>
          <p:cNvSpPr>
            <a:spLocks noChangeShapeType="1"/>
          </p:cNvSpPr>
          <p:nvPr/>
        </p:nvSpPr>
        <p:spPr bwMode="auto">
          <a:xfrm>
            <a:off x="42672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Line 29"/>
          <p:cNvSpPr>
            <a:spLocks noChangeShapeType="1"/>
          </p:cNvSpPr>
          <p:nvPr/>
        </p:nvSpPr>
        <p:spPr bwMode="auto">
          <a:xfrm>
            <a:off x="60960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Line 30"/>
          <p:cNvSpPr>
            <a:spLocks noChangeShapeType="1"/>
          </p:cNvSpPr>
          <p:nvPr/>
        </p:nvSpPr>
        <p:spPr bwMode="auto">
          <a:xfrm>
            <a:off x="60960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Line 31"/>
          <p:cNvSpPr>
            <a:spLocks noChangeShapeType="1"/>
          </p:cNvSpPr>
          <p:nvPr/>
        </p:nvSpPr>
        <p:spPr bwMode="auto">
          <a:xfrm>
            <a:off x="2895600" y="2819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Line 32"/>
          <p:cNvSpPr>
            <a:spLocks noChangeShapeType="1"/>
          </p:cNvSpPr>
          <p:nvPr/>
        </p:nvSpPr>
        <p:spPr bwMode="auto">
          <a:xfrm>
            <a:off x="2895600" y="3505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Line 33"/>
          <p:cNvSpPr>
            <a:spLocks noChangeShapeType="1"/>
          </p:cNvSpPr>
          <p:nvPr/>
        </p:nvSpPr>
        <p:spPr bwMode="auto">
          <a:xfrm>
            <a:off x="2971800" y="41148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Line 34"/>
          <p:cNvSpPr>
            <a:spLocks noChangeShapeType="1"/>
          </p:cNvSpPr>
          <p:nvPr/>
        </p:nvSpPr>
        <p:spPr bwMode="auto">
          <a:xfrm>
            <a:off x="2971800" y="4724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Line 35"/>
          <p:cNvSpPr>
            <a:spLocks noChangeShapeType="1"/>
          </p:cNvSpPr>
          <p:nvPr/>
        </p:nvSpPr>
        <p:spPr bwMode="auto">
          <a:xfrm>
            <a:off x="4876800" y="4724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Line 36"/>
          <p:cNvSpPr>
            <a:spLocks noChangeShapeType="1"/>
          </p:cNvSpPr>
          <p:nvPr/>
        </p:nvSpPr>
        <p:spPr bwMode="auto">
          <a:xfrm>
            <a:off x="47244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Line 37"/>
          <p:cNvSpPr>
            <a:spLocks noChangeShapeType="1"/>
          </p:cNvSpPr>
          <p:nvPr/>
        </p:nvSpPr>
        <p:spPr bwMode="auto">
          <a:xfrm>
            <a:off x="48768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Text Box 40"/>
          <p:cNvSpPr txBox="1">
            <a:spLocks noChangeArrowheads="1"/>
          </p:cNvSpPr>
          <p:nvPr/>
        </p:nvSpPr>
        <p:spPr bwMode="auto">
          <a:xfrm>
            <a:off x="7118350" y="5029200"/>
            <a:ext cx="1573213" cy="15589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u="sng"/>
              <a:t>Acceptance by </a:t>
            </a:r>
            <a:br>
              <a:rPr lang="en-US" sz="1600" i="1" u="sng"/>
            </a:br>
            <a:r>
              <a:rPr lang="en-US" sz="1600" i="1" u="sng"/>
              <a:t>final state:</a:t>
            </a:r>
            <a:endParaRPr lang="en-US" sz="1600"/>
          </a:p>
          <a:p>
            <a:r>
              <a:rPr lang="en-US" sz="1600"/>
              <a:t/>
            </a:r>
            <a:br>
              <a:rPr lang="en-US" sz="1600"/>
            </a:br>
            <a:r>
              <a:rPr lang="en-US" sz="1600"/>
              <a:t>= </a:t>
            </a:r>
            <a:r>
              <a:rPr lang="en-US" sz="1600" i="1"/>
              <a:t>empty input</a:t>
            </a:r>
            <a:r>
              <a:rPr lang="en-US" sz="1600"/>
              <a:t>  </a:t>
            </a:r>
            <a:br>
              <a:rPr lang="en-US" sz="1600"/>
            </a:br>
            <a:r>
              <a:rPr lang="en-US" sz="1600"/>
              <a:t>   AND</a:t>
            </a:r>
            <a:br>
              <a:rPr lang="en-US" sz="1600"/>
            </a:br>
            <a:r>
              <a:rPr lang="en-US" sz="1600"/>
              <a:t>   </a:t>
            </a:r>
            <a:r>
              <a:rPr lang="en-US" sz="1600" i="1"/>
              <a:t>final state</a:t>
            </a:r>
            <a:endParaRPr lang="en-US" sz="1600"/>
          </a:p>
        </p:txBody>
      </p:sp>
      <p:sp>
        <p:nvSpPr>
          <p:cNvPr id="14372" name="Line 41"/>
          <p:cNvSpPr>
            <a:spLocks noChangeShapeType="1"/>
          </p:cNvSpPr>
          <p:nvPr/>
        </p:nvSpPr>
        <p:spPr bwMode="auto">
          <a:xfrm flipH="1">
            <a:off x="6705600" y="5638800"/>
            <a:ext cx="457200" cy="8382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Text Box 42"/>
          <p:cNvSpPr txBox="1">
            <a:spLocks noChangeArrowheads="1"/>
          </p:cNvSpPr>
          <p:nvPr/>
        </p:nvSpPr>
        <p:spPr bwMode="auto">
          <a:xfrm>
            <a:off x="3352800" y="2057400"/>
            <a:ext cx="5399088" cy="400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moves made by the non-deterministic PDA</a:t>
            </a:r>
          </a:p>
        </p:txBody>
      </p:sp>
      <p:sp>
        <p:nvSpPr>
          <p:cNvPr id="41" name="Freeform 40"/>
          <p:cNvSpPr/>
          <p:nvPr/>
        </p:nvSpPr>
        <p:spPr bwMode="auto">
          <a:xfrm>
            <a:off x="2808288" y="2797175"/>
            <a:ext cx="2879725" cy="3778250"/>
          </a:xfrm>
          <a:custGeom>
            <a:avLst/>
            <a:gdLst>
              <a:gd name="connsiteX0" fmla="*/ 0 w 2879123"/>
              <a:gd name="connsiteY0" fmla="*/ 0 h 3777342"/>
              <a:gd name="connsiteX1" fmla="*/ 10886 w 2879123"/>
              <a:gd name="connsiteY1" fmla="*/ 457200 h 3777342"/>
              <a:gd name="connsiteX2" fmla="*/ 21772 w 2879123"/>
              <a:gd name="connsiteY2" fmla="*/ 533400 h 3777342"/>
              <a:gd name="connsiteX3" fmla="*/ 43543 w 2879123"/>
              <a:gd name="connsiteY3" fmla="*/ 772885 h 3777342"/>
              <a:gd name="connsiteX4" fmla="*/ 54429 w 2879123"/>
              <a:gd name="connsiteY4" fmla="*/ 805542 h 3777342"/>
              <a:gd name="connsiteX5" fmla="*/ 76200 w 2879123"/>
              <a:gd name="connsiteY5" fmla="*/ 892628 h 3777342"/>
              <a:gd name="connsiteX6" fmla="*/ 97972 w 2879123"/>
              <a:gd name="connsiteY6" fmla="*/ 925285 h 3777342"/>
              <a:gd name="connsiteX7" fmla="*/ 163286 w 2879123"/>
              <a:gd name="connsiteY7" fmla="*/ 1012371 h 3777342"/>
              <a:gd name="connsiteX8" fmla="*/ 217715 w 2879123"/>
              <a:gd name="connsiteY8" fmla="*/ 1077685 h 3777342"/>
              <a:gd name="connsiteX9" fmla="*/ 283029 w 2879123"/>
              <a:gd name="connsiteY9" fmla="*/ 1121228 h 3777342"/>
              <a:gd name="connsiteX10" fmla="*/ 370115 w 2879123"/>
              <a:gd name="connsiteY10" fmla="*/ 1186542 h 3777342"/>
              <a:gd name="connsiteX11" fmla="*/ 424543 w 2879123"/>
              <a:gd name="connsiteY11" fmla="*/ 1230085 h 3777342"/>
              <a:gd name="connsiteX12" fmla="*/ 478972 w 2879123"/>
              <a:gd name="connsiteY12" fmla="*/ 1284514 h 3777342"/>
              <a:gd name="connsiteX13" fmla="*/ 576943 w 2879123"/>
              <a:gd name="connsiteY13" fmla="*/ 1306285 h 3777342"/>
              <a:gd name="connsiteX14" fmla="*/ 674915 w 2879123"/>
              <a:gd name="connsiteY14" fmla="*/ 1328057 h 3777342"/>
              <a:gd name="connsiteX15" fmla="*/ 707572 w 2879123"/>
              <a:gd name="connsiteY15" fmla="*/ 1338942 h 3777342"/>
              <a:gd name="connsiteX16" fmla="*/ 925286 w 2879123"/>
              <a:gd name="connsiteY16" fmla="*/ 1360714 h 3777342"/>
              <a:gd name="connsiteX17" fmla="*/ 1132115 w 2879123"/>
              <a:gd name="connsiteY17" fmla="*/ 1382485 h 3777342"/>
              <a:gd name="connsiteX18" fmla="*/ 1164772 w 2879123"/>
              <a:gd name="connsiteY18" fmla="*/ 1393371 h 3777342"/>
              <a:gd name="connsiteX19" fmla="*/ 1208315 w 2879123"/>
              <a:gd name="connsiteY19" fmla="*/ 1404257 h 3777342"/>
              <a:gd name="connsiteX20" fmla="*/ 1295400 w 2879123"/>
              <a:gd name="connsiteY20" fmla="*/ 1426028 h 3777342"/>
              <a:gd name="connsiteX21" fmla="*/ 1513115 w 2879123"/>
              <a:gd name="connsiteY21" fmla="*/ 1436914 h 3777342"/>
              <a:gd name="connsiteX22" fmla="*/ 1600200 w 2879123"/>
              <a:gd name="connsiteY22" fmla="*/ 1458685 h 3777342"/>
              <a:gd name="connsiteX23" fmla="*/ 1632857 w 2879123"/>
              <a:gd name="connsiteY23" fmla="*/ 1469571 h 3777342"/>
              <a:gd name="connsiteX24" fmla="*/ 1807029 w 2879123"/>
              <a:gd name="connsiteY24" fmla="*/ 1491342 h 3777342"/>
              <a:gd name="connsiteX25" fmla="*/ 2166257 w 2879123"/>
              <a:gd name="connsiteY25" fmla="*/ 1513114 h 3777342"/>
              <a:gd name="connsiteX26" fmla="*/ 2351315 w 2879123"/>
              <a:gd name="connsiteY26" fmla="*/ 1524000 h 3777342"/>
              <a:gd name="connsiteX27" fmla="*/ 2394857 w 2879123"/>
              <a:gd name="connsiteY27" fmla="*/ 1534885 h 3777342"/>
              <a:gd name="connsiteX28" fmla="*/ 2427515 w 2879123"/>
              <a:gd name="connsiteY28" fmla="*/ 1545771 h 3777342"/>
              <a:gd name="connsiteX29" fmla="*/ 2492829 w 2879123"/>
              <a:gd name="connsiteY29" fmla="*/ 1556657 h 3777342"/>
              <a:gd name="connsiteX30" fmla="*/ 2547257 w 2879123"/>
              <a:gd name="connsiteY30" fmla="*/ 1567542 h 3777342"/>
              <a:gd name="connsiteX31" fmla="*/ 2590800 w 2879123"/>
              <a:gd name="connsiteY31" fmla="*/ 1578428 h 3777342"/>
              <a:gd name="connsiteX32" fmla="*/ 2656115 w 2879123"/>
              <a:gd name="connsiteY32" fmla="*/ 1589314 h 3777342"/>
              <a:gd name="connsiteX33" fmla="*/ 2721429 w 2879123"/>
              <a:gd name="connsiteY33" fmla="*/ 1621971 h 3777342"/>
              <a:gd name="connsiteX34" fmla="*/ 2754086 w 2879123"/>
              <a:gd name="connsiteY34" fmla="*/ 1687285 h 3777342"/>
              <a:gd name="connsiteX35" fmla="*/ 2775857 w 2879123"/>
              <a:gd name="connsiteY35" fmla="*/ 1709057 h 3777342"/>
              <a:gd name="connsiteX36" fmla="*/ 2797629 w 2879123"/>
              <a:gd name="connsiteY36" fmla="*/ 1774371 h 3777342"/>
              <a:gd name="connsiteX37" fmla="*/ 2808515 w 2879123"/>
              <a:gd name="connsiteY37" fmla="*/ 1807028 h 3777342"/>
              <a:gd name="connsiteX38" fmla="*/ 2819400 w 2879123"/>
              <a:gd name="connsiteY38" fmla="*/ 2013857 h 3777342"/>
              <a:gd name="connsiteX39" fmla="*/ 2841172 w 2879123"/>
              <a:gd name="connsiteY39" fmla="*/ 2079171 h 3777342"/>
              <a:gd name="connsiteX40" fmla="*/ 2852057 w 2879123"/>
              <a:gd name="connsiteY40" fmla="*/ 2111828 h 3777342"/>
              <a:gd name="connsiteX41" fmla="*/ 2862943 w 2879123"/>
              <a:gd name="connsiteY41" fmla="*/ 2144485 h 3777342"/>
              <a:gd name="connsiteX42" fmla="*/ 2873829 w 2879123"/>
              <a:gd name="connsiteY42" fmla="*/ 3777342 h 377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879123" h="3777342">
                <a:moveTo>
                  <a:pt x="0" y="0"/>
                </a:moveTo>
                <a:cubicBezTo>
                  <a:pt x="3629" y="152400"/>
                  <a:pt x="4669" y="304884"/>
                  <a:pt x="10886" y="457200"/>
                </a:cubicBezTo>
                <a:cubicBezTo>
                  <a:pt x="11932" y="482837"/>
                  <a:pt x="19339" y="507858"/>
                  <a:pt x="21772" y="533400"/>
                </a:cubicBezTo>
                <a:cubicBezTo>
                  <a:pt x="28848" y="607696"/>
                  <a:pt x="29725" y="696889"/>
                  <a:pt x="43543" y="772885"/>
                </a:cubicBezTo>
                <a:cubicBezTo>
                  <a:pt x="45596" y="784174"/>
                  <a:pt x="51646" y="794410"/>
                  <a:pt x="54429" y="805542"/>
                </a:cubicBezTo>
                <a:cubicBezTo>
                  <a:pt x="60638" y="830377"/>
                  <a:pt x="63761" y="867749"/>
                  <a:pt x="76200" y="892628"/>
                </a:cubicBezTo>
                <a:cubicBezTo>
                  <a:pt x="82051" y="904330"/>
                  <a:pt x="90715" y="914399"/>
                  <a:pt x="97972" y="925285"/>
                </a:cubicBezTo>
                <a:cubicBezTo>
                  <a:pt x="119122" y="988738"/>
                  <a:pt x="95933" y="935396"/>
                  <a:pt x="163286" y="1012371"/>
                </a:cubicBezTo>
                <a:cubicBezTo>
                  <a:pt x="201573" y="1056128"/>
                  <a:pt x="166420" y="1037789"/>
                  <a:pt x="217715" y="1077685"/>
                </a:cubicBezTo>
                <a:cubicBezTo>
                  <a:pt x="238369" y="1093749"/>
                  <a:pt x="264527" y="1102726"/>
                  <a:pt x="283029" y="1121228"/>
                </a:cubicBezTo>
                <a:cubicBezTo>
                  <a:pt x="345571" y="1183771"/>
                  <a:pt x="313116" y="1167544"/>
                  <a:pt x="370115" y="1186542"/>
                </a:cubicBezTo>
                <a:cubicBezTo>
                  <a:pt x="388258" y="1201056"/>
                  <a:pt x="407273" y="1214542"/>
                  <a:pt x="424543" y="1230085"/>
                </a:cubicBezTo>
                <a:cubicBezTo>
                  <a:pt x="443614" y="1247249"/>
                  <a:pt x="458446" y="1269119"/>
                  <a:pt x="478972" y="1284514"/>
                </a:cubicBezTo>
                <a:cubicBezTo>
                  <a:pt x="494287" y="1296000"/>
                  <a:pt x="573946" y="1305786"/>
                  <a:pt x="576943" y="1306285"/>
                </a:cubicBezTo>
                <a:cubicBezTo>
                  <a:pt x="650453" y="1330789"/>
                  <a:pt x="559976" y="1302516"/>
                  <a:pt x="674915" y="1328057"/>
                </a:cubicBezTo>
                <a:cubicBezTo>
                  <a:pt x="686116" y="1330546"/>
                  <a:pt x="696254" y="1337056"/>
                  <a:pt x="707572" y="1338942"/>
                </a:cubicBezTo>
                <a:cubicBezTo>
                  <a:pt x="744324" y="1345067"/>
                  <a:pt x="896080" y="1358059"/>
                  <a:pt x="925286" y="1360714"/>
                </a:cubicBezTo>
                <a:cubicBezTo>
                  <a:pt x="1037391" y="1388741"/>
                  <a:pt x="896873" y="1356348"/>
                  <a:pt x="1132115" y="1382485"/>
                </a:cubicBezTo>
                <a:cubicBezTo>
                  <a:pt x="1143519" y="1383752"/>
                  <a:pt x="1153739" y="1390219"/>
                  <a:pt x="1164772" y="1393371"/>
                </a:cubicBezTo>
                <a:cubicBezTo>
                  <a:pt x="1179157" y="1397481"/>
                  <a:pt x="1193930" y="1400147"/>
                  <a:pt x="1208315" y="1404257"/>
                </a:cubicBezTo>
                <a:cubicBezTo>
                  <a:pt x="1246381" y="1415133"/>
                  <a:pt x="1249301" y="1422340"/>
                  <a:pt x="1295400" y="1426028"/>
                </a:cubicBezTo>
                <a:cubicBezTo>
                  <a:pt x="1367831" y="1431823"/>
                  <a:pt x="1440543" y="1433285"/>
                  <a:pt x="1513115" y="1436914"/>
                </a:cubicBezTo>
                <a:cubicBezTo>
                  <a:pt x="1587765" y="1461798"/>
                  <a:pt x="1495112" y="1432413"/>
                  <a:pt x="1600200" y="1458685"/>
                </a:cubicBezTo>
                <a:cubicBezTo>
                  <a:pt x="1611332" y="1461468"/>
                  <a:pt x="1621656" y="1467082"/>
                  <a:pt x="1632857" y="1469571"/>
                </a:cubicBezTo>
                <a:cubicBezTo>
                  <a:pt x="1688106" y="1481849"/>
                  <a:pt x="1752269" y="1485866"/>
                  <a:pt x="1807029" y="1491342"/>
                </a:cubicBezTo>
                <a:cubicBezTo>
                  <a:pt x="1944143" y="1537048"/>
                  <a:pt x="1817500" y="1498273"/>
                  <a:pt x="2166257" y="1513114"/>
                </a:cubicBezTo>
                <a:cubicBezTo>
                  <a:pt x="2227994" y="1515741"/>
                  <a:pt x="2289629" y="1520371"/>
                  <a:pt x="2351315" y="1524000"/>
                </a:cubicBezTo>
                <a:cubicBezTo>
                  <a:pt x="2365829" y="1527628"/>
                  <a:pt x="2380472" y="1530775"/>
                  <a:pt x="2394857" y="1534885"/>
                </a:cubicBezTo>
                <a:cubicBezTo>
                  <a:pt x="2405890" y="1538037"/>
                  <a:pt x="2416313" y="1543282"/>
                  <a:pt x="2427515" y="1545771"/>
                </a:cubicBezTo>
                <a:cubicBezTo>
                  <a:pt x="2449061" y="1550559"/>
                  <a:pt x="2471113" y="1552709"/>
                  <a:pt x="2492829" y="1556657"/>
                </a:cubicBezTo>
                <a:cubicBezTo>
                  <a:pt x="2511032" y="1559967"/>
                  <a:pt x="2529196" y="1563528"/>
                  <a:pt x="2547257" y="1567542"/>
                </a:cubicBezTo>
                <a:cubicBezTo>
                  <a:pt x="2561862" y="1570787"/>
                  <a:pt x="2576129" y="1575494"/>
                  <a:pt x="2590800" y="1578428"/>
                </a:cubicBezTo>
                <a:cubicBezTo>
                  <a:pt x="2612443" y="1582757"/>
                  <a:pt x="2634343" y="1585685"/>
                  <a:pt x="2656115" y="1589314"/>
                </a:cubicBezTo>
                <a:cubicBezTo>
                  <a:pt x="2682675" y="1598167"/>
                  <a:pt x="2700328" y="1600870"/>
                  <a:pt x="2721429" y="1621971"/>
                </a:cubicBezTo>
                <a:cubicBezTo>
                  <a:pt x="2762717" y="1663259"/>
                  <a:pt x="2727528" y="1643020"/>
                  <a:pt x="2754086" y="1687285"/>
                </a:cubicBezTo>
                <a:cubicBezTo>
                  <a:pt x="2759366" y="1696086"/>
                  <a:pt x="2768600" y="1701800"/>
                  <a:pt x="2775857" y="1709057"/>
                </a:cubicBezTo>
                <a:lnTo>
                  <a:pt x="2797629" y="1774371"/>
                </a:lnTo>
                <a:lnTo>
                  <a:pt x="2808515" y="1807028"/>
                </a:lnTo>
                <a:cubicBezTo>
                  <a:pt x="2812143" y="1875971"/>
                  <a:pt x="2811174" y="1945310"/>
                  <a:pt x="2819400" y="2013857"/>
                </a:cubicBezTo>
                <a:cubicBezTo>
                  <a:pt x="2822134" y="2036643"/>
                  <a:pt x="2833915" y="2057400"/>
                  <a:pt x="2841172" y="2079171"/>
                </a:cubicBezTo>
                <a:lnTo>
                  <a:pt x="2852057" y="2111828"/>
                </a:lnTo>
                <a:lnTo>
                  <a:pt x="2862943" y="2144485"/>
                </a:lnTo>
                <a:cubicBezTo>
                  <a:pt x="2879123" y="3131413"/>
                  <a:pt x="2873829" y="2587141"/>
                  <a:pt x="2873829" y="3777342"/>
                </a:cubicBezTo>
              </a:path>
            </a:pathLst>
          </a:cu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75" name="Text Box 18"/>
          <p:cNvSpPr txBox="1">
            <a:spLocks noChangeArrowheads="1"/>
          </p:cNvSpPr>
          <p:nvPr/>
        </p:nvSpPr>
        <p:spPr bwMode="auto">
          <a:xfrm>
            <a:off x="3810000" y="60960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76" name="Text Box 18"/>
          <p:cNvSpPr txBox="1">
            <a:spLocks noChangeArrowheads="1"/>
          </p:cNvSpPr>
          <p:nvPr/>
        </p:nvSpPr>
        <p:spPr bwMode="auto">
          <a:xfrm>
            <a:off x="1752600" y="61722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77" name="Line 23"/>
          <p:cNvSpPr>
            <a:spLocks noChangeShapeType="1"/>
          </p:cNvSpPr>
          <p:nvPr/>
        </p:nvSpPr>
        <p:spPr bwMode="auto">
          <a:xfrm>
            <a:off x="2133600" y="2209800"/>
            <a:ext cx="0" cy="304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2815</TotalTime>
  <Words>587</Words>
  <Application>Microsoft Office PowerPoint</Application>
  <PresentationFormat>On-screen Show (4:3)</PresentationFormat>
  <Paragraphs>174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Geneva</vt:lpstr>
      <vt:lpstr>Symbol</vt:lpstr>
      <vt:lpstr>Tahoma</vt:lpstr>
      <vt:lpstr>Wingdings</vt:lpstr>
      <vt:lpstr>Blends</vt:lpstr>
      <vt:lpstr>Pushdown Automata (PDA). Part 1</vt:lpstr>
      <vt:lpstr>PDA - the automata for CFLs</vt:lpstr>
      <vt:lpstr>Pushdown Automata - Definition</vt:lpstr>
      <vt:lpstr>δ : The Transition Function</vt:lpstr>
      <vt:lpstr>Example</vt:lpstr>
      <vt:lpstr>PDA as a state diagram</vt:lpstr>
      <vt:lpstr>PDA for Lwwr: Transition Diagram</vt:lpstr>
      <vt:lpstr>How does the PDA for Lwwr work on input “1111”?</vt:lpstr>
    </vt:vector>
  </TitlesOfParts>
  <Company>Office 2004 ananth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Madalina</cp:lastModifiedBy>
  <cp:revision>576</cp:revision>
  <cp:lastPrinted>2007-08-15T03:01:31Z</cp:lastPrinted>
  <dcterms:created xsi:type="dcterms:W3CDTF">2007-08-14T22:08:29Z</dcterms:created>
  <dcterms:modified xsi:type="dcterms:W3CDTF">2017-05-12T10:44:43Z</dcterms:modified>
</cp:coreProperties>
</file>