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1" r:id="rId3"/>
    <p:sldId id="292" r:id="rId4"/>
    <p:sldId id="324" r:id="rId5"/>
    <p:sldId id="294" r:id="rId6"/>
    <p:sldId id="295" r:id="rId7"/>
    <p:sldId id="320" r:id="rId8"/>
    <p:sldId id="296" r:id="rId9"/>
    <p:sldId id="298" r:id="rId10"/>
    <p:sldId id="327" r:id="rId11"/>
    <p:sldId id="321" r:id="rId12"/>
    <p:sldId id="325" r:id="rId13"/>
    <p:sldId id="300" r:id="rId14"/>
    <p:sldId id="322" r:id="rId15"/>
    <p:sldId id="307" r:id="rId16"/>
    <p:sldId id="305" r:id="rId17"/>
    <p:sldId id="309" r:id="rId18"/>
    <p:sldId id="326" r:id="rId19"/>
    <p:sldId id="310" r:id="rId20"/>
    <p:sldId id="311" r:id="rId21"/>
    <p:sldId id="323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68961" autoAdjust="0"/>
  </p:normalViewPr>
  <p:slideViewPr>
    <p:cSldViewPr>
      <p:cViewPr varScale="1">
        <p:scale>
          <a:sx n="58" d="100"/>
          <a:sy n="58" d="100"/>
        </p:scale>
        <p:origin x="20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5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076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928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AAF78-EE5A-4530-A7FC-DFAE5BFDFB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38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534-B757-4327-B4D7-193CAFC8A43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854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2080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4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85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403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845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502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546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PDA can remember</a:t>
            </a:r>
            <a:r>
              <a:rPr lang="ro-RO" baseline="0" dirty="0" smtClean="0"/>
              <a:t> an infinite amount of information but the access is only at the top (different to Turing machines - computers)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19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26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36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Z0 marks the bottom of the stack. We need to have</a:t>
            </a:r>
            <a:r>
              <a:rPr lang="ro-RO" baseline="0" dirty="0" smtClean="0"/>
              <a:t> this symbol present s.t. After we pop w from the stack and realized we have seen ww^R on the input we still have smth on the stack to permit a transition to the accepting state.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06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F4BDD-D172-4632-93D0-BE4398704B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963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533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66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678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Pushdown Automata (PDA)</a:t>
            </a:r>
            <a:r>
              <a:rPr lang="ro-RO" dirty="0" smtClean="0"/>
              <a:t>. Part </a:t>
            </a:r>
            <a:r>
              <a:rPr lang="ro-RO" dirty="0" smtClean="0"/>
              <a:t>2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276600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kern="0" smtClean="0">
                <a:solidFill>
                  <a:srgbClr val="FF0000"/>
                </a:solidFill>
              </a:rPr>
              <a:t>The structure and the content of the lecture is based on http://www.eecs.wsu.edu/~ananth/CptS317/Lectures/index.htm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0, Z</a:t>
            </a:r>
            <a:r>
              <a:rPr lang="en-US" sz="1400" baseline="-25000" dirty="0"/>
              <a:t>0</a:t>
            </a:r>
            <a:r>
              <a:rPr lang="en-US" sz="1400" dirty="0"/>
              <a:t>/0Z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1, Z</a:t>
            </a:r>
            <a:r>
              <a:rPr lang="en-US" sz="1400" baseline="-25000" dirty="0"/>
              <a:t>0</a:t>
            </a:r>
            <a:r>
              <a:rPr lang="en-US" sz="1400" dirty="0"/>
              <a:t>/1Z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0, 0/00</a:t>
            </a:r>
          </a:p>
          <a:p>
            <a:r>
              <a:rPr lang="en-US" sz="1400" dirty="0"/>
              <a:t>0, 1/01</a:t>
            </a:r>
          </a:p>
          <a:p>
            <a:r>
              <a:rPr lang="en-US" sz="1400" dirty="0"/>
              <a:t>1, 0/10</a:t>
            </a:r>
          </a:p>
          <a:p>
            <a:r>
              <a:rPr lang="en-US" sz="1400" dirty="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400" dirty="0"/>
              <a:t>, Z</a:t>
            </a:r>
            <a:r>
              <a:rPr lang="en-US" sz="1400" baseline="-25000" dirty="0"/>
              <a:t>0</a:t>
            </a:r>
            <a:r>
              <a:rPr lang="en-US" sz="1400" dirty="0"/>
              <a:t>/Z</a:t>
            </a:r>
            <a:r>
              <a:rPr lang="en-US" sz="1400" baseline="-25000" dirty="0"/>
              <a:t>0</a:t>
            </a:r>
            <a:r>
              <a:rPr lang="en-US" sz="1400" dirty="0"/>
              <a:t> </a:t>
            </a:r>
          </a:p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400" dirty="0"/>
              <a:t>, 0/0 </a:t>
            </a:r>
          </a:p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400" dirty="0"/>
              <a:t>, 1/1 </a:t>
            </a:r>
          </a:p>
          <a:p>
            <a:endParaRPr lang="en-US" sz="1400" dirty="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812955" y="4666422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362700" y="1942307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 dirty="0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 dirty="0">
                <a:sym typeface="Symbol" pitchFamily="28" charset="2"/>
              </a:rPr>
              <a:t>= {Z</a:t>
            </a:r>
            <a:r>
              <a:rPr lang="en-US" baseline="-25000" dirty="0"/>
              <a:t>0</a:t>
            </a:r>
            <a:r>
              <a:rPr lang="en-US" dirty="0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 dirty="0">
                <a:sym typeface="Symbol" pitchFamily="28" charset="2"/>
              </a:rPr>
              <a:t>Q = {q</a:t>
            </a:r>
            <a:r>
              <a:rPr lang="en-US" baseline="-25000" dirty="0"/>
              <a:t>0</a:t>
            </a:r>
            <a:r>
              <a:rPr lang="en-US" dirty="0">
                <a:sym typeface="Symbol" pitchFamily="28" charset="2"/>
              </a:rPr>
              <a:t>,q</a:t>
            </a:r>
            <a:r>
              <a:rPr lang="en-US" baseline="-25000" dirty="0"/>
              <a:t>1</a:t>
            </a:r>
            <a:r>
              <a:rPr lang="en-US" dirty="0">
                <a:sym typeface="Symbol" pitchFamily="28" charset="2"/>
              </a:rPr>
              <a:t>,q</a:t>
            </a:r>
            <a:r>
              <a:rPr lang="en-US" baseline="-25000" dirty="0"/>
              <a:t>2</a:t>
            </a:r>
            <a:r>
              <a:rPr lang="en-US" dirty="0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 dirty="0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600" dirty="0"/>
              <a:t>, Z</a:t>
            </a:r>
            <a:r>
              <a:rPr lang="en-US" sz="1600" baseline="-25000" dirty="0"/>
              <a:t>0</a:t>
            </a:r>
            <a:r>
              <a:rPr lang="en-US" sz="1600" dirty="0"/>
              <a:t>/Z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1" y="5962788"/>
            <a:ext cx="894397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o-RO" dirty="0" smtClean="0"/>
              <a:t>Can we avoid final state but still recognizing the same language?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50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3FDA-7A8B-4A84-938B-1B611C1C1AC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2: language of balanced </a:t>
            </a:r>
            <a:r>
              <a:rPr lang="en-US" dirty="0" err="1" smtClean="0"/>
              <a:t>paranthesis</a:t>
            </a:r>
            <a:endParaRPr lang="en-US" dirty="0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219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0800" y="4114800"/>
            <a:ext cx="2057400" cy="381000"/>
            <a:chOff x="2590800" y="4114800"/>
            <a:chExt cx="2057400" cy="381000"/>
          </a:xfrm>
        </p:grpSpPr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267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2590800" y="4267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48200" y="4038600"/>
            <a:ext cx="1981200" cy="533400"/>
            <a:chOff x="4648200" y="4038600"/>
            <a:chExt cx="1981200" cy="533400"/>
          </a:xfrm>
        </p:grpSpPr>
        <p:sp>
          <p:nvSpPr>
            <p:cNvPr id="11290" name="Oval 11"/>
            <p:cNvSpPr>
              <a:spLocks noChangeArrowheads="1"/>
            </p:cNvSpPr>
            <p:nvPr/>
          </p:nvSpPr>
          <p:spPr bwMode="auto">
            <a:xfrm>
              <a:off x="6172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 flipV="1">
              <a:off x="4648200" y="4267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13"/>
            <p:cNvSpPr>
              <a:spLocks noChangeArrowheads="1"/>
            </p:cNvSpPr>
            <p:nvPr/>
          </p:nvSpPr>
          <p:spPr bwMode="auto">
            <a:xfrm>
              <a:off x="6096000" y="4038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05000" y="3187700"/>
            <a:ext cx="125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4953000" y="4343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447800" y="2590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381920" y="5080327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Switch to</a:t>
            </a:r>
          </a:p>
          <a:p>
            <a:r>
              <a:rPr lang="en-US" dirty="0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57600" y="21336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4597400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 (</a:t>
            </a:r>
            <a:r>
              <a:rPr lang="en-US" u="sng">
                <a:solidFill>
                  <a:schemeClr val="hlink"/>
                </a:solidFill>
              </a:rPr>
              <a:t>by final state</a:t>
            </a:r>
            <a:r>
              <a:rPr lang="en-US">
                <a:solidFill>
                  <a:schemeClr val="hlink"/>
                </a:solidFill>
              </a:rPr>
              <a:t>)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when you see the stack bottom symbol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716088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046288" y="3486150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971800" y="43434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Symbol" pitchFamily="28" charset="2"/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, ( </a:t>
            </a:r>
            <a:r>
              <a:rPr lang="en-US" baseline="-250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/  </a:t>
            </a:r>
            <a:r>
              <a:rPr lang="en-US" dirty="0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),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449513" y="4518025"/>
            <a:ext cx="2003425" cy="892175"/>
          </a:xfrm>
          <a:custGeom>
            <a:avLst/>
            <a:gdLst>
              <a:gd name="T0" fmla="*/ 2006606 w 2002971"/>
              <a:gd name="T1" fmla="*/ 0 h 892629"/>
              <a:gd name="T2" fmla="*/ 1079645 w 2002971"/>
              <a:gd name="T3" fmla="*/ 889003 h 892629"/>
              <a:gd name="T4" fmla="*/ 0 w 2002971"/>
              <a:gd name="T5" fmla="*/ 0 h 892629"/>
              <a:gd name="T6" fmla="*/ 0 60000 65536"/>
              <a:gd name="T7" fmla="*/ 0 60000 65536"/>
              <a:gd name="T8" fmla="*/ 0 60000 65536"/>
              <a:gd name="T9" fmla="*/ 0 w 2002971"/>
              <a:gd name="T10" fmla="*/ 0 h 892629"/>
              <a:gd name="T11" fmla="*/ 2002971 w 2002971"/>
              <a:gd name="T12" fmla="*/ 892629 h 892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71" h="892629">
                <a:moveTo>
                  <a:pt x="2002971" y="0"/>
                </a:moveTo>
                <a:cubicBezTo>
                  <a:pt x="1707242" y="446314"/>
                  <a:pt x="1411513" y="892629"/>
                  <a:pt x="1077685" y="892629"/>
                </a:cubicBezTo>
                <a:cubicBezTo>
                  <a:pt x="743857" y="892629"/>
                  <a:pt x="371928" y="4463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19600" y="6149975"/>
            <a:ext cx="34321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 allow adjacent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blocks of nested paranthesis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657600" y="5257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1328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289" name="Text Box 17"/>
          <p:cNvSpPr txBox="1">
            <a:spLocks noChangeArrowheads="1"/>
          </p:cNvSpPr>
          <p:nvPr/>
        </p:nvSpPr>
        <p:spPr bwMode="auto">
          <a:xfrm>
            <a:off x="990600" y="424815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8066" y="6242377"/>
            <a:ext cx="3857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seeing a ( push it onto the </a:t>
            </a:r>
            <a:r>
              <a:rPr lang="en-US" sz="1400" dirty="0" smtClean="0"/>
              <a:t>stack</a:t>
            </a:r>
            <a:endParaRPr lang="ro-RO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</a:t>
            </a:r>
            <a:r>
              <a:rPr lang="en-US" sz="1400" dirty="0"/>
              <a:t>seeing a ) pop if a ( is in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4" grpId="0"/>
      <p:bldP spid="10255" grpId="0" animBg="1"/>
      <p:bldP spid="10256" grpId="0" animBg="1"/>
      <p:bldP spid="233493" grpId="0" animBg="1"/>
      <p:bldP spid="233494" grpId="0" animBg="1"/>
      <p:bldP spid="233495" grpId="0" animBg="1"/>
      <p:bldP spid="233496" grpId="0" animBg="1"/>
      <p:bldP spid="22" grpId="0"/>
      <p:bldP spid="24" grpId="0"/>
      <p:bldP spid="25" grpId="0"/>
      <p:bldP spid="26" grpId="0" animBg="1"/>
      <p:bldP spid="30" grpId="0" animBg="1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00830-2E8B-4814-BE9D-CA51CC160A2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 2: language of balanced paranthesis (another design)</a:t>
            </a:r>
          </a:p>
        </p:txBody>
      </p:sp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389063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3478213" y="3717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V="1">
            <a:off x="2744788" y="3870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3300413" y="3336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352800" y="2438400"/>
            <a:ext cx="99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92388" y="3595688"/>
            <a:ext cx="585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840163" y="3878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25988" y="3649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802188" y="3725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76688" y="3505200"/>
            <a:ext cx="906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2592388" y="3929063"/>
            <a:ext cx="9064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 animBg="1"/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final state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folHlink"/>
                </a:solidFill>
              </a:rPr>
              <a:t>L(P)</a:t>
            </a:r>
            <a:r>
              <a:rPr lang="en-US" sz="2400" smtClean="0"/>
              <a:t> by </a:t>
            </a:r>
            <a:r>
              <a:rPr lang="en-US" sz="2400" i="1" smtClean="0"/>
              <a:t>final state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{w | (q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,w,Z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) |---* (q,</a:t>
            </a:r>
            <a:r>
              <a:rPr lang="en-US" sz="200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folHlink"/>
                </a:solidFill>
              </a:rPr>
              <a:t>, A) }</a:t>
            </a:r>
            <a:r>
              <a:rPr lang="en-US" sz="2000" smtClean="0"/>
              <a:t>, s.t.,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empty stack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hlink"/>
                </a:solidFill>
              </a:rPr>
              <a:t>N(P)</a:t>
            </a:r>
            <a:r>
              <a:rPr lang="en-US" sz="2400" smtClean="0"/>
              <a:t> by </a:t>
            </a:r>
            <a:r>
              <a:rPr lang="en-US" sz="2400" i="1" smtClean="0"/>
              <a:t>empty stack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hlink"/>
                </a:solidFill>
              </a:rPr>
              <a:t>{w | (q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,w,Z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) |---* (q,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) }</a:t>
            </a:r>
            <a:r>
              <a:rPr lang="en-US" sz="2000" smtClean="0"/>
              <a:t>, for any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 of balanced parenthesis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9DE23-20F8-4E02-8F7A-49C39141943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2" name="Oval 12"/>
          <p:cNvSpPr>
            <a:spLocks noChangeArrowheads="1"/>
          </p:cNvSpPr>
          <p:nvPr/>
        </p:nvSpPr>
        <p:spPr bwMode="auto">
          <a:xfrm>
            <a:off x="1800225" y="447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7413" name="Line 13"/>
          <p:cNvSpPr>
            <a:spLocks noChangeShapeType="1"/>
          </p:cNvSpPr>
          <p:nvPr/>
        </p:nvSpPr>
        <p:spPr bwMode="auto">
          <a:xfrm flipV="1">
            <a:off x="1066800" y="4632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14"/>
          <p:cNvSpPr>
            <a:spLocks/>
          </p:cNvSpPr>
          <p:nvPr/>
        </p:nvSpPr>
        <p:spPr bwMode="auto">
          <a:xfrm>
            <a:off x="1622425" y="4098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1674813" y="3200400"/>
            <a:ext cx="992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914400" y="4357688"/>
            <a:ext cx="585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7417" name="Line 19"/>
          <p:cNvSpPr>
            <a:spLocks noChangeShapeType="1"/>
          </p:cNvSpPr>
          <p:nvPr/>
        </p:nvSpPr>
        <p:spPr bwMode="auto">
          <a:xfrm flipV="1">
            <a:off x="2162175" y="4640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3048000" y="4411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124200" y="4487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298700" y="4267200"/>
            <a:ext cx="906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1" name="Text Box 23"/>
          <p:cNvSpPr txBox="1">
            <a:spLocks noChangeArrowheads="1"/>
          </p:cNvSpPr>
          <p:nvPr/>
        </p:nvSpPr>
        <p:spPr bwMode="auto">
          <a:xfrm>
            <a:off x="914400" y="46910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762000" y="2514600"/>
            <a:ext cx="365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PDA that accepts by final state</a:t>
            </a:r>
          </a:p>
        </p:txBody>
      </p:sp>
      <p:cxnSp>
        <p:nvCxnSpPr>
          <p:cNvPr id="17423" name="Straight Connector 28"/>
          <p:cNvCxnSpPr>
            <a:cxnSpLocks noChangeShapeType="1"/>
          </p:cNvCxnSpPr>
          <p:nvPr/>
        </p:nvCxnSpPr>
        <p:spPr bwMode="auto">
          <a:xfrm>
            <a:off x="4572000" y="2057400"/>
            <a:ext cx="0" cy="350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76800" y="2209800"/>
            <a:ext cx="2892425" cy="2928938"/>
            <a:chOff x="4876800" y="2590800"/>
            <a:chExt cx="2892735" cy="2548354"/>
          </a:xfrm>
        </p:grpSpPr>
        <p:grpSp>
          <p:nvGrpSpPr>
            <p:cNvPr id="17428" name="Group 30"/>
            <p:cNvGrpSpPr>
              <a:grpSpLocks/>
            </p:cNvGrpSpPr>
            <p:nvPr/>
          </p:nvGrpSpPr>
          <p:grpSpPr bwMode="auto">
            <a:xfrm>
              <a:off x="4876800" y="2590800"/>
              <a:ext cx="2892735" cy="2346325"/>
              <a:chOff x="4876800" y="2590800"/>
              <a:chExt cx="2892735" cy="2346325"/>
            </a:xfrm>
          </p:grpSpPr>
          <p:sp>
            <p:nvSpPr>
              <p:cNvPr id="17430" name="Oval 6"/>
              <p:cNvSpPr>
                <a:spLocks noChangeArrowheads="1"/>
              </p:cNvSpPr>
              <p:nvPr/>
            </p:nvSpPr>
            <p:spPr bwMode="auto">
              <a:xfrm>
                <a:off x="6530975" y="45561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17431" name="Line 8"/>
              <p:cNvSpPr>
                <a:spLocks noChangeShapeType="1"/>
              </p:cNvSpPr>
              <p:nvPr/>
            </p:nvSpPr>
            <p:spPr bwMode="auto">
              <a:xfrm>
                <a:off x="5997575" y="47085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9"/>
              <p:cNvSpPr>
                <a:spLocks/>
              </p:cNvSpPr>
              <p:nvPr/>
            </p:nvSpPr>
            <p:spPr bwMode="auto">
              <a:xfrm>
                <a:off x="6353175" y="4175125"/>
                <a:ext cx="673100" cy="457200"/>
              </a:xfrm>
              <a:custGeom>
                <a:avLst/>
                <a:gdLst>
                  <a:gd name="T0" fmla="*/ 2147483647 w 424"/>
                  <a:gd name="T1" fmla="*/ 2147483647 h 288"/>
                  <a:gd name="T2" fmla="*/ 2147483647 w 424"/>
                  <a:gd name="T3" fmla="*/ 2147483647 h 288"/>
                  <a:gd name="T4" fmla="*/ 2147483647 w 424"/>
                  <a:gd name="T5" fmla="*/ 0 h 288"/>
                  <a:gd name="T6" fmla="*/ 2147483647 w 424"/>
                  <a:gd name="T7" fmla="*/ 2147483647 h 288"/>
                  <a:gd name="T8" fmla="*/ 2147483647 w 424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88"/>
                  <a:gd name="T17" fmla="*/ 424 w 42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88">
                    <a:moveTo>
                      <a:pt x="112" y="288"/>
                    </a:moveTo>
                    <a:cubicBezTo>
                      <a:pt x="56" y="240"/>
                      <a:pt x="0" y="192"/>
                      <a:pt x="16" y="144"/>
                    </a:cubicBezTo>
                    <a:cubicBezTo>
                      <a:pt x="32" y="96"/>
                      <a:pt x="144" y="0"/>
                      <a:pt x="208" y="0"/>
                    </a:cubicBezTo>
                    <a:cubicBezTo>
                      <a:pt x="272" y="0"/>
                      <a:pt x="376" y="96"/>
                      <a:pt x="400" y="144"/>
                    </a:cubicBezTo>
                    <a:cubicBezTo>
                      <a:pt x="424" y="192"/>
                      <a:pt x="388" y="240"/>
                      <a:pt x="352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4365625"/>
                <a:ext cx="5854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start</a:t>
                </a:r>
              </a:p>
            </p:txBody>
          </p:sp>
          <p:sp>
            <p:nvSpPr>
              <p:cNvPr id="17434" name="Text Box 11"/>
              <p:cNvSpPr txBox="1">
                <a:spLocks noChangeArrowheads="1"/>
              </p:cNvSpPr>
              <p:nvPr/>
            </p:nvSpPr>
            <p:spPr bwMode="auto">
              <a:xfrm>
                <a:off x="6382791" y="3124200"/>
                <a:ext cx="994183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(,Z</a:t>
                </a:r>
                <a:r>
                  <a:rPr lang="en-US" sz="1600" baseline="-25000" dirty="0"/>
                  <a:t>0 </a:t>
                </a:r>
                <a:r>
                  <a:rPr lang="en-US" sz="1600" dirty="0"/>
                  <a:t>/ ( Z</a:t>
                </a:r>
                <a:r>
                  <a:rPr lang="en-US" sz="1600" baseline="-25000" dirty="0"/>
                  <a:t>0</a:t>
                </a:r>
              </a:p>
              <a:p>
                <a:r>
                  <a:rPr lang="en-US" sz="1600" dirty="0"/>
                  <a:t>(, (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/ ( (</a:t>
                </a:r>
                <a:endParaRPr lang="en-US" sz="1600" baseline="-25000" dirty="0"/>
              </a:p>
              <a:p>
                <a:r>
                  <a:rPr lang="en-US" sz="1600" dirty="0"/>
                  <a:t>), (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/ </a:t>
                </a:r>
                <a:r>
                  <a:rPr lang="en-US" sz="1600" dirty="0">
                    <a:sym typeface="Symbol" pitchFamily="28" charset="2"/>
                  </a:rPr>
                  <a:t></a:t>
                </a:r>
                <a:endParaRPr lang="en-US" sz="1600" baseline="-25000" dirty="0"/>
              </a:p>
              <a:p>
                <a:r>
                  <a:rPr lang="en-US" sz="1600" b="1" dirty="0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,Z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0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/ </a:t>
                </a:r>
                <a:r>
                  <a:rPr lang="en-US" sz="1600" b="1" dirty="0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:endParaRPr lang="en-US" sz="1600" b="1" dirty="0">
                  <a:solidFill>
                    <a:srgbClr val="FF0000"/>
                  </a:solidFill>
                  <a:latin typeface="ヒラギノ角ゴ Pro W3" pitchFamily="28" charset="-128"/>
                </a:endParaRPr>
              </a:p>
            </p:txBody>
          </p:sp>
          <p:sp>
            <p:nvSpPr>
              <p:cNvPr id="17435" name="TextBox 29"/>
              <p:cNvSpPr txBox="1">
                <a:spLocks noChangeArrowheads="1"/>
              </p:cNvSpPr>
              <p:nvPr/>
            </p:nvSpPr>
            <p:spPr bwMode="auto">
              <a:xfrm>
                <a:off x="4876800" y="2590800"/>
                <a:ext cx="2892735" cy="708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u="sng"/>
                  <a:t>An equivalent PDA that </a:t>
                </a:r>
                <a:br>
                  <a:rPr lang="en-US" u="sng"/>
                </a:br>
                <a:r>
                  <a:rPr lang="en-US" u="sng"/>
                  <a:t>accepts by empty stack</a:t>
                </a:r>
              </a:p>
            </p:txBody>
          </p:sp>
        </p:grp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9060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28" charset="2"/>
                </a:rPr>
                <a:t></a:t>
              </a:r>
              <a:r>
                <a:rPr lang="en-US" sz="1600"/>
                <a:t>,Z</a:t>
              </a:r>
              <a:r>
                <a:rPr lang="en-US" sz="1600" baseline="-25000"/>
                <a:t>0</a:t>
              </a:r>
              <a:r>
                <a:rPr lang="en-US" sz="1600"/>
                <a:t>/ Z</a:t>
              </a:r>
              <a:r>
                <a:rPr lang="en-US" sz="1600" baseline="-25000"/>
                <a:t>0</a:t>
              </a:r>
              <a:r>
                <a:rPr lang="en-US" sz="1600"/>
                <a:t> </a:t>
              </a:r>
              <a:endParaRPr lang="en-US" sz="1600">
                <a:latin typeface="ヒラギノ角ゴ Pro W3" pitchFamily="28" charset="-128"/>
              </a:endParaRPr>
            </a:p>
          </p:txBody>
        </p:sp>
      </p:grpSp>
      <p:sp>
        <p:nvSpPr>
          <p:cNvPr id="17425" name="TextBox 33"/>
          <p:cNvSpPr txBox="1">
            <a:spLocks noChangeArrowheads="1"/>
          </p:cNvSpPr>
          <p:nvPr/>
        </p:nvSpPr>
        <p:spPr bwMode="auto">
          <a:xfrm>
            <a:off x="609600" y="3124200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F</a:t>
            </a:r>
            <a:r>
              <a:rPr lang="en-US" b="1"/>
              <a:t>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3028950"/>
            <a:ext cx="56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N</a:t>
            </a:r>
            <a:r>
              <a:rPr lang="en-US" b="1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172200"/>
            <a:ext cx="681196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How will these two PDAs work on the input: ( ( ( ) ) ( ) )  (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CFGs == PDAs ==&gt; CFLs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352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362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419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</a:t>
            </a:r>
            <a:br>
              <a:rPr lang="en-US"/>
            </a:br>
            <a:r>
              <a:rPr lang="en-US"/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3397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3733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581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4027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810000" y="4343400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3962400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≡</a:t>
            </a:r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2209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 smtClean="0"/>
              <a:t>Main idea:</a:t>
            </a:r>
            <a:r>
              <a:rPr lang="en-US" sz="2800" u="sng" smtClean="0"/>
              <a:t> </a:t>
            </a:r>
            <a:r>
              <a:rPr lang="en-US" sz="2000" smtClean="0"/>
              <a:t>The PDA simulates the leftmost derivation on a given w, and upon consuming it fully it either arrives at acceptance (by </a:t>
            </a:r>
            <a:r>
              <a:rPr lang="en-US" sz="2000" u="sng" smtClean="0"/>
              <a:t>empty stack</a:t>
            </a:r>
            <a:r>
              <a:rPr lang="en-US" sz="2000" smtClean="0"/>
              <a:t>) or non-acceptance.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3200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PDA</a:t>
            </a:r>
            <a:br>
              <a:rPr lang="en-US"/>
            </a:br>
            <a:r>
              <a:rPr lang="en-US"/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2590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733800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057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5105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5105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5867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5943600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3962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343400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1828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1219200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6818312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 smtClean="0"/>
              <a:t>Main idea: </a:t>
            </a:r>
            <a:r>
              <a:rPr lang="en-US" sz="2000" dirty="0" smtClean="0"/>
              <a:t>The PDA simulates the leftmost derivation on a given w, and upon consuming it fully it either arrives at acceptance (by </a:t>
            </a:r>
            <a:r>
              <a:rPr lang="en-US" sz="2000" u="sng" dirty="0" smtClean="0"/>
              <a:t>empty stack</a:t>
            </a:r>
            <a:r>
              <a:rPr lang="en-US" sz="2000" dirty="0" smtClean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 smtClean="0"/>
              <a:t>Steps:</a:t>
            </a:r>
            <a:endParaRPr lang="en-US" sz="2400" dirty="0" smtClean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 smtClean="0">
                <a:solidFill>
                  <a:srgbClr val="C00000"/>
                </a:solidFill>
              </a:rPr>
              <a:t>distinct </a:t>
            </a:r>
            <a:r>
              <a:rPr lang="en-US" sz="2000" dirty="0" smtClean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If stack top has a terminal symbol, and if it matches with the next symbol in the input string, then pop it</a:t>
            </a:r>
            <a:r>
              <a:rPr lang="ro-RO" sz="2000" dirty="0" smtClean="0">
                <a:solidFill>
                  <a:schemeClr val="tx2"/>
                </a:solidFill>
              </a:rPr>
              <a:t>.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533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Given:</a:t>
            </a:r>
            <a:r>
              <a:rPr lang="en-US" dirty="0" smtClean="0"/>
              <a:t> G= (V,T,P,S)</a:t>
            </a:r>
            <a:r>
              <a:rPr lang="ro-RO" dirty="0" smtClean="0"/>
              <a:t>   </a:t>
            </a:r>
            <a:endParaRPr lang="en-US" dirty="0" smtClean="0"/>
          </a:p>
          <a:p>
            <a:pPr eaLnBrk="1" hangingPunct="1"/>
            <a:r>
              <a:rPr lang="en-US" u="sng" dirty="0" smtClean="0"/>
              <a:t>Output:</a:t>
            </a:r>
            <a:r>
              <a:rPr lang="en-US" dirty="0" smtClean="0"/>
              <a:t> P</a:t>
            </a:r>
            <a:r>
              <a:rPr lang="en-US" baseline="-25000" dirty="0" smtClean="0"/>
              <a:t>N</a:t>
            </a:r>
            <a:r>
              <a:rPr lang="en-US" dirty="0" smtClean="0"/>
              <a:t> = ({q}, T, V U T, </a:t>
            </a:r>
            <a:r>
              <a:rPr lang="el-GR" dirty="0" smtClean="0">
                <a:cs typeface="Tahoma" pitchFamily="28" charset="0"/>
              </a:rPr>
              <a:t>δ</a:t>
            </a:r>
            <a:r>
              <a:rPr lang="en-US" dirty="0" smtClean="0"/>
              <a:t>, q, S)</a:t>
            </a:r>
          </a:p>
          <a:p>
            <a:pPr eaLnBrk="1" hangingPunct="1"/>
            <a:r>
              <a:rPr lang="el-GR" dirty="0" smtClean="0">
                <a:cs typeface="Tahoma" pitchFamily="28" charset="0"/>
              </a:rPr>
              <a:t>δ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For all A </a:t>
            </a:r>
            <a:r>
              <a:rPr lang="en-US" dirty="0" smtClean="0">
                <a:sym typeface="Symbol" pitchFamily="28" charset="2"/>
              </a:rPr>
              <a:t></a:t>
            </a:r>
            <a:r>
              <a:rPr lang="en-US" dirty="0" smtClean="0"/>
              <a:t> V , add the following transition(s) in the PDA:</a:t>
            </a:r>
          </a:p>
          <a:p>
            <a:pPr lvl="2" eaLnBrk="1" hangingPunct="1"/>
            <a:r>
              <a:rPr lang="el-GR" dirty="0" smtClean="0">
                <a:cs typeface="Tahoma" pitchFamily="28" charset="0"/>
              </a:rPr>
              <a:t>δ</a:t>
            </a:r>
            <a:r>
              <a:rPr lang="en-US" dirty="0" smtClean="0"/>
              <a:t>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n-US" dirty="0" smtClean="0">
                <a:ea typeface="ＭＳ Ｐゴシック" pitchFamily="28" charset="-128"/>
              </a:rPr>
              <a:t> </a:t>
            </a:r>
            <a:r>
              <a:rPr lang="en-US" dirty="0" smtClean="0"/>
              <a:t>,A) = { (q, </a:t>
            </a:r>
            <a:r>
              <a:rPr lang="en-US" dirty="0" smtClean="0">
                <a:sym typeface="Symbol" pitchFamily="28" charset="2"/>
              </a:rPr>
              <a:t></a:t>
            </a:r>
            <a:r>
              <a:rPr lang="en-US" dirty="0" smtClean="0"/>
              <a:t>) | “A ==&gt;</a:t>
            </a:r>
            <a:r>
              <a:rPr lang="en-US" dirty="0" smtClean="0">
                <a:sym typeface="Symbol" pitchFamily="28" charset="2"/>
              </a:rPr>
              <a:t>”  P</a:t>
            </a:r>
            <a:r>
              <a:rPr lang="en-US" dirty="0" smtClean="0"/>
              <a:t>}</a:t>
            </a:r>
          </a:p>
          <a:p>
            <a:pPr lvl="1" eaLnBrk="1" hangingPunct="1"/>
            <a:r>
              <a:rPr lang="en-US" dirty="0" smtClean="0"/>
              <a:t>For all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 pitchFamily="28" charset="2"/>
              </a:rPr>
              <a:t></a:t>
            </a:r>
            <a:r>
              <a:rPr lang="en-US" dirty="0" smtClean="0"/>
              <a:t> T, add the following </a:t>
            </a:r>
            <a:br>
              <a:rPr lang="en-US" dirty="0" smtClean="0"/>
            </a:br>
            <a:r>
              <a:rPr lang="en-US" dirty="0" smtClean="0"/>
              <a:t>transition(s) in the PDA:</a:t>
            </a:r>
          </a:p>
          <a:p>
            <a:pPr lvl="2" eaLnBrk="1" hangingPunct="1"/>
            <a:r>
              <a:rPr lang="el-GR" dirty="0" smtClean="0">
                <a:cs typeface="Tahoma" pitchFamily="28" charset="0"/>
              </a:rPr>
              <a:t>δ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i="1" dirty="0" err="1" smtClean="0"/>
              <a:t>,</a:t>
            </a:r>
            <a:r>
              <a:rPr lang="en-US" i="1" dirty="0" err="1" smtClean="0">
                <a:solidFill>
                  <a:srgbClr val="7030A0"/>
                </a:solidFill>
              </a:rPr>
              <a:t>a</a:t>
            </a:r>
            <a:r>
              <a:rPr lang="en-US" i="1" dirty="0" err="1" smtClean="0"/>
              <a:t>,</a:t>
            </a:r>
            <a:r>
              <a:rPr lang="en-US" i="1" dirty="0" err="1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)= { 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n-US" dirty="0" smtClean="0">
                <a:ea typeface="ＭＳ Ｐゴシック" pitchFamily="28" charset="-128"/>
              </a:rPr>
              <a:t> </a:t>
            </a:r>
            <a:r>
              <a:rPr lang="en-US" dirty="0" smtClean="0"/>
              <a:t>) }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3700463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3776663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391400" y="5300663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5181600" y="1757363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83275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u="sng" dirty="0">
                  <a:solidFill>
                    <a:srgbClr val="7030A0"/>
                  </a:solidFill>
                </a:rPr>
                <a:t>Note:</a:t>
              </a:r>
              <a:r>
                <a:rPr lang="en-US" sz="1800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7620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153400" y="5757863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05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5334000" y="3090251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Q,∑,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Symbol" pitchFamily="28" charset="2"/>
              </a:rPr>
              <a:t>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Tahoma" pitchFamily="28" charset="0"/>
              </a:rPr>
              <a:t>δ,q</a:t>
            </a:r>
            <a:r>
              <a:rPr lang="el-GR" baseline="-25000" dirty="0" smtClean="0">
                <a:solidFill>
                  <a:schemeClr val="accent1">
                    <a:lumMod val="75000"/>
                  </a:schemeClr>
                </a:solidFill>
                <a:cs typeface="Tahoma" pitchFamily="28" charset="0"/>
              </a:rPr>
              <a:t>0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Tahoma" pitchFamily="28" charset="0"/>
              </a:rPr>
              <a:t>,Z</a:t>
            </a:r>
            <a:r>
              <a:rPr lang="el-GR" baseline="-25000" dirty="0" smtClean="0">
                <a:solidFill>
                  <a:schemeClr val="accent1">
                    <a:lumMod val="75000"/>
                  </a:schemeClr>
                </a:solidFill>
                <a:cs typeface="Tahoma" pitchFamily="28" charset="0"/>
              </a:rPr>
              <a:t>0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Tahoma" pitchFamily="28" charset="0"/>
              </a:rPr>
              <a:t>,</a:t>
            </a:r>
            <a:r>
              <a:rPr lang="el-GR" strike="sngStrike" dirty="0" smtClean="0">
                <a:solidFill>
                  <a:schemeClr val="accent1">
                    <a:lumMod val="75000"/>
                  </a:schemeClr>
                </a:solidFill>
                <a:cs typeface="Tahoma" pitchFamily="28" charset="0"/>
              </a:rPr>
              <a:t>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 ==&gt; AS |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= ({q}, {0,1}, {0,1,A,S}, </a:t>
            </a:r>
            <a:r>
              <a:rPr lang="el-GR" sz="2800" smtClean="0">
                <a:cs typeface="Tahoma" pitchFamily="28" charset="0"/>
              </a:rPr>
              <a:t>δ, q, S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smtClean="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S) = { (q, AS),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0, 0)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1, 1)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Lets simulate string </a:t>
            </a:r>
            <a:r>
              <a:rPr lang="en-US" u="sng"/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1,1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/>
                <a:t>0,0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AS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u="sng" dirty="0">
                <a:cs typeface="Tahoma" pitchFamily="28" charset="0"/>
              </a:rPr>
              <a:t>PDA (</a:t>
            </a:r>
            <a:r>
              <a:rPr lang="el-GR" sz="1600" u="sng" dirty="0">
                <a:cs typeface="Tahoma" pitchFamily="28" charset="0"/>
              </a:rPr>
              <a:t>δ</a:t>
            </a:r>
            <a:r>
              <a:rPr lang="en-US" sz="1600" u="sng" dirty="0">
                <a:cs typeface="Tahoma" pitchFamily="28" charset="0"/>
              </a:rPr>
              <a:t>)</a:t>
            </a:r>
            <a:r>
              <a:rPr lang="el-GR" sz="1600" u="sng" dirty="0">
                <a:cs typeface="Tahoma" pitchFamily="2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52400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52400" y="3548063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 dirty="0">
                <a:solidFill>
                  <a:srgbClr val="00B050"/>
                </a:solidFill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974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676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438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3168650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854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556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5334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6096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086600" y="4876800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Accept by </a:t>
            </a:r>
            <a:br>
              <a:rPr lang="en-US" dirty="0"/>
            </a:br>
            <a:r>
              <a:rPr lang="en-US" dirty="0"/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6073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5540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5895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5257800" y="3314700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5943600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1,1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/>
              <a:t>0,0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AS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934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=&gt; AS</a:t>
              </a:r>
              <a:br>
                <a:rPr lang="en-US"/>
              </a:br>
              <a:r>
                <a:rPr lang="en-US"/>
                <a:t>   =&gt; 0A1S</a:t>
              </a:r>
            </a:p>
            <a:p>
              <a:r>
                <a:rPr lang="en-US"/>
                <a:t>   =&gt; 0011S</a:t>
              </a:r>
            </a:p>
            <a:p>
              <a:r>
                <a:rPr lang="en-US"/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0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PDA P := ( Q,∑,</a:t>
            </a:r>
            <a:r>
              <a:rPr lang="en-US" sz="2800" dirty="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l-GR" sz="2800" dirty="0" smtClean="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 dirty="0" smtClean="0">
                <a:cs typeface="Tahoma" pitchFamily="28" charset="0"/>
              </a:rPr>
              <a:t>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</a:t>
            </a:r>
            <a:r>
              <a:rPr lang="el-GR" sz="2800" dirty="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 dirty="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,F</a:t>
            </a:r>
            <a:r>
              <a:rPr lang="en-US" sz="2800" dirty="0" smtClean="0"/>
              <a:t> ):</a:t>
            </a:r>
          </a:p>
          <a:p>
            <a:pPr lvl="1" eaLnBrk="1" hangingPunct="1"/>
            <a:r>
              <a:rPr lang="en-US" sz="2400" dirty="0" smtClean="0"/>
              <a:t>Q: 	states of the </a:t>
            </a:r>
            <a:r>
              <a:rPr lang="en-US" sz="24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dirty="0" smtClean="0"/>
              <a:t>-NFA</a:t>
            </a:r>
          </a:p>
          <a:p>
            <a:pPr lvl="1" eaLnBrk="1" hangingPunct="1"/>
            <a:r>
              <a:rPr lang="en-US" sz="2400" dirty="0" smtClean="0"/>
              <a:t>∑: 	input alphabet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 dirty="0" smtClean="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 dirty="0" smtClean="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 dirty="0" smtClean="0">
                <a:cs typeface="Tahoma" pitchFamily="28" charset="0"/>
              </a:rPr>
              <a:t>q</a:t>
            </a:r>
            <a:r>
              <a:rPr lang="el-GR" sz="2400" baseline="-25000" dirty="0" smtClean="0">
                <a:cs typeface="Tahoma" pitchFamily="28" charset="0"/>
              </a:rPr>
              <a:t>0</a:t>
            </a:r>
            <a:r>
              <a:rPr lang="el-GR" sz="2400" dirty="0" smtClean="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 dirty="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 dirty="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 dirty="0" smtClean="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 dirty="0" smtClean="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 dirty="0" smtClean="0">
              <a:cs typeface="Tahoma" pitchFamily="2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 : The Transition Function</a:t>
            </a:r>
            <a:endParaRPr lang="en-US" smtClean="0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 smtClean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X is the current stack </a:t>
            </a:r>
            <a:r>
              <a:rPr lang="en-US" sz="1600" i="1" dirty="0" smtClean="0">
                <a:cs typeface="Tahoma" pitchFamily="28" charset="0"/>
              </a:rPr>
              <a:t>top </a:t>
            </a:r>
            <a:r>
              <a:rPr lang="en-US" sz="1600" dirty="0" smtClean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Y is the replacement for X;</a:t>
            </a:r>
            <a:br>
              <a:rPr lang="en-US" sz="1600" dirty="0" smtClean="0">
                <a:cs typeface="Tahoma" pitchFamily="28" charset="0"/>
              </a:rPr>
            </a:br>
            <a:r>
              <a:rPr lang="en-US" sz="1600" dirty="0" smtClean="0">
                <a:cs typeface="Tahoma" pitchFamily="28" charset="0"/>
              </a:rPr>
              <a:t>it is in </a:t>
            </a:r>
            <a:r>
              <a:rPr lang="en-US" sz="1600" dirty="0" smtClean="0">
                <a:sym typeface="Symbol" pitchFamily="28" charset="2"/>
              </a:rPr>
              <a:t></a:t>
            </a:r>
            <a:r>
              <a:rPr lang="en-US" sz="1600" dirty="0" smtClean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Set Y =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 smtClean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Y=X: stack 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Z</a:t>
            </a:r>
            <a:r>
              <a:rPr lang="en-US" sz="1600" baseline="-25000" dirty="0" smtClean="0">
                <a:cs typeface="Tahoma" pitchFamily="28" charset="0"/>
              </a:rPr>
              <a:t>2</a:t>
            </a:r>
            <a:r>
              <a:rPr lang="en-US" sz="1600" dirty="0" smtClean="0">
                <a:cs typeface="Tahoma" pitchFamily="28" charset="0"/>
              </a:rPr>
              <a:t>…</a:t>
            </a:r>
            <a:r>
              <a:rPr lang="en-US" sz="1600" dirty="0" err="1" smtClean="0">
                <a:cs typeface="Tahoma" pitchFamily="28" charset="0"/>
              </a:rPr>
              <a:t>Z</a:t>
            </a:r>
            <a:r>
              <a:rPr lang="en-US" sz="1600" baseline="-25000" dirty="0" err="1" smtClean="0">
                <a:cs typeface="Tahoma" pitchFamily="28" charset="0"/>
              </a:rPr>
              <a:t>k</a:t>
            </a:r>
            <a:r>
              <a:rPr lang="en-US" sz="1600" dirty="0" smtClean="0">
                <a:cs typeface="Tahoma" pitchFamily="28" charset="0"/>
              </a:rPr>
              <a:t>: 	X is popped and is replaced by Y in reverse order (i.e., 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 will be the new 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143000"/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</a:t>
                      </a:r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Push(X)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iii)</a:t>
                      </a:r>
                      <a:endParaRPr lang="en-US" sz="1600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..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</a:p>
                    <a:p>
                      <a:r>
                        <a:rPr lang="en-US" sz="1600" dirty="0" smtClean="0"/>
                        <a:t>Push(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k-1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…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Let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= {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| w is in </a:t>
            </a:r>
            <a:r>
              <a:rPr lang="ro-RO" sz="2800" dirty="0" smtClean="0"/>
              <a:t>{0,1}</a:t>
            </a:r>
            <a:r>
              <a:rPr lang="en-US" sz="2800" dirty="0" smtClean="0"/>
              <a:t>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CFG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:		</a:t>
            </a:r>
            <a:r>
              <a:rPr lang="en-US" sz="2400" dirty="0" smtClean="0"/>
              <a:t>S==&gt; 0S0 | 1S1 | </a:t>
            </a:r>
            <a:r>
              <a:rPr lang="en-US" sz="2400" dirty="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 := ( Q,∑, </a:t>
            </a:r>
            <a:r>
              <a:rPr lang="en-US" sz="2800" dirty="0" smtClean="0">
                <a:sym typeface="Symbol" pitchFamily="28" charset="2"/>
              </a:rPr>
              <a:t></a:t>
            </a:r>
            <a:r>
              <a:rPr lang="en-US" sz="2800" dirty="0" smtClean="0"/>
              <a:t>, </a:t>
            </a:r>
            <a:r>
              <a:rPr lang="el-GR" sz="2800" dirty="0" smtClean="0">
                <a:cs typeface="Tahoma" pitchFamily="28" charset="0"/>
              </a:rPr>
              <a:t>δ,q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,Z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,F</a:t>
            </a:r>
            <a:r>
              <a:rPr lang="en-US" sz="2800" dirty="0" smtClean="0"/>
              <a:t> )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= ( {q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},{0,1},{0,1,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Z</a:t>
            </a:r>
            <a:r>
              <a:rPr lang="en-US" sz="2800" baseline="-250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en-US" sz="2800" dirty="0" smtClean="0"/>
              <a:t>},</a:t>
            </a:r>
            <a:r>
              <a:rPr lang="el-GR" sz="2800" dirty="0" smtClean="0">
                <a:cs typeface="Tahoma" pitchFamily="28" charset="0"/>
              </a:rPr>
              <a:t>δ,q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,Z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,{q</a:t>
            </a:r>
            <a:r>
              <a:rPr lang="el-GR" sz="2800" baseline="-25000" dirty="0" smtClean="0">
                <a:cs typeface="Tahoma" pitchFamily="28" charset="0"/>
              </a:rPr>
              <a:t>2</a:t>
            </a:r>
            <a:r>
              <a:rPr lang="el-GR" sz="2800" dirty="0" smtClean="0">
                <a:cs typeface="Tahoma" pitchFamily="28" charset="0"/>
              </a:rPr>
              <a:t>}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68310" y="5097432"/>
            <a:ext cx="3340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dirty="0" smtClean="0">
                <a:solidFill>
                  <a:schemeClr val="accent5">
                    <a:lumMod val="50000"/>
                  </a:schemeClr>
                </a:solidFill>
              </a:rPr>
              <a:t>Mark the botom of the stack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638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5116-6ADB-4CE3-B635-1095CFE3850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endParaRPr 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,0, 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)={(q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,0Z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,1, 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)={(q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,1Z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dirty="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 0)={(q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 1)={(q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0)={(q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1)={(q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dirty="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dirty="0" smtClean="0">
                <a:cs typeface="Tahoma" pitchFamily="28" charset="0"/>
              </a:rPr>
              <a:t>, 0)={(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dirty="0" smtClean="0">
                <a:cs typeface="Tahoma" pitchFamily="28" charset="0"/>
              </a:rPr>
              <a:t>, 1)={(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,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dirty="0" smtClean="0">
                <a:cs typeface="Tahoma" pitchFamily="28" charset="0"/>
              </a:rPr>
              <a:t>, 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)={(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dirty="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,0</a:t>
            </a:r>
            <a:r>
              <a:rPr lang="el-GR" sz="1600" dirty="0" smtClean="0">
                <a:cs typeface="Tahoma" pitchFamily="28" charset="0"/>
              </a:rPr>
              <a:t>, 0)={(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dirty="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δ(q</a:t>
            </a:r>
            <a:r>
              <a:rPr lang="el-GR" sz="1600" baseline="-25000" dirty="0" smtClean="0"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</a:t>
            </a:r>
            <a:r>
              <a:rPr lang="el-GR" sz="1600" dirty="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1)={(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dirty="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dirty="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dirty="0" smtClean="0">
                <a:cs typeface="Tahoma" pitchFamily="28" charset="0"/>
              </a:rPr>
              <a:t>δ(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dirty="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dirty="0" smtClean="0">
                <a:cs typeface="Tahoma" pitchFamily="28" charset="0"/>
              </a:rPr>
              <a:t>,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dirty="0" smtClean="0">
                <a:cs typeface="Tahoma" pitchFamily="28" charset="0"/>
              </a:rPr>
              <a:t>, 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)={(</a:t>
            </a:r>
            <a:r>
              <a:rPr lang="el-GR" sz="1600" b="1" dirty="0" smtClean="0">
                <a:solidFill>
                  <a:srgbClr val="00B050"/>
                </a:solidFill>
                <a:cs typeface="Tahoma" pitchFamily="28" charset="0"/>
              </a:rPr>
              <a:t>q</a:t>
            </a:r>
            <a:r>
              <a:rPr lang="el-GR" sz="1600" b="1" baseline="-25000" dirty="0" smtClean="0">
                <a:solidFill>
                  <a:srgbClr val="00B050"/>
                </a:solidFill>
                <a:cs typeface="Tahoma" pitchFamily="28" charset="0"/>
              </a:rPr>
              <a:t>2</a:t>
            </a:r>
            <a:r>
              <a:rPr lang="el-GR" sz="1600" dirty="0" smtClean="0">
                <a:solidFill>
                  <a:srgbClr val="0070C0"/>
                </a:solidFill>
                <a:cs typeface="Tahoma" pitchFamily="28" charset="0"/>
              </a:rPr>
              <a:t>, </a:t>
            </a:r>
            <a:r>
              <a:rPr lang="el-GR" sz="1600" dirty="0" smtClean="0">
                <a:cs typeface="Tahoma" pitchFamily="28" charset="0"/>
              </a:rPr>
              <a:t>Z</a:t>
            </a:r>
            <a:r>
              <a:rPr lang="el-GR" sz="1600" baseline="-25000" dirty="0" smtClean="0">
                <a:cs typeface="Tahoma" pitchFamily="28" charset="0"/>
              </a:rPr>
              <a:t>0</a:t>
            </a:r>
            <a:r>
              <a:rPr lang="el-GR" sz="1600" dirty="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dirty="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dirty="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1600" dirty="0" smtClean="0">
              <a:cs typeface="Tahoma" pitchFamily="2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62400" y="2057400"/>
            <a:ext cx="3429000" cy="533400"/>
            <a:chOff x="3962400" y="2057400"/>
            <a:chExt cx="3429000" cy="533400"/>
          </a:xfrm>
        </p:grpSpPr>
        <p:sp>
          <p:nvSpPr>
            <p:cNvPr id="8221" name="Text Box 4"/>
            <p:cNvSpPr txBox="1">
              <a:spLocks noChangeArrowheads="1"/>
            </p:cNvSpPr>
            <p:nvPr/>
          </p:nvSpPr>
          <p:spPr bwMode="auto">
            <a:xfrm>
              <a:off x="4500563" y="2100263"/>
              <a:ext cx="28908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First symbol push on stack</a:t>
              </a:r>
            </a:p>
          </p:txBody>
        </p:sp>
        <p:sp>
          <p:nvSpPr>
            <p:cNvPr id="8222" name="AutoShape 5"/>
            <p:cNvSpPr>
              <a:spLocks/>
            </p:cNvSpPr>
            <p:nvPr/>
          </p:nvSpPr>
          <p:spPr bwMode="auto">
            <a:xfrm>
              <a:off x="3962400" y="2057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62400" y="2971800"/>
            <a:ext cx="3505200" cy="1195388"/>
            <a:chOff x="3962400" y="2971800"/>
            <a:chExt cx="3505642" cy="1194793"/>
          </a:xfrm>
        </p:grpSpPr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4500563" y="3243263"/>
              <a:ext cx="296747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Grow the stack by pushing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new symbols on top of old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(w-part)</a:t>
              </a:r>
            </a:p>
          </p:txBody>
        </p:sp>
        <p:sp>
          <p:nvSpPr>
            <p:cNvPr id="8220" name="AutoShape 7"/>
            <p:cNvSpPr>
              <a:spLocks/>
            </p:cNvSpPr>
            <p:nvPr/>
          </p:nvSpPr>
          <p:spPr bwMode="auto">
            <a:xfrm>
              <a:off x="3962400" y="2971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2400" y="4267200"/>
            <a:ext cx="5339467" cy="765360"/>
            <a:chOff x="3962400" y="4267200"/>
            <a:chExt cx="5339567" cy="765579"/>
          </a:xfrm>
        </p:grpSpPr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4500563" y="4386263"/>
              <a:ext cx="4801404" cy="64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Switch to popping </a:t>
              </a:r>
              <a:r>
                <a:rPr lang="en-US" sz="1800" dirty="0" smtClean="0">
                  <a:solidFill>
                    <a:schemeClr val="folHlink"/>
                  </a:solidFill>
                </a:rPr>
                <a:t>mode, </a:t>
              </a:r>
              <a:r>
                <a:rPr lang="en-US" sz="1800" dirty="0" err="1" smtClean="0">
                  <a:solidFill>
                    <a:schemeClr val="folHlink"/>
                  </a:solidFill>
                </a:rPr>
                <a:t>nondeterministically</a:t>
              </a:r>
              <a:endParaRPr lang="en-US" sz="1800" dirty="0">
                <a:solidFill>
                  <a:schemeClr val="folHlink"/>
                </a:solidFill>
              </a:endParaRPr>
            </a:p>
            <a:p>
              <a:r>
                <a:rPr lang="en-US" sz="1800" dirty="0">
                  <a:solidFill>
                    <a:schemeClr val="folHlink"/>
                  </a:solidFill>
                </a:rPr>
                <a:t>(boundary between w and </a:t>
              </a:r>
              <a:r>
                <a:rPr lang="en-US" sz="1800" dirty="0" err="1">
                  <a:solidFill>
                    <a:schemeClr val="folHlink"/>
                  </a:solidFill>
                </a:rPr>
                <a:t>w</a:t>
              </a:r>
              <a:r>
                <a:rPr lang="en-US" sz="1800" baseline="30000" dirty="0" err="1">
                  <a:solidFill>
                    <a:schemeClr val="folHlink"/>
                  </a:solidFill>
                </a:rPr>
                <a:t>R</a:t>
              </a:r>
              <a:r>
                <a:rPr lang="en-US" sz="1800" dirty="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8218" name="AutoShape 9"/>
            <p:cNvSpPr>
              <a:spLocks/>
            </p:cNvSpPr>
            <p:nvPr/>
          </p:nvSpPr>
          <p:spPr bwMode="auto">
            <a:xfrm>
              <a:off x="3962400" y="42672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62400" y="5257800"/>
            <a:ext cx="4584700" cy="684213"/>
            <a:chOff x="3962400" y="5257800"/>
            <a:chExt cx="4584700" cy="684213"/>
          </a:xfrm>
        </p:grpSpPr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0465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Shrink the stack by popping matching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symbols (w</a:t>
              </a:r>
              <a:r>
                <a:rPr lang="en-US" sz="1800" baseline="30000">
                  <a:solidFill>
                    <a:schemeClr val="folHlink"/>
                  </a:solidFill>
                </a:rPr>
                <a:t>R</a:t>
              </a:r>
              <a:r>
                <a:rPr lang="en-US" sz="1800">
                  <a:solidFill>
                    <a:schemeClr val="folHlink"/>
                  </a:solidFill>
                </a:rPr>
                <a:t>-part)</a:t>
              </a:r>
            </a:p>
          </p:txBody>
        </p:sp>
        <p:sp>
          <p:nvSpPr>
            <p:cNvPr id="8216" name="AutoShape 11"/>
            <p:cNvSpPr>
              <a:spLocks/>
            </p:cNvSpPr>
            <p:nvPr/>
          </p:nvSpPr>
          <p:spPr bwMode="auto">
            <a:xfrm>
              <a:off x="3962400" y="5257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962400" y="6019800"/>
            <a:ext cx="3060700" cy="533400"/>
            <a:chOff x="3962400" y="6019800"/>
            <a:chExt cx="3060700" cy="533400"/>
          </a:xfrm>
        </p:grpSpPr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500563" y="6062663"/>
              <a:ext cx="2522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Enter acceptance state</a:t>
              </a:r>
            </a:p>
          </p:txBody>
        </p:sp>
        <p:sp>
          <p:nvSpPr>
            <p:cNvPr id="8214" name="AutoShape 13"/>
            <p:cNvSpPr>
              <a:spLocks/>
            </p:cNvSpPr>
            <p:nvPr/>
          </p:nvSpPr>
          <p:spPr bwMode="auto">
            <a:xfrm>
              <a:off x="3962400" y="6019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36"/>
          <p:cNvGrpSpPr>
            <a:grpSpLocks/>
          </p:cNvGrpSpPr>
          <p:nvPr/>
        </p:nvGrpSpPr>
        <p:grpSpPr bwMode="auto">
          <a:xfrm>
            <a:off x="4800600" y="0"/>
            <a:ext cx="3276600" cy="1633538"/>
            <a:chOff x="3581400" y="0"/>
            <a:chExt cx="3276600" cy="1633954"/>
          </a:xfrm>
        </p:grpSpPr>
        <p:cxnSp>
          <p:nvCxnSpPr>
            <p:cNvPr id="8203" name="Straight Connector 21"/>
            <p:cNvCxnSpPr>
              <a:cxnSpLocks noChangeShapeType="1"/>
              <a:stCxn id="8195" idx="0"/>
            </p:cNvCxnSpPr>
            <p:nvPr/>
          </p:nvCxnSpPr>
          <p:spPr bwMode="auto">
            <a:xfrm rot="-5400000" flipH="1" flipV="1">
              <a:off x="4546998" y="1099740"/>
              <a:ext cx="982662" cy="182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Straight Connector 23"/>
            <p:cNvCxnSpPr>
              <a:cxnSpLocks noChangeShapeType="1"/>
            </p:cNvCxnSpPr>
            <p:nvPr/>
          </p:nvCxnSpPr>
          <p:spPr bwMode="auto">
            <a:xfrm>
              <a:off x="5029200" y="16002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5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953000" y="10668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Straight Connector 27"/>
            <p:cNvCxnSpPr>
              <a:cxnSpLocks noChangeShapeType="1"/>
            </p:cNvCxnSpPr>
            <p:nvPr/>
          </p:nvCxnSpPr>
          <p:spPr bwMode="auto">
            <a:xfrm>
              <a:off x="5029200" y="12954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7" name="TextBox 28"/>
            <p:cNvSpPr txBox="1">
              <a:spLocks noChangeArrowheads="1"/>
            </p:cNvSpPr>
            <p:nvPr/>
          </p:nvSpPr>
          <p:spPr bwMode="auto">
            <a:xfrm>
              <a:off x="5025158" y="1295400"/>
              <a:ext cx="3850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Z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8208" name="TextBox 29"/>
            <p:cNvSpPr txBox="1">
              <a:spLocks noChangeArrowheads="1"/>
            </p:cNvSpPr>
            <p:nvPr/>
          </p:nvSpPr>
          <p:spPr bwMode="auto">
            <a:xfrm>
              <a:off x="3581400" y="0"/>
              <a:ext cx="27895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Initial state of the PDA:</a:t>
              </a:r>
            </a:p>
          </p:txBody>
        </p:sp>
        <p:cxnSp>
          <p:nvCxnSpPr>
            <p:cNvPr id="8209" name="Straight Arrow Connector 31"/>
            <p:cNvCxnSpPr>
              <a:cxnSpLocks noChangeShapeType="1"/>
            </p:cNvCxnSpPr>
            <p:nvPr/>
          </p:nvCxnSpPr>
          <p:spPr bwMode="auto">
            <a:xfrm>
              <a:off x="5867400" y="914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0" name="Oval 32"/>
            <p:cNvSpPr>
              <a:spLocks noChangeArrowheads="1"/>
            </p:cNvSpPr>
            <p:nvPr/>
          </p:nvSpPr>
          <p:spPr bwMode="auto">
            <a:xfrm>
              <a:off x="6248400" y="68580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cxnSp>
          <p:nvCxnSpPr>
            <p:cNvPr id="8211" name="Straight Arrow Connector 34"/>
            <p:cNvCxnSpPr>
              <a:cxnSpLocks noChangeShapeType="1"/>
            </p:cNvCxnSpPr>
            <p:nvPr/>
          </p:nvCxnSpPr>
          <p:spPr bwMode="auto">
            <a:xfrm>
              <a:off x="4648200" y="1370012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2" name="TextBox 35"/>
            <p:cNvSpPr txBox="1">
              <a:spLocks noChangeArrowheads="1"/>
            </p:cNvSpPr>
            <p:nvPr/>
          </p:nvSpPr>
          <p:spPr bwMode="auto">
            <a:xfrm>
              <a:off x="4191000" y="838200"/>
              <a:ext cx="8258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  <a:br>
                <a:rPr lang="en-US"/>
              </a:br>
              <a:r>
                <a:rPr lang="en-US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0, Z</a:t>
            </a:r>
            <a:r>
              <a:rPr lang="en-US" sz="1400" baseline="-25000" dirty="0"/>
              <a:t>0</a:t>
            </a:r>
            <a:r>
              <a:rPr lang="en-US" sz="1400" dirty="0"/>
              <a:t>/0Z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1, Z</a:t>
            </a:r>
            <a:r>
              <a:rPr lang="en-US" sz="1400" baseline="-25000" dirty="0"/>
              <a:t>0</a:t>
            </a:r>
            <a:r>
              <a:rPr lang="en-US" sz="1400" dirty="0"/>
              <a:t>/1Z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0, 0/00</a:t>
            </a:r>
          </a:p>
          <a:p>
            <a:r>
              <a:rPr lang="en-US" sz="1400" dirty="0"/>
              <a:t>0, 1/01</a:t>
            </a:r>
          </a:p>
          <a:p>
            <a:r>
              <a:rPr lang="en-US" sz="1400" dirty="0"/>
              <a:t>1, 0/10</a:t>
            </a:r>
          </a:p>
          <a:p>
            <a:r>
              <a:rPr lang="en-US" sz="1400" dirty="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400" dirty="0"/>
              <a:t>, Z</a:t>
            </a:r>
            <a:r>
              <a:rPr lang="en-US" sz="1400" baseline="-25000" dirty="0"/>
              <a:t>0</a:t>
            </a:r>
            <a:r>
              <a:rPr lang="en-US" sz="1400" dirty="0"/>
              <a:t>/Z</a:t>
            </a:r>
            <a:r>
              <a:rPr lang="en-US" sz="1400" baseline="-25000" dirty="0"/>
              <a:t>0</a:t>
            </a:r>
            <a:r>
              <a:rPr lang="en-US" sz="1400" dirty="0"/>
              <a:t> </a:t>
            </a:r>
          </a:p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400" dirty="0"/>
              <a:t>, 0/0 </a:t>
            </a:r>
          </a:p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400" dirty="0"/>
              <a:t>, 1/1 </a:t>
            </a:r>
          </a:p>
          <a:p>
            <a:endParaRPr lang="en-US" sz="1400" dirty="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812955" y="4666422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362700" y="1942307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 dirty="0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 dirty="0">
                <a:sym typeface="Symbol" pitchFamily="28" charset="2"/>
              </a:rPr>
              <a:t>= {Z</a:t>
            </a:r>
            <a:r>
              <a:rPr lang="en-US" baseline="-25000" dirty="0"/>
              <a:t>0</a:t>
            </a:r>
            <a:r>
              <a:rPr lang="en-US" dirty="0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 dirty="0">
                <a:sym typeface="Symbol" pitchFamily="28" charset="2"/>
              </a:rPr>
              <a:t>Q = {q</a:t>
            </a:r>
            <a:r>
              <a:rPr lang="en-US" baseline="-25000" dirty="0"/>
              <a:t>0</a:t>
            </a:r>
            <a:r>
              <a:rPr lang="en-US" dirty="0">
                <a:sym typeface="Symbol" pitchFamily="28" charset="2"/>
              </a:rPr>
              <a:t>,q</a:t>
            </a:r>
            <a:r>
              <a:rPr lang="en-US" baseline="-25000" dirty="0"/>
              <a:t>1</a:t>
            </a:r>
            <a:r>
              <a:rPr lang="en-US" dirty="0">
                <a:sym typeface="Symbol" pitchFamily="28" charset="2"/>
              </a:rPr>
              <a:t>,q</a:t>
            </a:r>
            <a:r>
              <a:rPr lang="en-US" baseline="-25000" dirty="0"/>
              <a:t>2</a:t>
            </a:r>
            <a:r>
              <a:rPr lang="en-US" dirty="0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 dirty="0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600" dirty="0"/>
              <a:t>, Z</a:t>
            </a:r>
            <a:r>
              <a:rPr lang="en-US" sz="1600" baseline="-25000" dirty="0"/>
              <a:t>0</a:t>
            </a:r>
            <a:r>
              <a:rPr lang="en-US" sz="1600" dirty="0"/>
              <a:t>/Z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5962788"/>
            <a:ext cx="5334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o-RO" dirty="0" smtClean="0"/>
              <a:t>N</a:t>
            </a:r>
            <a:r>
              <a:rPr lang="en-US" dirty="0" smtClean="0"/>
              <a:t>on-deterministic PDA</a:t>
            </a:r>
            <a:r>
              <a:rPr lang="ro-RO" dirty="0"/>
              <a:t>: 2 output </a:t>
            </a:r>
            <a:r>
              <a:rPr lang="ro-RO" dirty="0" smtClean="0"/>
              <a:t>trasitions i.e.</a:t>
            </a:r>
          </a:p>
          <a:p>
            <a:pPr>
              <a:defRPr/>
            </a:pPr>
            <a:r>
              <a:rPr lang="ro-RO" dirty="0" smtClean="0"/>
              <a:t>(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ro-RO" dirty="0" smtClean="0"/>
              <a:t>, 0, 0) = (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ro-RO" dirty="0" smtClean="0"/>
              <a:t>, 0</a:t>
            </a:r>
            <a:r>
              <a:rPr lang="ro-RO" dirty="0"/>
              <a:t>), (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ro-RO" dirty="0"/>
              <a:t>, </a:t>
            </a:r>
            <a:r>
              <a:rPr lang="en-US" dirty="0">
                <a:sym typeface="Symbol" pitchFamily="28" charset="2"/>
              </a:rPr>
              <a:t></a:t>
            </a:r>
            <a:r>
              <a:rPr lang="ro-RO" dirty="0" smtClean="0"/>
              <a:t>, </a:t>
            </a:r>
            <a:r>
              <a:rPr lang="ro-RO" dirty="0"/>
              <a:t>0) = </a:t>
            </a:r>
            <a:r>
              <a:rPr lang="ro-RO" dirty="0" smtClean="0"/>
              <a:t>(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ro-RO" dirty="0" smtClean="0"/>
              <a:t>, </a:t>
            </a:r>
            <a:r>
              <a:rPr lang="ro-RO" dirty="0"/>
              <a:t>0</a:t>
            </a:r>
            <a:r>
              <a:rPr lang="ro-RO" dirty="0" smtClean="0"/>
              <a:t>):</a:t>
            </a:r>
            <a:endParaRPr lang="en-US" sz="1600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191332" y="5067181"/>
            <a:ext cx="38576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Push input symbols onto the </a:t>
            </a:r>
            <a:r>
              <a:rPr lang="en-US" sz="1400" dirty="0" smtClean="0"/>
              <a:t>stack</a:t>
            </a:r>
            <a:endParaRPr lang="ro-R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Non-deterministically </a:t>
            </a:r>
            <a:r>
              <a:rPr lang="en-US" sz="1400" dirty="0"/>
              <a:t>move to a popping state (with or </a:t>
            </a:r>
            <a:r>
              <a:rPr lang="en-US" sz="1400" dirty="0">
                <a:solidFill>
                  <a:srgbClr val="0070C0"/>
                </a:solidFill>
              </a:rPr>
              <a:t>without</a:t>
            </a:r>
            <a:r>
              <a:rPr lang="en-US" sz="1400" dirty="0"/>
              <a:t> consuming a single input </a:t>
            </a:r>
            <a:r>
              <a:rPr lang="en-US" sz="1400" dirty="0" smtClean="0"/>
              <a:t>symbol)</a:t>
            </a:r>
            <a:endParaRPr lang="ro-R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next input symbol is same as top of stack, </a:t>
            </a:r>
            <a:r>
              <a:rPr lang="en-US" sz="1400" dirty="0" smtClean="0"/>
              <a:t>pop</a:t>
            </a:r>
            <a:endParaRPr lang="ro-R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Z</a:t>
            </a:r>
            <a:r>
              <a:rPr lang="en-US" sz="1400" baseline="-25000" dirty="0"/>
              <a:t>0</a:t>
            </a:r>
            <a:r>
              <a:rPr lang="en-US" sz="1400" dirty="0" smtClean="0"/>
              <a:t> </a:t>
            </a:r>
            <a:r>
              <a:rPr lang="en-US" sz="1400" dirty="0"/>
              <a:t>on top of stack move to accept </a:t>
            </a:r>
            <a:r>
              <a:rPr lang="en-US" sz="1400" dirty="0" smtClean="0"/>
              <a:t>stat</a:t>
            </a:r>
            <a:r>
              <a:rPr lang="ro-RO" sz="1400" dirty="0" smtClean="0"/>
              <a:t>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PDA for L</a:t>
            </a:r>
            <a:r>
              <a:rPr lang="en-US" baseline="-25000" smtClean="0"/>
              <a:t>wwr</a:t>
            </a:r>
            <a:r>
              <a:rPr lang="en-US" smtClean="0"/>
              <a:t> work on input “1111”?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8101" y="2447350"/>
            <a:ext cx="1752600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Instantaneous Description (ID)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3284</TotalTime>
  <Words>2095</Words>
  <Application>Microsoft Office PowerPoint</Application>
  <PresentationFormat>On-screen Show (4:3)</PresentationFormat>
  <Paragraphs>473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Geneva</vt:lpstr>
      <vt:lpstr>Symbol</vt:lpstr>
      <vt:lpstr>Tahoma</vt:lpstr>
      <vt:lpstr>Wingdings</vt:lpstr>
      <vt:lpstr>ヒラギノ角ゴ Pro W3</vt:lpstr>
      <vt:lpstr>Blends</vt:lpstr>
      <vt:lpstr>Pushdown Automata (PDA). Part 2</vt:lpstr>
      <vt:lpstr>PDA - the automata for CFLs</vt:lpstr>
      <vt:lpstr>Pushdown Automata - Definition</vt:lpstr>
      <vt:lpstr>δ : The Transition Function</vt:lpstr>
      <vt:lpstr>Example</vt:lpstr>
      <vt:lpstr>PDA for Lwwr</vt:lpstr>
      <vt:lpstr>PDA as a state diagram</vt:lpstr>
      <vt:lpstr>PDA for Lwwr: Transition Diagram</vt:lpstr>
      <vt:lpstr>How does the PDA for Lwwr work on input “1111”?</vt:lpstr>
      <vt:lpstr>PDA for Lwwr: Transition Diagram</vt:lpstr>
      <vt:lpstr>Example 2: language of balanced paranthesis</vt:lpstr>
      <vt:lpstr>Example 2: language of balanced paranthesis (another design)</vt:lpstr>
      <vt:lpstr>Acceptance by…</vt:lpstr>
      <vt:lpstr>Example: L of balanced parenthesis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589</cp:revision>
  <cp:lastPrinted>2007-08-15T03:01:31Z</cp:lastPrinted>
  <dcterms:created xsi:type="dcterms:W3CDTF">2007-08-14T22:08:29Z</dcterms:created>
  <dcterms:modified xsi:type="dcterms:W3CDTF">2017-05-19T07:39:14Z</dcterms:modified>
</cp:coreProperties>
</file>