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291" r:id="rId3"/>
    <p:sldId id="300" r:id="rId4"/>
    <p:sldId id="319" r:id="rId5"/>
    <p:sldId id="317" r:id="rId6"/>
    <p:sldId id="318" r:id="rId7"/>
    <p:sldId id="315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68961" autoAdjust="0"/>
  </p:normalViewPr>
  <p:slideViewPr>
    <p:cSldViewPr>
      <p:cViewPr varScale="1">
        <p:scale>
          <a:sx n="58" d="100"/>
          <a:sy n="58" d="100"/>
        </p:scale>
        <p:origin x="209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5112939-BBFA-4A76-8D56-C0375F78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6EDC64B-57D8-41F0-86BD-34C3B0AFA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5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2E4EC-25BC-49A6-8B85-DC5C78B0F4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076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3F5FA-1E36-4DD4-BB45-CD60E637F14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PDA can remember</a:t>
            </a:r>
            <a:r>
              <a:rPr lang="ro-RO" baseline="0" dirty="0" smtClean="0"/>
              <a:t> an infinite amount of information but the access is only at the top (different to Turing machines - computers)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19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9644A-82EC-416F-91FB-6A0BE982ABF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208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160C1-8B64-4256-B05D-39E7E844C2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22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10521-6883-44A5-AF72-DF7FF7F79B0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745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C3B37-A7AF-4287-9279-6BCFEA7D0F4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900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919A0-D34A-44A4-B651-C996A31DEB8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890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AF0340-418E-414F-BAC0-35D69722A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D8F6D1-8681-43CD-80DD-0DC0C737F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DF9DE-1BCF-47D3-BE88-CA58F0E3852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Pushdown Automata (PDA)</a:t>
            </a:r>
            <a:r>
              <a:rPr lang="ro-RO" dirty="0" smtClean="0"/>
              <a:t>. Part 3</a:t>
            </a: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276600"/>
            <a:ext cx="845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ro-RO" altLang="en-US" sz="1200" kern="0" dirty="0" smtClean="0">
                <a:solidFill>
                  <a:srgbClr val="FF0000"/>
                </a:solidFill>
              </a:rPr>
              <a:t>The structure and the content of the lecture is based on http://www.eecs.wsu.edu/~ananth/CptS317/Lectures/index.htm</a:t>
            </a:r>
          </a:p>
          <a:p>
            <a:pPr eaLnBrk="1" hangingPunct="1">
              <a:buFont typeface="Wingdings" charset="2"/>
              <a:buNone/>
            </a:pPr>
            <a:endParaRPr lang="en-US" altLang="x-none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B4ABC-08AB-4EA0-BB5A-2E70401E9B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is?</a:t>
            </a:r>
          </a:p>
          <a:p>
            <a:pPr lvl="1" eaLnBrk="1" hangingPunct="1"/>
            <a:r>
              <a:rPr lang="en-US" smtClean="0"/>
              <a:t>FA to Reg Lang, 	PDA is to CFL</a:t>
            </a:r>
          </a:p>
          <a:p>
            <a:pPr eaLnBrk="1" hangingPunct="1"/>
            <a:r>
              <a:rPr lang="en-US" smtClean="0"/>
              <a:t>PDA == [</a:t>
            </a:r>
            <a:r>
              <a:rPr lang="en-US" sz="2600" smtClean="0"/>
              <a:t> </a:t>
            </a:r>
            <a:r>
              <a:rPr lang="en-US" sz="2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smtClean="0"/>
              <a:t> </a:t>
            </a:r>
            <a:r>
              <a:rPr lang="en-US" smtClean="0"/>
              <a:t>-NFA + “a stack” ]</a:t>
            </a:r>
          </a:p>
          <a:p>
            <a:pPr eaLnBrk="1" hangingPunct="1"/>
            <a:r>
              <a:rPr lang="en-US" smtClean="0"/>
              <a:t>Why a stack?</a:t>
            </a:r>
          </a:p>
          <a:p>
            <a:pPr eaLnBrk="1" hangingPunct="1"/>
            <a:endParaRPr lang="en-US" smtClean="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25146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276600" y="480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81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8100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8100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100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10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10000" y="624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0000" y="632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672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4327525" y="6038850"/>
            <a:ext cx="396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stack filled with “stack symbols”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12925" y="4895850"/>
            <a:ext cx="80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string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5699125" y="4895850"/>
            <a:ext cx="1652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Accept/reject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F432D-B774-4403-B665-BB9D1C3E563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by…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final state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folHlink"/>
                </a:solidFill>
              </a:rPr>
              <a:t>L(P)</a:t>
            </a:r>
            <a:r>
              <a:rPr lang="en-US" sz="2400" smtClean="0"/>
              <a:t> by </a:t>
            </a:r>
            <a:r>
              <a:rPr lang="en-US" sz="2400" i="1" smtClean="0"/>
              <a:t>final state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{w | (q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,w,Z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) |---* (q,</a:t>
            </a:r>
            <a:r>
              <a:rPr lang="en-US" sz="200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folHlink"/>
                </a:solidFill>
              </a:rPr>
              <a:t>, A) }</a:t>
            </a:r>
            <a:r>
              <a:rPr lang="en-US" sz="2000" smtClean="0"/>
              <a:t>, s.t.,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F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empty stack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hlink"/>
                </a:solidFill>
              </a:rPr>
              <a:t>N(P)</a:t>
            </a:r>
            <a:r>
              <a:rPr lang="en-US" sz="2400" smtClean="0"/>
              <a:t> by </a:t>
            </a:r>
            <a:r>
              <a:rPr lang="en-US" sz="2400" i="1" smtClean="0"/>
              <a:t>empty stack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hlink"/>
                </a:solidFill>
              </a:rPr>
              <a:t>{w | (q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,w,Z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) |---* (q,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) }</a:t>
            </a:r>
            <a:r>
              <a:rPr lang="en-US" sz="2000" smtClean="0"/>
              <a:t>, for any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Q.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794500" y="2895600"/>
            <a:ext cx="1987550" cy="8302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in a final state?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72200" y="6027738"/>
            <a:ext cx="2185988" cy="8302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is the stack empty?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28600" y="0"/>
            <a:ext cx="66421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two types of PDAs that one can design: </a:t>
            </a:r>
          </a:p>
          <a:p>
            <a:r>
              <a:rPr lang="en-US"/>
              <a:t>	those that accept by </a:t>
            </a:r>
            <a:r>
              <a:rPr lang="en-US" u="sng"/>
              <a:t>final state</a:t>
            </a:r>
            <a:r>
              <a:rPr lang="en-US"/>
              <a:t> or by </a:t>
            </a:r>
            <a:r>
              <a:rPr lang="en-US" u="sng"/>
              <a:t>empty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019800"/>
            <a:ext cx="6080125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Does a PDA that accepts by </a:t>
            </a:r>
            <a:r>
              <a:rPr lang="en-US" u="sng" dirty="0"/>
              <a:t>empty 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need any final state specified in the design?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 animBg="1"/>
      <p:bldP spid="14342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D6CB1-9364-4956-B808-BB44B3BDF06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This PDA for L</a:t>
            </a:r>
            <a:r>
              <a:rPr lang="en-US" sz="3600" baseline="-25000" smtClean="0"/>
              <a:t>wwr</a:t>
            </a:r>
            <a:r>
              <a:rPr lang="en-US" sz="3600" smtClean="0"/>
              <a:t> is non-deterministic</a:t>
            </a: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114800" y="3308350"/>
            <a:ext cx="690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2971800" y="4367213"/>
            <a:ext cx="863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/Z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0/0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1/1 </a:t>
            </a:r>
          </a:p>
          <a:p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2605088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 final state</a:t>
            </a:r>
          </a:p>
        </p:txBody>
      </p:sp>
      <p:sp>
        <p:nvSpPr>
          <p:cNvPr id="293908" name="Comment 20"/>
          <p:cNvSpPr>
            <a:spLocks noChangeArrowheads="1"/>
          </p:cNvSpPr>
          <p:nvPr/>
        </p:nvSpPr>
        <p:spPr bwMode="auto">
          <a:xfrm>
            <a:off x="6477000" y="2362200"/>
            <a:ext cx="2117725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Geneva" pitchFamily="28" charset="0"/>
              </a:rPr>
              <a:t>Why does it have to be non-deterministic?</a:t>
            </a:r>
            <a:endParaRPr lang="en-US" sz="1800">
              <a:solidFill>
                <a:srgbClr val="000000"/>
              </a:solidFill>
              <a:latin typeface="Geneva" pitchFamily="28" charset="0"/>
            </a:endParaRPr>
          </a:p>
        </p:txBody>
      </p:sp>
      <p:sp>
        <p:nvSpPr>
          <p:cNvPr id="293909" name="Comment 21"/>
          <p:cNvSpPr>
            <a:spLocks noChangeArrowheads="1"/>
          </p:cNvSpPr>
          <p:nvPr/>
        </p:nvSpPr>
        <p:spPr bwMode="auto">
          <a:xfrm>
            <a:off x="6096000" y="5181600"/>
            <a:ext cx="2117725" cy="16319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remove guessing, impose the user to insert c in the middle</a:t>
            </a:r>
            <a:endParaRPr lang="en-US" sz="1800" dirty="0">
              <a:solidFill>
                <a:srgbClr val="000000"/>
              </a:solidFill>
              <a:latin typeface="Geneva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8" grpId="0" animBg="1"/>
      <p:bldP spid="2939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14AC1-C644-40F0-9C81-3B5A128F362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D-PDA for L</a:t>
            </a:r>
            <a:r>
              <a:rPr lang="en-US" sz="3600" baseline="-25000" smtClean="0"/>
              <a:t>wcwr</a:t>
            </a:r>
            <a:r>
              <a:rPr lang="en-US" sz="3600" smtClean="0"/>
              <a:t> = {wcw</a:t>
            </a:r>
            <a:r>
              <a:rPr lang="en-US" sz="3600" baseline="30000" smtClean="0"/>
              <a:t>R</a:t>
            </a:r>
            <a:r>
              <a:rPr lang="en-US" sz="3600" smtClean="0"/>
              <a:t> | c is some special symbol not in w}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114800" y="3101975"/>
            <a:ext cx="83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971800" y="4359275"/>
            <a:ext cx="82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0/0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3727450" y="23622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14382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</a:t>
            </a:r>
          </a:p>
          <a:p>
            <a:r>
              <a:rPr lang="en-US">
                <a:solidFill>
                  <a:schemeClr val="hlink"/>
                </a:solidFill>
              </a:rPr>
              <a:t>final state</a:t>
            </a:r>
          </a:p>
        </p:txBody>
      </p:sp>
      <p:sp>
        <p:nvSpPr>
          <p:cNvPr id="285718" name="Comment 22"/>
          <p:cNvSpPr>
            <a:spLocks noChangeArrowheads="1"/>
          </p:cNvSpPr>
          <p:nvPr/>
        </p:nvSpPr>
        <p:spPr bwMode="auto">
          <a:xfrm>
            <a:off x="6172200" y="1752600"/>
            <a:ext cx="2514600" cy="95408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Note: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Geneva" pitchFamily="28" charset="0"/>
              </a:rPr>
              <a:t> all transitions have become deterministic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152400"/>
            <a:ext cx="6892925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Example shows that: Nondeterministic PDAs ≠ D-PDAs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8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F884E-54B0-4C26-9ADC-E832B85C0A9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PDA: Definition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dirty="0" smtClean="0"/>
              <a:t>A PDA is </a:t>
            </a:r>
            <a:r>
              <a:rPr lang="en-US" i="1" dirty="0" smtClean="0"/>
              <a:t>deterministic </a:t>
            </a:r>
            <a:r>
              <a:rPr lang="en-US" dirty="0" smtClean="0"/>
              <a:t>if and only if: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r>
              <a:rPr lang="el-GR" dirty="0" smtClean="0">
                <a:cs typeface="Tahoma" pitchFamily="28" charset="0"/>
              </a:rPr>
              <a:t>δ(q,a,X) has </a:t>
            </a:r>
            <a:r>
              <a:rPr lang="el-GR" i="1" dirty="0" smtClean="0">
                <a:cs typeface="Tahoma" pitchFamily="28" charset="0"/>
              </a:rPr>
              <a:t>at most one </a:t>
            </a:r>
            <a:r>
              <a:rPr lang="el-GR" dirty="0" smtClean="0">
                <a:cs typeface="Tahoma" pitchFamily="28" charset="0"/>
              </a:rPr>
              <a:t>member for any a 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 ∑ U {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}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endParaRPr lang="el-GR" dirty="0" smtClean="0">
              <a:cs typeface="Tahoma" pitchFamily="28" charset="0"/>
            </a:endParaRPr>
          </a:p>
          <a:p>
            <a:pPr marL="590550" indent="-533400" eaLnBrk="1" hangingPunct="1">
              <a:buFont typeface="Wingdings" pitchFamily="28" charset="2"/>
              <a:buNone/>
              <a:defRPr/>
            </a:pPr>
            <a:r>
              <a:rPr lang="en-US" dirty="0" smtClean="0">
                <a:cs typeface="Tahoma" pitchFamily="28" charset="0"/>
                <a:sym typeface="Wingdings" pitchFamily="2" charset="2"/>
              </a:rPr>
              <a:t> </a:t>
            </a:r>
            <a:r>
              <a:rPr lang="el-GR" dirty="0" smtClean="0">
                <a:cs typeface="Tahoma" pitchFamily="28" charset="0"/>
              </a:rPr>
              <a:t>If δ(q,a,X) is non-empty</a:t>
            </a:r>
            <a:r>
              <a:rPr lang="en-US" dirty="0" smtClean="0">
                <a:cs typeface="Tahoma" pitchFamily="28" charset="0"/>
              </a:rPr>
              <a:t> for some </a:t>
            </a:r>
            <a:r>
              <a:rPr lang="el-GR" dirty="0" smtClean="0">
                <a:cs typeface="Tahoma" pitchFamily="28" charset="0"/>
              </a:rPr>
              <a:t>a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∑, then δ(q,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,X) must be empty.</a:t>
            </a:r>
          </a:p>
          <a:p>
            <a:pPr marL="609600" indent="-609600" eaLnBrk="1" hangingPunct="1">
              <a:defRPr/>
            </a:pPr>
            <a:endParaRPr lang="en-US" dirty="0" smtClean="0"/>
          </a:p>
          <a:p>
            <a:pPr marL="609600" indent="-609600" eaLnBrk="1" hangingPunct="1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tx2"/>
                </a:solidFill>
                <a:cs typeface="Tahoma" pitchFamily="2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5B7A7-4EE2-4191-A964-C858E096905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vs DPDA vs Regular languages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895600" y="3581400"/>
            <a:ext cx="2971800" cy="15240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 languages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2362200" y="2971800"/>
            <a:ext cx="4572000" cy="25146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D-PDA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905000" y="2514600"/>
            <a:ext cx="6705600" cy="35052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   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non-deterministic PDA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2362200"/>
            <a:ext cx="628650" cy="1600200"/>
            <a:chOff x="4608" y="1488"/>
            <a:chExt cx="396" cy="1008"/>
          </a:xfrm>
        </p:grpSpPr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4608" y="1488"/>
              <a:ext cx="396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wwr</a:t>
              </a:r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15000" y="2286000"/>
            <a:ext cx="711200" cy="1600200"/>
            <a:chOff x="4608" y="1488"/>
            <a:chExt cx="448" cy="1008"/>
          </a:xfrm>
        </p:grpSpPr>
        <p:sp>
          <p:nvSpPr>
            <p:cNvPr id="38921" name="Text Box 18"/>
            <p:cNvSpPr txBox="1">
              <a:spLocks noChangeArrowheads="1"/>
            </p:cNvSpPr>
            <p:nvPr/>
          </p:nvSpPr>
          <p:spPr bwMode="auto">
            <a:xfrm>
              <a:off x="4608" y="1488"/>
              <a:ext cx="448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wcwr</a:t>
              </a:r>
              <a:endParaRPr lang="en-US"/>
            </a:p>
          </p:txBody>
        </p:sp>
        <p:sp>
          <p:nvSpPr>
            <p:cNvPr id="38922" name="Line 19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3294</TotalTime>
  <Words>554</Words>
  <Application>Microsoft Office PowerPoint</Application>
  <PresentationFormat>On-screen Show (4:3)</PresentationFormat>
  <Paragraphs>142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Geneva</vt:lpstr>
      <vt:lpstr>Symbol</vt:lpstr>
      <vt:lpstr>Tahoma</vt:lpstr>
      <vt:lpstr>Wingdings</vt:lpstr>
      <vt:lpstr>Blends</vt:lpstr>
      <vt:lpstr>Pushdown Automata (PDA). Part 3</vt:lpstr>
      <vt:lpstr>PDA - the automata for CFLs</vt:lpstr>
      <vt:lpstr>Acceptance by…</vt:lpstr>
      <vt:lpstr>This PDA for Lwwr is non-deterministic</vt:lpstr>
      <vt:lpstr>D-PDA for Lwcwr = {wcwR | c is some special symbol not in w}</vt:lpstr>
      <vt:lpstr>Deterministic PDA: Definition</vt:lpstr>
      <vt:lpstr>PDA vs DPDA vs Regular languages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591</cp:revision>
  <cp:lastPrinted>2007-08-15T03:01:31Z</cp:lastPrinted>
  <dcterms:created xsi:type="dcterms:W3CDTF">2007-08-14T22:08:29Z</dcterms:created>
  <dcterms:modified xsi:type="dcterms:W3CDTF">2017-06-07T07:44:25Z</dcterms:modified>
</cp:coreProperties>
</file>