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85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92" d="100"/>
          <a:sy n="92" d="100"/>
        </p:scale>
        <p:origin x="11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4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52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965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88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08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835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53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1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dirty="0" smtClean="0"/>
              <a:t>Course 1</a:t>
            </a:r>
            <a:br>
              <a:rPr lang="ro-RO" dirty="0" smtClean="0"/>
            </a:br>
            <a:r>
              <a:rPr lang="en-US" dirty="0" smtClean="0"/>
              <a:t>Introduction to </a:t>
            </a:r>
            <a:r>
              <a:rPr lang="ro-RO" dirty="0" smtClean="0"/>
              <a:t>Formal Languages and </a:t>
            </a:r>
            <a:r>
              <a:rPr lang="en-US" dirty="0" smtClean="0"/>
              <a:t>Automata </a:t>
            </a:r>
            <a:r>
              <a:rPr lang="en-US" dirty="0" smtClean="0"/>
              <a:t>Theory</a:t>
            </a:r>
            <a:r>
              <a:rPr lang="ro-RO" smtClean="0"/>
              <a:t> (part 1)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8229600" cy="1752600"/>
          </a:xfrm>
        </p:spPr>
        <p:txBody>
          <a:bodyPr/>
          <a:lstStyle/>
          <a:p>
            <a:pPr eaLnBrk="1" hangingPunct="1"/>
            <a:endParaRPr lang="ro-RO" dirty="0"/>
          </a:p>
          <a:p>
            <a:pPr eaLnBrk="1" hangingPunct="1"/>
            <a:endParaRPr lang="ro-RO" dirty="0" smtClean="0"/>
          </a:p>
          <a:p>
            <a:pPr eaLnBrk="1" hangingPunct="1"/>
            <a:endParaRPr lang="ro-RO" altLang="en-US" dirty="0"/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>
                <a:solidFill>
                  <a:schemeClr val="bg2"/>
                </a:solidFill>
              </a:rPr>
              <a:t>Note:</a:t>
            </a:r>
            <a:r>
              <a:rPr lang="en-US" sz="240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Computability vs. Complexity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Or “</a:t>
            </a:r>
            <a:r>
              <a:rPr lang="en-US" sz="1800" b="1" dirty="0">
                <a:solidFill>
                  <a:schemeClr val="hlink"/>
                </a:solidFill>
              </a:rPr>
              <a:t>words</a:t>
            </a:r>
            <a:r>
              <a:rPr lang="en-US" sz="1800" dirty="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Languages</a:t>
            </a:r>
            <a:r>
              <a:rPr lang="en-US" sz="2000" dirty="0" smtClean="0"/>
              <a:t>: “</a:t>
            </a:r>
            <a:r>
              <a:rPr lang="en-US" sz="2000" i="1" dirty="0" smtClean="0"/>
              <a:t>A language is a collection of sentences of finite length all constructed from a finite alphabet of symbols</a:t>
            </a:r>
            <a:r>
              <a:rPr lang="en-US" sz="2000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/>
              <a:t>Grammars</a:t>
            </a:r>
            <a:r>
              <a:rPr lang="en-US" sz="2000" dirty="0" smtClean="0"/>
              <a:t>: “</a:t>
            </a:r>
            <a:r>
              <a:rPr lang="en-US" sz="2000" i="1" dirty="0" smtClean="0"/>
              <a:t>A grammar can be regarded as a device that enumerates the sentences of a language</a:t>
            </a:r>
            <a:r>
              <a:rPr lang="en-US" sz="2000" dirty="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i="1" dirty="0" smtClean="0"/>
              <a:t>N. Chomsky, Information and Control, Vol 2, 1959</a:t>
            </a:r>
            <a:endParaRPr lang="en-US" sz="2000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10751" y="2987493"/>
            <a:ext cx="1697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800" b="1" dirty="0" smtClean="0">
                <a:solidFill>
                  <a:srgbClr val="FF0000"/>
                </a:solidFill>
              </a:rPr>
              <a:t>|00| = 2, l(1)=1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6002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Grammars</a:t>
            </a:r>
            <a:r>
              <a:rPr lang="ro-RO" dirty="0" smtClean="0"/>
              <a:t> and languages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Rectangle 9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674687" y="2017713"/>
                <a:ext cx="8269288" cy="43068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o-RO" sz="2000" dirty="0" smtClean="0"/>
                  <a:t>A Chomsky grammar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o-RO" sz="2000" dirty="0" smtClean="0"/>
                  <a:t> is a system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000" dirty="0" smtClean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sz="1800" dirty="0" smtClean="0"/>
                  <a:t> - alphabet </a:t>
                </a:r>
                <a:r>
                  <a:rPr lang="ro-RO" sz="1800" dirty="0"/>
                  <a:t>of nonterminal symb</a:t>
                </a:r>
                <a:r>
                  <a:rPr lang="ro-RO" sz="1800" dirty="0" smtClean="0"/>
                  <a:t>. (by convention capital letters)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o-RO" sz="1800" dirty="0" smtClean="0"/>
                  <a:t> - </a:t>
                </a:r>
                <a:r>
                  <a:rPr lang="ro-RO" sz="1800" dirty="0"/>
                  <a:t>alphabet of terminal symb</a:t>
                </a:r>
                <a:r>
                  <a:rPr lang="ro-RO" sz="1800" dirty="0" smtClean="0"/>
                  <a:t>. (by convention non-capital letters)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sz="1800" dirty="0" smtClean="0"/>
                  <a:t> - </a:t>
                </a:r>
                <a:r>
                  <a:rPr lang="ro-RO" sz="1800" dirty="0"/>
                  <a:t>start </a:t>
                </a:r>
                <a:r>
                  <a:rPr lang="ro-RO" sz="1800" dirty="0" smtClean="0"/>
                  <a:t>symbol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sz="1800" dirty="0" smtClean="0"/>
                  <a:t> - production rules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000" dirty="0" smtClean="0"/>
                  <a:t>The language generated by the grammar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o-RO" sz="2000" dirty="0" smtClean="0"/>
                  <a:t> is, by thefinition, the language: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groupCh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000" i="1" dirty="0" smtClean="0"/>
                  <a:t>Examples</a:t>
                </a:r>
                <a:r>
                  <a:rPr lang="ro-RO" sz="2000" dirty="0" smtClean="0"/>
                  <a:t>: see whiteboard</a:t>
                </a:r>
                <a:endParaRPr lang="en-US" sz="20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ro-RO" sz="16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ro-RO" sz="1600" dirty="0" smtClean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ro-RO" sz="1600" dirty="0" smtClean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ro-RO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16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687" y="2017713"/>
                <a:ext cx="8269288" cy="4306887"/>
              </a:xfrm>
              <a:blipFill rotWithShape="0">
                <a:blip r:embed="rId3"/>
                <a:stretch>
                  <a:fillRect t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1823</TotalTime>
  <Words>341</Words>
  <Application>Microsoft Office PowerPoint</Application>
  <PresentationFormat>On-screen Show (4:3)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Cambria Math</vt:lpstr>
      <vt:lpstr>Wingdings</vt:lpstr>
      <vt:lpstr>Blends</vt:lpstr>
      <vt:lpstr>Course 1 Introduction to Formal Languages and Automata Theory (part 1)</vt:lpstr>
      <vt:lpstr>What is Automata Theory?</vt:lpstr>
      <vt:lpstr>Alan Turing (1912-1954)</vt:lpstr>
      <vt:lpstr>Theory of Computation: A Historical Perspective</vt:lpstr>
      <vt:lpstr>Languages &amp; Grammars</vt:lpstr>
      <vt:lpstr>Grammars and languages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207</cp:revision>
  <cp:lastPrinted>2007-08-15T03:01:31Z</cp:lastPrinted>
  <dcterms:created xsi:type="dcterms:W3CDTF">2007-08-14T22:08:29Z</dcterms:created>
  <dcterms:modified xsi:type="dcterms:W3CDTF">2017-03-28T07:12:26Z</dcterms:modified>
</cp:coreProperties>
</file>