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15"/>
  </p:notesMasterIdLst>
  <p:handoutMasterIdLst>
    <p:handoutMasterId r:id="rId16"/>
  </p:handoutMasterIdLst>
  <p:sldIdLst>
    <p:sldId id="256" r:id="rId2"/>
    <p:sldId id="287" r:id="rId3"/>
    <p:sldId id="289" r:id="rId4"/>
    <p:sldId id="291" r:id="rId5"/>
    <p:sldId id="292" r:id="rId6"/>
    <p:sldId id="290" r:id="rId7"/>
    <p:sldId id="293" r:id="rId8"/>
    <p:sldId id="294" r:id="rId9"/>
    <p:sldId id="295" r:id="rId10"/>
    <p:sldId id="296" r:id="rId11"/>
    <p:sldId id="297" r:id="rId12"/>
    <p:sldId id="298" r:id="rId13"/>
    <p:sldId id="299" r:id="rId1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67" autoAdjust="0"/>
  </p:normalViewPr>
  <p:slideViewPr>
    <p:cSldViewPr>
      <p:cViewPr varScale="1">
        <p:scale>
          <a:sx n="92" d="100"/>
          <a:sy n="92" d="100"/>
        </p:scale>
        <p:origin x="111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9" d="100"/>
          <a:sy n="79" d="100"/>
        </p:scale>
        <p:origin x="-2016" y="-10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DD5D0B8-099A-400E-AB31-D8E3A413EA4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5747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12BE1AF7-000C-4F7F-A818-52A75682CD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9752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389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389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36221C-4187-4421-AEFF-9D788BD81F4A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89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196569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24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24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AF9BBD-E970-467A-988F-D8B5F263A36A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624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665254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24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24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AF9BBD-E970-467A-988F-D8B5F263A36A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624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9102300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24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24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AF9BBD-E970-467A-988F-D8B5F263A36A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624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05794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24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24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AF9BBD-E970-467A-988F-D8B5F263A36A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624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11937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24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24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AF9BBD-E970-467A-988F-D8B5F263A36A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24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549878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24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24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AF9BBD-E970-467A-988F-D8B5F263A36A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24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34576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24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24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AF9BBD-E970-467A-988F-D8B5F263A36A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624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6801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24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24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AF9BBD-E970-467A-988F-D8B5F263A36A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624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688700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24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24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AF9BBD-E970-467A-988F-D8B5F263A36A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624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15528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24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24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AF9BBD-E970-467A-988F-D8B5F263A36A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624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822555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24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24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AF9BBD-E970-467A-988F-D8B5F263A36A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624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226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90513" y="2546350"/>
            <a:ext cx="711200" cy="474663"/>
            <a:chOff x="720" y="336"/>
            <a:chExt cx="624" cy="432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720" y="336"/>
              <a:ext cx="384" cy="432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056" y="336"/>
              <a:ext cx="288" cy="432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414338" y="2968625"/>
            <a:ext cx="738187" cy="474663"/>
            <a:chOff x="912" y="2640"/>
            <a:chExt cx="672" cy="432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912" y="2640"/>
              <a:ext cx="384" cy="43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249" y="2640"/>
              <a:ext cx="335" cy="432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35000" y="24384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gray">
          <a:xfrm flipV="1">
            <a:off x="315913" y="3265488"/>
            <a:ext cx="8683625" cy="46037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301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019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8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Cpt S 317, School of EECS, WSU</a:t>
            </a:r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79EAC9BE-68F2-4B87-BFC8-D239F4444C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39AEC1-46BB-450A-88EB-A1DE8FF0C0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D772A-7D88-4FC8-98D2-09AFB16AD4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91DC69-A087-48A1-BEFA-42CE064C54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Cpt S 317, School of EECS, WSU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AD73C-F6BB-482C-BA0B-7DFCC81CCDD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ACE7ED-ED81-4D20-91EF-1EE74DF5D1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4763A3-2ADF-4FF2-A068-9B4F024742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71482-C114-4BFF-A5FA-423230D319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81E10B-875A-4824-8B49-3056FEB8DC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D3EA90-0738-460F-9036-FB58DE210F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A31C18-77F4-47EB-A042-9C964CB436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16F5D-9456-4BC5-BD73-89BBA84D7E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gray">
          <a:xfrm flipV="1">
            <a:off x="460375" y="1828800"/>
            <a:ext cx="8683625" cy="460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99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>
              <a:defRPr/>
            </a:pPr>
            <a:r>
              <a:rPr lang="en-US"/>
              <a:t>Cpt S 317, School of EECS, WSU</a:t>
            </a:r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F18FB447-1FCE-44A1-860C-115CB47478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2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8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8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8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30F0E3-7C09-4687-B9E6-5C3321885178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1905000"/>
            <a:ext cx="7772400" cy="1143000"/>
          </a:xfrm>
        </p:spPr>
        <p:txBody>
          <a:bodyPr/>
          <a:lstStyle/>
          <a:p>
            <a:pPr eaLnBrk="1" hangingPunct="1"/>
            <a:r>
              <a:rPr lang="ro-RO" dirty="0" smtClean="0"/>
              <a:t>Course 2</a:t>
            </a:r>
            <a:br>
              <a:rPr lang="ro-RO" dirty="0" smtClean="0"/>
            </a:br>
            <a:r>
              <a:rPr lang="en-US" dirty="0" smtClean="0"/>
              <a:t>Introduction to </a:t>
            </a:r>
            <a:r>
              <a:rPr lang="ro-RO" dirty="0" smtClean="0"/>
              <a:t>Formal Languages and </a:t>
            </a:r>
            <a:r>
              <a:rPr lang="en-US" dirty="0" smtClean="0"/>
              <a:t>Automata </a:t>
            </a:r>
            <a:r>
              <a:rPr lang="en-US" dirty="0" smtClean="0"/>
              <a:t>Theory</a:t>
            </a:r>
            <a:r>
              <a:rPr lang="ro-RO" smtClean="0"/>
              <a:t> (part 2)</a:t>
            </a:r>
            <a:endParaRPr lang="en-US" dirty="0" smtClean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3276600"/>
            <a:ext cx="8229600" cy="1752600"/>
          </a:xfrm>
        </p:spPr>
        <p:txBody>
          <a:bodyPr/>
          <a:lstStyle/>
          <a:p>
            <a:pPr eaLnBrk="1" hangingPunct="1"/>
            <a:endParaRPr lang="ro-RO" dirty="0"/>
          </a:p>
          <a:p>
            <a:pPr eaLnBrk="1" hangingPunct="1"/>
            <a:endParaRPr lang="ro-RO" dirty="0" smtClean="0"/>
          </a:p>
          <a:p>
            <a:pPr eaLnBrk="1" hangingPunct="1"/>
            <a:endParaRPr lang="ro-RO" altLang="en-US" dirty="0"/>
          </a:p>
          <a:p>
            <a:pPr algn="l" eaLnBrk="1" hangingPunct="1"/>
            <a:endParaRPr lang="ro-RO" altLang="en-US" sz="1200" dirty="0" smtClean="0">
              <a:solidFill>
                <a:srgbClr val="FF0000"/>
              </a:solidFill>
            </a:endParaRPr>
          </a:p>
          <a:p>
            <a:pPr algn="l" eaLnBrk="1" hangingPunct="1"/>
            <a:endParaRPr lang="ro-RO" altLang="en-US" sz="1200" dirty="0">
              <a:solidFill>
                <a:srgbClr val="FF0000"/>
              </a:solidFill>
            </a:endParaRPr>
          </a:p>
          <a:p>
            <a:pPr algn="l" eaLnBrk="1" hangingPunct="1"/>
            <a:endParaRPr lang="ro-RO" altLang="en-US" sz="1200" dirty="0" smtClean="0">
              <a:solidFill>
                <a:srgbClr val="FF0000"/>
              </a:solidFill>
            </a:endParaRPr>
          </a:p>
          <a:p>
            <a:pPr algn="l" eaLnBrk="1" hangingPunct="1"/>
            <a:endParaRPr lang="ro-RO" altLang="en-US" sz="1200" dirty="0" smtClean="0">
              <a:solidFill>
                <a:srgbClr val="FF0000"/>
              </a:solidFill>
            </a:endParaRPr>
          </a:p>
          <a:p>
            <a:pPr algn="l" eaLnBrk="1" hangingPunct="1"/>
            <a:r>
              <a:rPr lang="ro-RO" altLang="en-US" sz="1200" dirty="0" smtClean="0">
                <a:solidFill>
                  <a:srgbClr val="FF0000"/>
                </a:solidFill>
              </a:rPr>
              <a:t>The </a:t>
            </a:r>
            <a:r>
              <a:rPr lang="ro-RO" altLang="en-US" sz="1200" dirty="0">
                <a:solidFill>
                  <a:srgbClr val="FF0000"/>
                </a:solidFill>
              </a:rPr>
              <a:t>structure and the content of the lecture is based on http://www.eecs.wsu.edu/~ananth/CptS317/Lectures/index.htm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630F78-582B-4DFD-AC04-D26DE00BB94D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17538"/>
            <a:ext cx="8029575" cy="1143000"/>
          </a:xfrm>
        </p:spPr>
        <p:txBody>
          <a:bodyPr/>
          <a:lstStyle/>
          <a:p>
            <a:pPr eaLnBrk="1" hangingPunct="1"/>
            <a:r>
              <a:rPr lang="en-US" dirty="0"/>
              <a:t>Closure properties of Chomsky families</a:t>
            </a:r>
            <a:endParaRPr lang="en-US" sz="4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868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171575" y="2057400"/>
                <a:ext cx="7772400" cy="4495800"/>
              </a:xfrm>
            </p:spPr>
            <p:txBody>
              <a:bodyPr/>
              <a:lstStyle/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ro-RO" sz="2000" i="1" dirty="0" smtClean="0">
                    <a:solidFill>
                      <a:srgbClr val="FF0000"/>
                    </a:solidFill>
                  </a:rPr>
                  <a:t>Definition. </a:t>
                </a:r>
                <a:r>
                  <a:rPr lang="ro-RO" sz="2000" dirty="0" smtClean="0"/>
                  <a:t>Let </a:t>
                </a:r>
                <a14:m>
                  <m:oMath xmlns:m="http://schemas.openxmlformats.org/officeDocument/2006/math">
                    <m:r>
                      <a:rPr lang="ro-RO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</m:oMath>
                </a14:m>
                <a:r>
                  <a:rPr lang="ro-RO" sz="2000" dirty="0" smtClean="0"/>
                  <a:t> be a </a:t>
                </a:r>
                <a:r>
                  <a:rPr lang="en-US" sz="2000" dirty="0" smtClean="0"/>
                  <a:t>binary </a:t>
                </a:r>
                <a:r>
                  <a:rPr lang="en-US" sz="2000" dirty="0"/>
                  <a:t>operation </a:t>
                </a:r>
                <a:r>
                  <a:rPr lang="en-US" sz="2000" dirty="0" smtClean="0"/>
                  <a:t>on </a:t>
                </a:r>
                <a:r>
                  <a:rPr lang="en-US" sz="2000" dirty="0"/>
                  <a:t>a family of </a:t>
                </a:r>
                <a:r>
                  <a:rPr lang="en-US" sz="2000" dirty="0" smtClean="0"/>
                  <a:t>languages</a:t>
                </a:r>
                <a:r>
                  <a:rPr lang="ro-RO" sz="2000" dirty="0" smtClean="0"/>
                  <a:t> </a:t>
                </a:r>
                <a14:m>
                  <m:oMath xmlns:m="http://schemas.openxmlformats.org/officeDocument/2006/math">
                    <m:r>
                      <a:rPr lang="ro-RO" sz="20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ro-RO" sz="2000" dirty="0" smtClean="0"/>
                  <a:t>. W</a:t>
                </a:r>
                <a:r>
                  <a:rPr lang="en-US" sz="2000" dirty="0" smtClean="0"/>
                  <a:t>e say </a:t>
                </a:r>
                <a:r>
                  <a:rPr lang="en-US" sz="2000" dirty="0"/>
                  <a:t>that the family </a:t>
                </a:r>
                <a14:m>
                  <m:oMath xmlns:m="http://schemas.openxmlformats.org/officeDocument/2006/math">
                    <m:r>
                      <a:rPr lang="ro-RO" sz="2000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000" dirty="0"/>
                  <a:t> is closed on the operation </a:t>
                </a:r>
                <a14:m>
                  <m:oMath xmlns:m="http://schemas.openxmlformats.org/officeDocument/2006/math">
                    <m:r>
                      <a:rPr lang="ro-R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if</a:t>
                </a:r>
                <a:r>
                  <a:rPr lang="ro-RO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ro-RO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o-RO" sz="2000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o-RO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ro-RO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o-RO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ro-R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ro-RO" sz="2000" dirty="0" smtClean="0"/>
                  <a:t>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ro-RO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o-RO" sz="200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o-RO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ro-RO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o-R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ro-R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ro-RO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ro-RO" sz="2000" dirty="0" smtClean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ro-RO" sz="2000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sz="2000" i="1" dirty="0">
                    <a:solidFill>
                      <a:srgbClr val="0070C0"/>
                    </a:solidFill>
                  </a:rPr>
                  <a:t>Closure of Chomsky families </a:t>
                </a:r>
                <a:r>
                  <a:rPr lang="ro-RO" sz="2000" i="1" dirty="0" smtClean="0">
                    <a:solidFill>
                      <a:srgbClr val="0070C0"/>
                    </a:solidFill>
                  </a:rPr>
                  <a:t>under </a:t>
                </a:r>
                <a:r>
                  <a:rPr lang="en-US" sz="2000" i="1" dirty="0" smtClean="0">
                    <a:solidFill>
                      <a:srgbClr val="0070C0"/>
                    </a:solidFill>
                  </a:rPr>
                  <a:t>union</a:t>
                </a:r>
                <a:endParaRPr lang="ro-RO" sz="2000" i="1" dirty="0" smtClean="0">
                  <a:solidFill>
                    <a:srgbClr val="0070C0"/>
                  </a:solidFill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sz="2000" dirty="0"/>
                  <a:t>The </a:t>
                </a:r>
                <a:r>
                  <a:rPr lang="en-US" sz="2000" dirty="0" smtClean="0"/>
                  <a:t>families</a:t>
                </a:r>
                <a:r>
                  <a:rPr lang="ro-RO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ro-RO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o-RO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o-RO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ro-RO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o-RO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o-RO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ro-RO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o-RO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o-RO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ro-RO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ro-RO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/>
                  <a:t>are </a:t>
                </a:r>
                <a:r>
                  <a:rPr lang="en-US" sz="2000" dirty="0"/>
                  <a:t>closed </a:t>
                </a:r>
                <a:r>
                  <a:rPr lang="ro-RO" sz="2000" dirty="0" smtClean="0"/>
                  <a:t>under </a:t>
                </a:r>
                <a:r>
                  <a:rPr lang="en-US" sz="2000" dirty="0" smtClean="0"/>
                  <a:t>union</a:t>
                </a:r>
                <a:r>
                  <a:rPr lang="ro-RO" sz="2000" dirty="0" smtClean="0"/>
                  <a:t>.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ro-RO" sz="2000" i="1" dirty="0" smtClean="0">
                    <a:solidFill>
                      <a:srgbClr val="0070C0"/>
                    </a:solidFill>
                  </a:rPr>
                  <a:t>Key idea in the proof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  <a:tabLst>
                    <a:tab pos="4397375" algn="l"/>
                    <a:tab pos="4456113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ro-RO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o-RO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o-RO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ro-RO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o-RO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ro-RO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o-RO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sSub>
                                <m:sSubPr>
                                  <m:ctrlPr>
                                    <a:rPr lang="ro-RO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o-RO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ro-RO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o-RO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ro-RO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ro-RO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o-RO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ro-RO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o-RO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ro-RO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o-RO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sSub>
                                <m:sSubPr>
                                  <m:ctrlPr>
                                    <a:rPr lang="ro-RO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o-RO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ro-RO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ro-RO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o-RO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ro-RO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o-RO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ro-RO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ro-RO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o-RO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ro-RO" sz="20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o-RO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o-RO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ro-RO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o-RO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ro-RO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o-RO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ro-RO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o-RO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ro-RO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ro-RO" sz="2000" i="1" dirty="0" smtClean="0">
                  <a:solidFill>
                    <a:srgbClr val="002060"/>
                  </a:solidFill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  <a:tabLst>
                    <a:tab pos="4397375" algn="l"/>
                    <a:tab pos="4456113" algn="l"/>
                  </a:tabLst>
                </a:pPr>
                <a:endParaRPr lang="ro-RO" sz="2000" i="1" dirty="0">
                  <a:solidFill>
                    <a:srgbClr val="002060"/>
                  </a:solidFill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  <a:tabLst>
                    <a:tab pos="4397375" algn="l"/>
                    <a:tab pos="4456113" algn="l"/>
                  </a:tabLst>
                </a:pPr>
                <a:r>
                  <a:rPr lang="ro-RO" sz="2000" i="1" dirty="0" smtClean="0"/>
                  <a:t>Examples: see whiteboard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ro-RO" sz="2000" i="1" dirty="0">
                  <a:solidFill>
                    <a:srgbClr val="002060"/>
                  </a:solidFill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ro-RO" sz="2000" dirty="0" smtClean="0"/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ro-RO" sz="2000" i="1" dirty="0" smtClean="0">
                  <a:solidFill>
                    <a:srgbClr val="002060"/>
                  </a:solidFill>
                  <a:ea typeface="Cambria Math" panose="02040503050406030204" pitchFamily="18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ro-RO" sz="2000" dirty="0">
                  <a:ea typeface="Cambria Math" panose="02040503050406030204" pitchFamily="18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ro-RO" sz="2000" i="1" dirty="0" smtClean="0"/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ro-RO" sz="2000" i="1" dirty="0" smtClean="0"/>
                  <a:t> </a:t>
                </a:r>
              </a:p>
            </p:txBody>
          </p:sp>
        </mc:Choice>
        <mc:Fallback xmlns="">
          <p:sp>
            <p:nvSpPr>
              <p:cNvPr id="3686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71575" y="2057400"/>
                <a:ext cx="7772400" cy="4495800"/>
              </a:xfrm>
              <a:blipFill rotWithShape="0">
                <a:blip r:embed="rId3"/>
                <a:stretch>
                  <a:fillRect l="-784" t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9604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630F78-582B-4DFD-AC04-D26DE00BB94D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17538"/>
            <a:ext cx="8029575" cy="1143000"/>
          </a:xfrm>
        </p:spPr>
        <p:txBody>
          <a:bodyPr/>
          <a:lstStyle/>
          <a:p>
            <a:pPr eaLnBrk="1" hangingPunct="1"/>
            <a:r>
              <a:rPr lang="en-US" dirty="0"/>
              <a:t>Closure properties of Chomsky families</a:t>
            </a:r>
            <a:endParaRPr lang="en-US" sz="4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868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838200" y="2057400"/>
                <a:ext cx="8153399" cy="4495800"/>
              </a:xfrm>
            </p:spPr>
            <p:txBody>
              <a:bodyPr/>
              <a:lstStyle/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sz="2000" i="1" dirty="0" smtClean="0">
                    <a:solidFill>
                      <a:srgbClr val="0070C0"/>
                    </a:solidFill>
                  </a:rPr>
                  <a:t>Closure </a:t>
                </a:r>
                <a:r>
                  <a:rPr lang="en-US" sz="2000" i="1" dirty="0">
                    <a:solidFill>
                      <a:srgbClr val="0070C0"/>
                    </a:solidFill>
                  </a:rPr>
                  <a:t>of Chomsky families </a:t>
                </a:r>
                <a:r>
                  <a:rPr lang="ro-RO" sz="2000" i="1" dirty="0" smtClean="0">
                    <a:solidFill>
                      <a:srgbClr val="0070C0"/>
                    </a:solidFill>
                  </a:rPr>
                  <a:t>under product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sz="2000" dirty="0"/>
                  <a:t>The </a:t>
                </a:r>
                <a:r>
                  <a:rPr lang="en-US" sz="2000" dirty="0" smtClean="0"/>
                  <a:t>families</a:t>
                </a:r>
                <a:r>
                  <a:rPr lang="ro-RO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ro-R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o-RO" sz="20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o-R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ro-R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o-RO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o-R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ro-R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o-RO" sz="20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o-R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ro-R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ro-RO" sz="2000" dirty="0" smtClean="0"/>
                  <a:t> </a:t>
                </a:r>
                <a:r>
                  <a:rPr lang="en-US" sz="2000" dirty="0" smtClean="0"/>
                  <a:t>are </a:t>
                </a:r>
                <a:r>
                  <a:rPr lang="en-US" sz="2000" dirty="0"/>
                  <a:t>closed </a:t>
                </a:r>
                <a:r>
                  <a:rPr lang="ro-RO" sz="2000" dirty="0" smtClean="0"/>
                  <a:t>under product.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ro-RO" sz="2000" i="1" dirty="0" smtClean="0">
                  <a:solidFill>
                    <a:srgbClr val="002060"/>
                  </a:solidFill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ro-RO" sz="2000" i="1" dirty="0" smtClean="0">
                    <a:solidFill>
                      <a:srgbClr val="0070C0"/>
                    </a:solidFill>
                  </a:rPr>
                  <a:t>Key ideas in the proof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ro-RO" sz="2000" i="1" dirty="0" smtClean="0">
                    <a:solidFill>
                      <a:srgbClr val="0070C0"/>
                    </a:solidFill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ro-RO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o-RO" sz="20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o-RO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ro-RO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o-RO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o-RO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ro-RO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ro-RO" sz="2000" i="1" dirty="0" smtClean="0">
                  <a:solidFill>
                    <a:srgbClr val="002060"/>
                  </a:solidFill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  <a:tabLst>
                    <a:tab pos="4397375" algn="l"/>
                    <a:tab pos="4456113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ro-RO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o-RO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o-RO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ro-RO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o-RO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ro-RO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o-RO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sSub>
                                <m:sSubPr>
                                  <m:ctrlPr>
                                    <a:rPr lang="ro-RO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o-RO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ro-RO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o-RO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ro-RO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ro-RO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o-RO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ro-RO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o-RO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ro-RO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o-RO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sSub>
                                <m:sSubPr>
                                  <m:ctrlPr>
                                    <a:rPr lang="ro-RO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o-RO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ro-RO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ro-RO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o-RO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ro-RO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o-RO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ro-RO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ro-RO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o-RO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ro-RO" sz="20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o-RO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o-RO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ro-RO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o-RO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ro-RO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ro-RO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o-RO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ro-RO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ro-RO" sz="2000" i="1" dirty="0" smtClean="0">
                  <a:solidFill>
                    <a:srgbClr val="002060"/>
                  </a:solidFill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  <a:tabLst>
                    <a:tab pos="4397375" algn="l"/>
                    <a:tab pos="4456113" algn="l"/>
                  </a:tabLst>
                </a:pPr>
                <a:r>
                  <a:rPr lang="ro-RO" sz="2000" i="1" dirty="0" smtClean="0">
                    <a:solidFill>
                      <a:srgbClr val="0070C0"/>
                    </a:solidFill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ro-RO" sz="2000" i="1" dirty="0" smtClean="0">
                  <a:solidFill>
                    <a:srgbClr val="002060"/>
                  </a:solidFill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  <a:tabLst>
                    <a:tab pos="4397375" algn="l"/>
                    <a:tab pos="4456113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000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ro-RO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o-RO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o-RO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ro-RO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o-RO" sz="20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ro-RO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o-RO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sSub>
                                <m:sSubPr>
                                  <m:ctrlPr>
                                    <a:rPr lang="ro-RO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o-RO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ro-RO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ro-RO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o-RO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ro-RO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o-RO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ro-RO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o-RO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sSub>
                                <m:sSubPr>
                                  <m:ctrlPr>
                                    <a:rPr lang="ro-RO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o-RO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ro-RO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</m:sSub>
                          <m:r>
                            <a:rPr lang="ro-RO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o-RO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ro-RO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o-RO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ro-RO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ro-RO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o-RO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ro-RO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ro-RO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ro-RO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o-RO" sz="2000" i="1" dirty="0" smtClean="0">
                  <a:solidFill>
                    <a:srgbClr val="002060"/>
                  </a:solidFill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  <a:tabLst>
                    <a:tab pos="4397375" algn="l"/>
                    <a:tab pos="4456113" algn="l"/>
                  </a:tabLst>
                </a:pPr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ro-RO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o-RO" sz="20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o-RO" sz="2000" dirty="0" smtClean="0"/>
                  <a:t> </a:t>
                </a:r>
                <a:r>
                  <a:rPr lang="en-US" sz="2000" dirty="0"/>
                  <a:t>is obtained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ro-RO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by replacing the rules </a:t>
                </a:r>
                <a14:m>
                  <m:oMath xmlns:m="http://schemas.openxmlformats.org/officeDocument/2006/math">
                    <m:r>
                      <a:rPr lang="ro-RO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ro-R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ro-R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ro-R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 smtClean="0"/>
                  <a:t>with</a:t>
                </a:r>
                <a:r>
                  <a:rPr lang="ro-RO" sz="2000" dirty="0" smtClean="0"/>
                  <a:t> </a:t>
                </a:r>
                <a14:m>
                  <m:oMath xmlns:m="http://schemas.openxmlformats.org/officeDocument/2006/math">
                    <m:r>
                      <a:rPr lang="ro-RO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ro-R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ro-R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sSub>
                      <m:sSubPr>
                        <m:ctrlPr>
                          <a:rPr lang="ro-RO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ro-RO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ro-RO" sz="2000" i="1" dirty="0" smtClean="0">
                  <a:solidFill>
                    <a:srgbClr val="002060"/>
                  </a:solidFill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  <a:tabLst>
                    <a:tab pos="4397375" algn="l"/>
                    <a:tab pos="4456113" algn="l"/>
                  </a:tabLst>
                </a:pPr>
                <a:endParaRPr lang="ro-RO" sz="2000" i="1" dirty="0">
                  <a:solidFill>
                    <a:srgbClr val="002060"/>
                  </a:solidFill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  <a:tabLst>
                    <a:tab pos="4397375" algn="l"/>
                    <a:tab pos="4456113" algn="l"/>
                  </a:tabLst>
                </a:pPr>
                <a:endParaRPr lang="ro-RO" sz="2000" i="1" dirty="0" smtClean="0"/>
              </a:p>
              <a:p>
                <a:pPr marL="0" indent="0" eaLnBrk="1" hangingPunct="1">
                  <a:lnSpc>
                    <a:spcPct val="90000"/>
                  </a:lnSpc>
                  <a:buNone/>
                  <a:tabLst>
                    <a:tab pos="4397375" algn="l"/>
                    <a:tab pos="4456113" algn="l"/>
                  </a:tabLst>
                </a:pPr>
                <a:r>
                  <a:rPr lang="ro-RO" sz="2000" i="1" dirty="0" smtClean="0"/>
                  <a:t>Examples: see whiteboard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ro-RO" sz="2000" i="1" dirty="0">
                  <a:solidFill>
                    <a:srgbClr val="002060"/>
                  </a:solidFill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ro-RO" sz="2000" dirty="0" smtClean="0"/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ro-RO" sz="2000" i="1" dirty="0" smtClean="0">
                  <a:solidFill>
                    <a:srgbClr val="002060"/>
                  </a:solidFill>
                  <a:ea typeface="Cambria Math" panose="02040503050406030204" pitchFamily="18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ro-RO" sz="2000" dirty="0">
                  <a:ea typeface="Cambria Math" panose="02040503050406030204" pitchFamily="18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ro-RO" sz="2000" i="1" dirty="0" smtClean="0"/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ro-RO" sz="2000" i="1" dirty="0" smtClean="0"/>
                  <a:t> </a:t>
                </a:r>
              </a:p>
            </p:txBody>
          </p:sp>
        </mc:Choice>
        <mc:Fallback xmlns="">
          <p:sp>
            <p:nvSpPr>
              <p:cNvPr id="3686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2057400"/>
                <a:ext cx="8153399" cy="4495800"/>
              </a:xfrm>
              <a:blipFill rotWithShape="0">
                <a:blip r:embed="rId3"/>
                <a:stretch>
                  <a:fillRect l="-823" t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3774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630F78-582B-4DFD-AC04-D26DE00BB94D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17538"/>
            <a:ext cx="8029575" cy="1143000"/>
          </a:xfrm>
        </p:spPr>
        <p:txBody>
          <a:bodyPr/>
          <a:lstStyle/>
          <a:p>
            <a:pPr eaLnBrk="1" hangingPunct="1"/>
            <a:r>
              <a:rPr lang="en-US" dirty="0"/>
              <a:t>Closure properties of Chomsky families</a:t>
            </a:r>
            <a:endParaRPr lang="en-US" sz="4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868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838200" y="2057400"/>
                <a:ext cx="8153399" cy="4495800"/>
              </a:xfrm>
            </p:spPr>
            <p:txBody>
              <a:bodyPr/>
              <a:lstStyle/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sz="2000" i="1" dirty="0" smtClean="0">
                    <a:solidFill>
                      <a:srgbClr val="0070C0"/>
                    </a:solidFill>
                  </a:rPr>
                  <a:t>Closure </a:t>
                </a:r>
                <a:r>
                  <a:rPr lang="en-US" sz="2000" i="1" dirty="0">
                    <a:solidFill>
                      <a:srgbClr val="0070C0"/>
                    </a:solidFill>
                  </a:rPr>
                  <a:t>of Chomsky families </a:t>
                </a:r>
                <a:r>
                  <a:rPr lang="ro-RO" sz="2000" i="1" dirty="0" smtClean="0">
                    <a:solidFill>
                      <a:srgbClr val="0070C0"/>
                    </a:solidFill>
                  </a:rPr>
                  <a:t>under Kleene closure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sz="2000" dirty="0"/>
                  <a:t>The </a:t>
                </a:r>
                <a:r>
                  <a:rPr lang="en-US" sz="2000" dirty="0" smtClean="0"/>
                  <a:t>families</a:t>
                </a:r>
                <a:r>
                  <a:rPr lang="ro-RO" sz="20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ro-R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o-RO" sz="20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o-R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ro-R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o-RO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o-R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ro-R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o-RO" sz="20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o-R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ro-R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ro-RO" sz="2000" dirty="0" smtClean="0"/>
                  <a:t> </a:t>
                </a:r>
                <a:r>
                  <a:rPr lang="en-US" sz="2000" dirty="0" smtClean="0"/>
                  <a:t>are </a:t>
                </a:r>
                <a:r>
                  <a:rPr lang="en-US" sz="2000" dirty="0"/>
                  <a:t>closed </a:t>
                </a:r>
                <a:r>
                  <a:rPr lang="ro-RO" sz="2000" dirty="0" smtClean="0"/>
                  <a:t>under </a:t>
                </a:r>
                <a:r>
                  <a:rPr lang="ro-RO" sz="2000" dirty="0"/>
                  <a:t>Kleene </a:t>
                </a:r>
                <a:r>
                  <a:rPr lang="ro-RO" sz="2000" dirty="0" smtClean="0"/>
                  <a:t>closure operation.</a:t>
                </a:r>
                <a:endParaRPr lang="ro-RO" sz="2000" i="1" dirty="0" smtClean="0">
                  <a:solidFill>
                    <a:srgbClr val="002060"/>
                  </a:solidFill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ro-RO" sz="2000" i="1" dirty="0" smtClean="0">
                    <a:solidFill>
                      <a:srgbClr val="0070C0"/>
                    </a:solidFill>
                  </a:rPr>
                  <a:t>Key ideas in the proof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ro-RO" sz="2000" i="1" dirty="0" smtClean="0">
                    <a:solidFill>
                      <a:srgbClr val="0070C0"/>
                    </a:solidFill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ro-RO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o-RO" sz="20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o-RO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ro-RO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ro-RO" sz="2000" i="1" dirty="0" smtClean="0">
                  <a:solidFill>
                    <a:srgbClr val="002060"/>
                  </a:solidFill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  <a:tabLst>
                    <a:tab pos="4397375" algn="l"/>
                    <a:tab pos="4456113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o-RO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ro-RO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ro-RO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o-RO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o-RO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ro-RO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ro-RO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ro-RO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ro-RO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o-RO" sz="20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ro-RO" sz="20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ro-RO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o-RO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ro-RO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o-RO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o-RO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ro-RO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ro-RO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ro-RO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o-RO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ro-RO" sz="20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ro-RO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o-RO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ro-RO" sz="20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ro-RO" sz="20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ro-RO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o-RO" sz="20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ro-RO" sz="20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ro-RO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ro-RO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o-RO" sz="2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o-RO" sz="20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  <m:r>
                                <a:rPr lang="ro-RO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𝑋𝑆</m:t>
                              </m:r>
                              <m:r>
                                <a:rPr lang="ro-RO" sz="20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ro-RO" sz="2000" b="0" i="1" smtClean="0">
                                  <a:latin typeface="Cambria Math" panose="02040503050406030204" pitchFamily="18" charset="0"/>
                                </a:rPr>
                                <m:t>𝑋𝑖</m:t>
                              </m:r>
                              <m:r>
                                <a:rPr lang="ro-RO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ro-RO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𝑆𝑖</m:t>
                              </m:r>
                              <m:r>
                                <a:rPr lang="ro-RO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ro-RO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𝑋𝑆</m:t>
                              </m:r>
                              <m:r>
                                <a:rPr lang="ro-RO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o-RO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ro-RO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m:rPr>
                                  <m:nor/>
                                </m:rPr>
                                <a:rPr lang="en-US" sz="2000" dirty="0"/>
                                <m:t>∈</m:t>
                              </m:r>
                              <m:sSub>
                                <m:sSubPr>
                                  <m:ctrlPr>
                                    <a:rPr lang="ro-RO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o-RO" sz="20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ro-RO" sz="20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ro-RO" sz="2000" i="1" dirty="0" smtClean="0">
                  <a:solidFill>
                    <a:srgbClr val="002060"/>
                  </a:solidFill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  <a:tabLst>
                    <a:tab pos="4397375" algn="l"/>
                    <a:tab pos="4456113" algn="l"/>
                  </a:tabLst>
                </a:pPr>
                <a:r>
                  <a:rPr lang="en-US" sz="1800" dirty="0"/>
                  <a:t>The new introduced rules are of type 1, so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o-RO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ro-RO" sz="1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800" dirty="0"/>
                  <a:t> does not modify </a:t>
                </a:r>
                <a:r>
                  <a:rPr lang="ro-RO" sz="1800" dirty="0" smtClean="0"/>
                  <a:t>the </a:t>
                </a:r>
                <a:r>
                  <a:rPr lang="en-US" sz="1800" dirty="0" smtClean="0"/>
                  <a:t>type</a:t>
                </a:r>
                <a:r>
                  <a:rPr lang="ro-RO" sz="1800" dirty="0" smtClean="0"/>
                  <a:t> of </a:t>
                </a:r>
                <a14:m>
                  <m:oMath xmlns:m="http://schemas.openxmlformats.org/officeDocument/2006/math">
                    <m:r>
                      <a:rPr lang="ro-RO" sz="18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o-RO" sz="1800" b="0" dirty="0" smtClean="0"/>
                  <a:t>.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  <a:tabLst>
                    <a:tab pos="4397375" algn="l"/>
                    <a:tab pos="4456113" algn="l"/>
                    <a:tab pos="4746625" algn="l"/>
                  </a:tabLst>
                </a:pPr>
                <a:r>
                  <a:rPr lang="ro-RO" sz="2000" i="1" dirty="0" smtClean="0">
                    <a:solidFill>
                      <a:srgbClr val="0070C0"/>
                    </a:solidFill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ro-RO" sz="2000" i="1" dirty="0" smtClean="0">
                  <a:solidFill>
                    <a:srgbClr val="002060"/>
                  </a:solidFill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  <a:tabLst>
                    <a:tab pos="4397375" algn="l"/>
                    <a:tab pos="4456113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o-RO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ro-RO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ro-RO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o-RO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o-RO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ro-RO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ro-RO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ro-RO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ro-RO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o-RO" sz="20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ro-RO" sz="20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  <m:r>
                            <a:rPr lang="ro-RO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o-RO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o-RO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ro-RO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ro-RO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ro-RO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o-RO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ro-RO" sz="20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ro-RO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o-RO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ro-RO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ro-RO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ro-RO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o-RO" sz="20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ro-RO" sz="20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ro-RO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ro-RO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o-RO" sz="20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ro-RO" sz="20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ro-RO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o-RO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ro-RO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ro-RO" sz="2000" i="1" dirty="0" smtClean="0">
                  <a:solidFill>
                    <a:srgbClr val="002060"/>
                  </a:solidFill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  <a:tabLst>
                    <a:tab pos="4397375" algn="l"/>
                    <a:tab pos="4456113" algn="l"/>
                  </a:tabLst>
                </a:pPr>
                <a:endParaRPr lang="ro-RO" sz="2000" i="1" dirty="0" smtClean="0">
                  <a:solidFill>
                    <a:srgbClr val="002060"/>
                  </a:solidFill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  <a:tabLst>
                    <a:tab pos="4397375" algn="l"/>
                    <a:tab pos="4456113" algn="l"/>
                  </a:tabLst>
                </a:pPr>
                <a:r>
                  <a:rPr lang="ro-RO" sz="2000" i="1" dirty="0">
                    <a:solidFill>
                      <a:srgbClr val="0070C0"/>
                    </a:solidFill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ro-RO" sz="2000" i="1" dirty="0" smtClean="0">
                  <a:solidFill>
                    <a:srgbClr val="002060"/>
                  </a:solidFill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  <a:tabLst>
                    <a:tab pos="4397375" algn="l"/>
                    <a:tab pos="4456113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o-RO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o-RO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p>
                          <m:r>
                            <a:rPr lang="ro-RO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ro-RO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o-RO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o-RO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ro-RO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ro-RO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ro-RO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ro-RO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o-RO" sz="20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ro-RO" sz="20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  <m:r>
                            <a:rPr lang="ro-RO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o-RO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ro-RO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ro-RO" sz="20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ro-RO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ro-RO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o-RO" sz="20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ro-RO" sz="20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ro-RO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o-RO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ro-RO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sSup>
                            <m:sSupPr>
                              <m:ctrlPr>
                                <a:rPr lang="ro-RO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o-RO" sz="2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ro-RO" sz="2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ro-RO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ro-RO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ro-RO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o-RO" sz="20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ro-RO" sz="20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ro-RO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ro-RO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o-RO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ro-RO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ro-RO" sz="2000" i="1" dirty="0" smtClean="0">
                  <a:solidFill>
                    <a:srgbClr val="002060"/>
                  </a:solidFill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  <a:tabLst>
                    <a:tab pos="4397375" algn="l"/>
                    <a:tab pos="4456113" algn="l"/>
                  </a:tabLst>
                </a:pPr>
                <a:r>
                  <a:rPr lang="en-US" sz="2000" dirty="0"/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o-RO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ro-RO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ro-RO" sz="2000" dirty="0" smtClean="0"/>
                  <a:t> </a:t>
                </a:r>
                <a:r>
                  <a:rPr lang="en-US" sz="2000" dirty="0"/>
                  <a:t>is obtained with category II rules, from </a:t>
                </a:r>
                <a14:m>
                  <m:oMath xmlns:m="http://schemas.openxmlformats.org/officeDocument/2006/math">
                    <m:r>
                      <a:rPr lang="ro-RO" sz="20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dirty="0"/>
                  <a:t>, namely if </a:t>
                </a:r>
                <a14:m>
                  <m:oMath xmlns:m="http://schemas.openxmlformats.org/officeDocument/2006/math">
                    <m:r>
                      <a:rPr lang="ro-RO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ro-R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ro-R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ro-R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∈</a:t>
                </a:r>
                <a:r>
                  <a:rPr lang="ro-RO" sz="2000" dirty="0"/>
                  <a:t> </a:t>
                </a:r>
                <a14:m>
                  <m:oMath xmlns:m="http://schemas.openxmlformats.org/officeDocument/2006/math">
                    <m:r>
                      <a:rPr lang="ro-RO" sz="20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 smtClean="0"/>
                  <a:t> then</a:t>
                </a:r>
                <a:r>
                  <a:rPr lang="ro-RO" sz="2000" dirty="0" smtClean="0"/>
                  <a:t> </a:t>
                </a:r>
                <a14:m>
                  <m:oMath xmlns:m="http://schemas.openxmlformats.org/officeDocument/2006/math">
                    <m:r>
                      <a:rPr lang="ro-RO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ro-R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ro-R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𝑝𝑆</m:t>
                    </m:r>
                    <m:r>
                      <a:rPr lang="ro-R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∈</a:t>
                </a:r>
                <a:r>
                  <a:rPr lang="ro-RO" sz="2000" dirty="0"/>
                  <a:t> </a:t>
                </a:r>
                <a14:m>
                  <m:oMath xmlns:m="http://schemas.openxmlformats.org/officeDocument/2006/math">
                    <m:r>
                      <a:rPr lang="ro-RO" sz="20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ro-RO" sz="2000" i="1" dirty="0" smtClean="0"/>
                  <a:t>.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  <a:tabLst>
                    <a:tab pos="4397375" algn="l"/>
                    <a:tab pos="4456113" algn="l"/>
                  </a:tabLst>
                </a:pPr>
                <a:endParaRPr lang="ro-RO" sz="2000" i="1" dirty="0" smtClean="0"/>
              </a:p>
              <a:p>
                <a:pPr marL="0" indent="0" eaLnBrk="1" hangingPunct="1">
                  <a:lnSpc>
                    <a:spcPct val="90000"/>
                  </a:lnSpc>
                  <a:buNone/>
                  <a:tabLst>
                    <a:tab pos="4397375" algn="l"/>
                    <a:tab pos="4456113" algn="l"/>
                  </a:tabLst>
                </a:pPr>
                <a:r>
                  <a:rPr lang="ro-RO" sz="2000" i="1" dirty="0" smtClean="0"/>
                  <a:t>Examples: see whiteboard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ro-RO" sz="2000" i="1" dirty="0">
                  <a:solidFill>
                    <a:srgbClr val="002060"/>
                  </a:solidFill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ro-RO" sz="2000" dirty="0" smtClean="0"/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ro-RO" sz="2000" i="1" dirty="0" smtClean="0">
                  <a:solidFill>
                    <a:srgbClr val="002060"/>
                  </a:solidFill>
                  <a:ea typeface="Cambria Math" panose="02040503050406030204" pitchFamily="18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ro-RO" sz="2000" dirty="0">
                  <a:ea typeface="Cambria Math" panose="02040503050406030204" pitchFamily="18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ro-RO" sz="2000" i="1" dirty="0" smtClean="0"/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ro-RO" sz="2000" i="1" dirty="0" smtClean="0"/>
                  <a:t> </a:t>
                </a:r>
              </a:p>
            </p:txBody>
          </p:sp>
        </mc:Choice>
        <mc:Fallback xmlns="">
          <p:sp>
            <p:nvSpPr>
              <p:cNvPr id="3686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2057400"/>
                <a:ext cx="8153399" cy="4495800"/>
              </a:xfrm>
              <a:blipFill rotWithShape="0">
                <a:blip r:embed="rId3"/>
                <a:stretch>
                  <a:fillRect l="-823" t="-1357" b="-8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0018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630F78-582B-4DFD-AC04-D26DE00BB94D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17538"/>
            <a:ext cx="8029575" cy="1143000"/>
          </a:xfrm>
        </p:spPr>
        <p:txBody>
          <a:bodyPr/>
          <a:lstStyle/>
          <a:p>
            <a:pPr eaLnBrk="1" hangingPunct="1"/>
            <a:r>
              <a:rPr lang="en-US" dirty="0"/>
              <a:t>Closure properties of Chomsky families</a:t>
            </a:r>
            <a:endParaRPr lang="en-US" sz="4000" dirty="0" smtClean="0"/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057400"/>
            <a:ext cx="8153399" cy="44958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ro-RO" sz="2000" dirty="0" smtClean="0">
                <a:solidFill>
                  <a:srgbClr val="FF0000"/>
                </a:solidFill>
              </a:rPr>
              <a:t>Observation</a:t>
            </a:r>
            <a:r>
              <a:rPr lang="ro-RO" sz="2000" dirty="0" smtClean="0">
                <a:solidFill>
                  <a:srgbClr val="002060"/>
                </a:solidFill>
              </a:rPr>
              <a:t>. </a:t>
            </a:r>
            <a:r>
              <a:rPr lang="ro-RO" sz="2000" dirty="0" smtClean="0"/>
              <a:t>Union, product and Kleene closure are called regular operations.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ro-RO" sz="2000" dirty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ro-RO" sz="2000" dirty="0" smtClean="0"/>
              <a:t>Hence, </a:t>
            </a:r>
            <a:r>
              <a:rPr lang="ro-RO" sz="2000" i="1" dirty="0" smtClean="0"/>
              <a:t>t</a:t>
            </a:r>
            <a:r>
              <a:rPr lang="en-US" sz="2000" i="1" dirty="0" smtClean="0"/>
              <a:t>he </a:t>
            </a:r>
            <a:r>
              <a:rPr lang="en-US" sz="2000" i="1" dirty="0"/>
              <a:t>language families from the Chomsky classification are closed under regular operations</a:t>
            </a:r>
            <a:r>
              <a:rPr lang="en-US" sz="2000" dirty="0"/>
              <a:t>.</a:t>
            </a:r>
            <a:endParaRPr lang="ro-RO" sz="2000" dirty="0">
              <a:solidFill>
                <a:srgbClr val="002060"/>
              </a:solidFill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ro-RO" sz="2000" dirty="0" smtClean="0"/>
          </a:p>
          <a:p>
            <a:pPr marL="0" indent="0" eaLnBrk="1" hangingPunct="1">
              <a:lnSpc>
                <a:spcPct val="90000"/>
              </a:lnSpc>
              <a:buNone/>
            </a:pPr>
            <a:endParaRPr lang="ro-RO" sz="2000" i="1" dirty="0" smtClean="0">
              <a:solidFill>
                <a:srgbClr val="002060"/>
              </a:solidFill>
              <a:ea typeface="Cambria Math" panose="02040503050406030204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ro-RO" sz="2000" dirty="0">
              <a:ea typeface="Cambria Math" panose="02040503050406030204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ro-RO" sz="2000" i="1" dirty="0" smtClean="0"/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ro-RO" sz="2000" i="1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100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Chomsky </a:t>
            </a:r>
            <a:r>
              <a:rPr lang="en-US" dirty="0" smtClean="0"/>
              <a:t>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 sz="1800" dirty="0" smtClean="0"/>
          </a:p>
          <a:p>
            <a:endParaRPr lang="ro-RO" sz="1800" dirty="0"/>
          </a:p>
          <a:p>
            <a:endParaRPr lang="ro-RO" sz="1800" dirty="0" smtClean="0"/>
          </a:p>
          <a:p>
            <a:endParaRPr lang="ro-RO" sz="1800" dirty="0"/>
          </a:p>
          <a:p>
            <a:endParaRPr lang="ro-RO" sz="1800" dirty="0" smtClean="0"/>
          </a:p>
          <a:p>
            <a:endParaRPr lang="ro-RO" sz="1800" dirty="0"/>
          </a:p>
          <a:p>
            <a:pPr marL="0" indent="0">
              <a:buNone/>
            </a:pPr>
            <a:endParaRPr lang="ro-RO" sz="1800" dirty="0" smtClean="0"/>
          </a:p>
          <a:p>
            <a:endParaRPr lang="ro-RO" sz="18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DAD73C-F6BB-482C-BA0B-7DFCC81CCDD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pic>
        <p:nvPicPr>
          <p:cNvPr id="5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43800" y="175264"/>
            <a:ext cx="1300163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9"/>
          <p:cNvSpPr>
            <a:spLocks noChangeArrowheads="1"/>
          </p:cNvSpPr>
          <p:nvPr/>
        </p:nvSpPr>
        <p:spPr bwMode="auto">
          <a:xfrm>
            <a:off x="228600" y="1825627"/>
            <a:ext cx="8915400" cy="1146174"/>
          </a:xfrm>
          <a:prstGeom prst="ellipse">
            <a:avLst/>
          </a:prstGeom>
          <a:solidFill>
            <a:schemeClr val="accent1">
              <a:alpha val="2196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800" dirty="0" smtClean="0"/>
              <a:t>Recursively-</a:t>
            </a:r>
            <a:br>
              <a:rPr lang="en-US" sz="1800" dirty="0" smtClean="0"/>
            </a:br>
            <a:r>
              <a:rPr lang="en-US" sz="1800" dirty="0" smtClean="0"/>
              <a:t>enumerable</a:t>
            </a:r>
            <a:endParaRPr lang="en-US" sz="1800" dirty="0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81000" y="1952624"/>
            <a:ext cx="5943600" cy="866776"/>
          </a:xfrm>
          <a:prstGeom prst="ellipse">
            <a:avLst/>
          </a:prstGeom>
          <a:solidFill>
            <a:schemeClr val="accent1">
              <a:alpha val="18039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800" dirty="0"/>
              <a:t>Context-</a:t>
            </a:r>
            <a:br>
              <a:rPr lang="en-US" sz="1800" dirty="0"/>
            </a:br>
            <a:r>
              <a:rPr lang="en-US" sz="1800" dirty="0"/>
              <a:t>sensitive </a:t>
            </a:r>
          </a:p>
        </p:txBody>
      </p:sp>
      <p:sp>
        <p:nvSpPr>
          <p:cNvPr id="9" name="Oval 5"/>
          <p:cNvSpPr>
            <a:spLocks noChangeArrowheads="1"/>
          </p:cNvSpPr>
          <p:nvPr/>
        </p:nvSpPr>
        <p:spPr bwMode="auto">
          <a:xfrm>
            <a:off x="915186" y="2014602"/>
            <a:ext cx="3124200" cy="914400"/>
          </a:xfrm>
          <a:prstGeom prst="ellipse">
            <a:avLst/>
          </a:prstGeom>
          <a:solidFill>
            <a:schemeClr val="accent1">
              <a:alpha val="9019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 sz="1800" dirty="0"/>
              <a:t>Context-</a:t>
            </a:r>
            <a:br>
              <a:rPr lang="en-US" sz="1800" dirty="0"/>
            </a:br>
            <a:r>
              <a:rPr lang="en-US" sz="1800" dirty="0" smtClean="0"/>
              <a:t>free</a:t>
            </a:r>
            <a:endParaRPr lang="en-US" sz="1800" dirty="0"/>
          </a:p>
        </p:txBody>
      </p:sp>
      <p:sp>
        <p:nvSpPr>
          <p:cNvPr id="10" name="Oval 3"/>
          <p:cNvSpPr>
            <a:spLocks noChangeArrowheads="1"/>
          </p:cNvSpPr>
          <p:nvPr/>
        </p:nvSpPr>
        <p:spPr bwMode="auto">
          <a:xfrm>
            <a:off x="1334286" y="2224946"/>
            <a:ext cx="11430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smtClean="0"/>
              <a:t>Regular</a:t>
            </a:r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74602963"/>
                  </p:ext>
                </p:extLst>
              </p:nvPr>
            </p:nvGraphicFramePr>
            <p:xfrm>
              <a:off x="838200" y="3121088"/>
              <a:ext cx="7696200" cy="35692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24050"/>
                    <a:gridCol w="1924050"/>
                    <a:gridCol w="1924050"/>
                    <a:gridCol w="1924050"/>
                  </a:tblGrid>
                  <a:tr h="765112">
                    <a:tc>
                      <a:txBody>
                        <a:bodyPr/>
                        <a:lstStyle/>
                        <a:p>
                          <a:r>
                            <a:rPr lang="ro-RO" dirty="0" smtClean="0"/>
                            <a:t>Grammar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 smtClean="0"/>
                            <a:t>Languages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 smtClean="0"/>
                            <a:t>Automaton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 smtClean="0"/>
                            <a:t>Production</a:t>
                          </a:r>
                          <a:r>
                            <a:rPr lang="ro-RO" baseline="0" dirty="0" smtClean="0"/>
                            <a:t> Rules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404387">
                    <a:tc>
                      <a:txBody>
                        <a:bodyPr/>
                        <a:lstStyle/>
                        <a:p>
                          <a:r>
                            <a:rPr lang="ro-RO" sz="1600" u="none" dirty="0" smtClean="0">
                              <a:solidFill>
                                <a:schemeClr val="tx1"/>
                              </a:solidFill>
                            </a:rPr>
                            <a:t>Type-</a:t>
                          </a:r>
                          <a:r>
                            <a:rPr lang="ro-RO" sz="1600" u="none" baseline="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600" u="non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i="0" u="none" strike="noStrike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Recursively enumerable</a:t>
                          </a:r>
                          <a:endParaRPr lang="en-US" sz="1600" u="non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sz="1600" u="none" dirty="0" smtClean="0">
                              <a:solidFill>
                                <a:schemeClr val="tx1"/>
                              </a:solidFill>
                            </a:rPr>
                            <a:t>Turing machine</a:t>
                          </a:r>
                          <a:endParaRPr lang="en-US" sz="1600" u="non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u="none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1600" i="1" u="none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sz="1600" i="1" u="none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en-US" sz="1600" u="non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40438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o-RO" sz="1600" u="none" dirty="0" smtClean="0">
                              <a:solidFill>
                                <a:schemeClr val="tx1"/>
                              </a:solidFill>
                            </a:rPr>
                            <a:t>Type-</a:t>
                          </a:r>
                          <a:r>
                            <a:rPr lang="ro-RO" sz="1600" u="none" baseline="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1600" u="none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sz="1600" u="none" dirty="0" smtClean="0">
                              <a:solidFill>
                                <a:schemeClr val="tx1"/>
                              </a:solidFill>
                            </a:rPr>
                            <a:t>Context sensitive</a:t>
                          </a:r>
                          <a:endParaRPr lang="en-US" sz="1600" u="non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i="0" u="none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Linear-bounded non-deterministic Turing machine</a:t>
                          </a:r>
                          <a:endParaRPr lang="en-US" sz="1600" u="non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u="none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ro-RO" sz="1600" b="0" i="1" u="none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1600" i="1" u="none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  <m:r>
                                  <a:rPr lang="en-US" sz="1600" i="1" u="none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sz="1600" i="1" u="none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𝛼𝛾𝛽</m:t>
                                </m:r>
                              </m:oMath>
                            </m:oMathPara>
                          </a14:m>
                          <a:endParaRPr lang="en-US" sz="1600" u="non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40438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o-RO" sz="1600" u="none" dirty="0" smtClean="0">
                              <a:solidFill>
                                <a:schemeClr val="tx1"/>
                              </a:solidFill>
                            </a:rPr>
                            <a:t>Type-</a:t>
                          </a:r>
                          <a:r>
                            <a:rPr lang="ro-RO" sz="1600" u="none" baseline="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1600" u="none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sz="1600" u="none" dirty="0" smtClean="0">
                              <a:solidFill>
                                <a:schemeClr val="tx1"/>
                              </a:solidFill>
                            </a:rPr>
                            <a:t>Context-free</a:t>
                          </a:r>
                          <a:r>
                            <a:rPr lang="ro-RO" sz="1600" u="none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1600" u="non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i="0" u="none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Non-deterministic </a:t>
                          </a:r>
                          <a:r>
                            <a:rPr lang="en-US" sz="1600" b="0" i="0" u="none" strike="noStrike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pushdown automaton</a:t>
                          </a:r>
                          <a:endParaRPr lang="en-US" sz="1600" u="non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o-RO" sz="1600" b="0" i="1" u="none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1600" i="1" u="none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sz="1600" i="1" u="none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oMath>
                            </m:oMathPara>
                          </a14:m>
                          <a:endParaRPr lang="en-US" sz="1600" u="none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sz="1600" u="non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  <a:tr h="404387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o-RO" sz="1600" u="none" dirty="0" smtClean="0">
                              <a:solidFill>
                                <a:schemeClr val="tx1"/>
                              </a:solidFill>
                            </a:rPr>
                            <a:t>Type-</a:t>
                          </a:r>
                          <a:r>
                            <a:rPr lang="ro-RO" sz="1600" u="none" baseline="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sz="1600" u="none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sz="1600" u="none" dirty="0" smtClean="0">
                              <a:solidFill>
                                <a:schemeClr val="tx1"/>
                              </a:solidFill>
                            </a:rPr>
                            <a:t>Regular</a:t>
                          </a:r>
                          <a:r>
                            <a:rPr lang="ro-RO" sz="1600" u="none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1600" u="non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i="0" u="none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Finite state automaton</a:t>
                          </a:r>
                          <a:endParaRPr lang="en-US" sz="1600" u="non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ro-RO" sz="1600" b="0" i="1" u="none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1600" i="1" u="none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ro-RO" sz="1600" b="0" i="1" u="none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oMath>
                          </a14:m>
                          <a:r>
                            <a:rPr lang="ro-RO" sz="1600" u="none" dirty="0" smtClean="0">
                              <a:solidFill>
                                <a:schemeClr val="tx1"/>
                              </a:solidFill>
                            </a:rPr>
                            <a:t> and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ro-RO" sz="1600" b="0" i="1" u="none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1600" i="1" u="none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ro-RO" sz="1600" b="0" i="1" u="none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𝑎𝐵</m:t>
                                </m:r>
                              </m:oMath>
                            </m:oMathPara>
                          </a14:m>
                          <a:endParaRPr lang="en-US" sz="1600" u="non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74602963"/>
                  </p:ext>
                </p:extLst>
              </p:nvPr>
            </p:nvGraphicFramePr>
            <p:xfrm>
              <a:off x="838200" y="3121088"/>
              <a:ext cx="7696200" cy="35692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24050"/>
                    <a:gridCol w="1924050"/>
                    <a:gridCol w="1924050"/>
                    <a:gridCol w="1924050"/>
                  </a:tblGrid>
                  <a:tr h="765112">
                    <a:tc>
                      <a:txBody>
                        <a:bodyPr/>
                        <a:lstStyle/>
                        <a:p>
                          <a:r>
                            <a:rPr lang="ro-RO" dirty="0" smtClean="0"/>
                            <a:t>Grammar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 smtClean="0"/>
                            <a:t>Languages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 smtClean="0"/>
                            <a:t>Automaton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dirty="0" smtClean="0"/>
                            <a:t>Production</a:t>
                          </a:r>
                          <a:r>
                            <a:rPr lang="ro-RO" baseline="0" dirty="0" smtClean="0"/>
                            <a:t> Rules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ro-RO" sz="1600" u="none" dirty="0" smtClean="0">
                              <a:solidFill>
                                <a:schemeClr val="tx1"/>
                              </a:solidFill>
                            </a:rPr>
                            <a:t>Type-</a:t>
                          </a:r>
                          <a:r>
                            <a:rPr lang="ro-RO" sz="1600" u="none" baseline="0" dirty="0" smtClean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US" sz="1600" u="non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i="0" u="none" strike="noStrike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Recursively </a:t>
                          </a:r>
                          <a:r>
                            <a:rPr lang="en-US" sz="1600" b="0" i="0" u="none" strike="noStrike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enumerable</a:t>
                          </a:r>
                          <a:endParaRPr lang="en-US" sz="1600" u="non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sz="1600" u="none" dirty="0" smtClean="0">
                              <a:solidFill>
                                <a:schemeClr val="tx1"/>
                              </a:solidFill>
                            </a:rPr>
                            <a:t>Turing machine</a:t>
                          </a:r>
                          <a:endParaRPr lang="en-US" sz="1600" u="non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0000" t="-137895" r="-1582" b="-397895"/>
                          </a:stretch>
                        </a:blipFill>
                      </a:tcPr>
                    </a:tc>
                  </a:tr>
                  <a:tr h="8229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o-RO" sz="1600" u="none" dirty="0" smtClean="0">
                              <a:solidFill>
                                <a:schemeClr val="tx1"/>
                              </a:solidFill>
                            </a:rPr>
                            <a:t>Type-</a:t>
                          </a:r>
                          <a:r>
                            <a:rPr lang="ro-RO" sz="1600" u="none" baseline="0" dirty="0" smtClean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en-US" sz="1600" u="none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sz="1600" u="none" dirty="0" smtClean="0">
                              <a:solidFill>
                                <a:schemeClr val="tx1"/>
                              </a:solidFill>
                            </a:rPr>
                            <a:t>Context </a:t>
                          </a:r>
                          <a:r>
                            <a:rPr lang="ro-RO" sz="1600" u="none" dirty="0" smtClean="0">
                              <a:solidFill>
                                <a:schemeClr val="tx1"/>
                              </a:solidFill>
                            </a:rPr>
                            <a:t>sensitive</a:t>
                          </a:r>
                          <a:endParaRPr lang="en-US" sz="1600" u="non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i="0" u="none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Linear-bounded non-deterministic Turing machine</a:t>
                          </a:r>
                          <a:endParaRPr lang="en-US" sz="1600" u="non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0000" t="-167407" r="-1582" b="-180000"/>
                          </a:stretch>
                        </a:blipFill>
                      </a:tcPr>
                    </a:tc>
                  </a:tr>
                  <a:tr h="82296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o-RO" sz="1600" u="none" dirty="0" smtClean="0">
                              <a:solidFill>
                                <a:schemeClr val="tx1"/>
                              </a:solidFill>
                            </a:rPr>
                            <a:t>Type-</a:t>
                          </a:r>
                          <a:r>
                            <a:rPr lang="ro-RO" sz="1600" u="none" baseline="0" dirty="0" smtClean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US" sz="1600" u="none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sz="1600" u="none" dirty="0" smtClean="0">
                              <a:solidFill>
                                <a:schemeClr val="tx1"/>
                              </a:solidFill>
                            </a:rPr>
                            <a:t>Context-free</a:t>
                          </a:r>
                          <a:r>
                            <a:rPr lang="ro-RO" sz="1600" u="none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1600" u="non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i="0" u="none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Non-deterministic </a:t>
                          </a:r>
                          <a:r>
                            <a:rPr lang="en-US" sz="1600" b="0" i="0" u="none" strike="noStrike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pushdown automaton</a:t>
                          </a:r>
                          <a:endParaRPr lang="en-US" sz="1600" u="non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0000" t="-265441" r="-1582" b="-78676"/>
                          </a:stretch>
                        </a:blipFill>
                      </a:tcPr>
                    </a:tc>
                  </a:tr>
                  <a:tr h="5791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ro-RO" sz="1600" u="none" dirty="0" smtClean="0">
                              <a:solidFill>
                                <a:schemeClr val="tx1"/>
                              </a:solidFill>
                            </a:rPr>
                            <a:t>Type-</a:t>
                          </a:r>
                          <a:r>
                            <a:rPr lang="ro-RO" sz="1600" u="none" baseline="0" dirty="0" smtClean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US" sz="1600" u="none" dirty="0" smtClean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o-RO" sz="1600" u="none" dirty="0" smtClean="0">
                              <a:solidFill>
                                <a:schemeClr val="tx1"/>
                              </a:solidFill>
                            </a:rPr>
                            <a:t>Regular</a:t>
                          </a:r>
                          <a:r>
                            <a:rPr lang="ro-RO" sz="1600" u="none" baseline="0" dirty="0" smtClean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1600" u="non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b="0" i="0" u="none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Finite state automaton</a:t>
                          </a:r>
                          <a:endParaRPr lang="en-US" sz="1600" u="non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3"/>
                          <a:stretch>
                            <a:fillRect l="-300000" t="-523158" r="-1582" b="-12632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039386" y="4000517"/>
                <a:ext cx="4159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ro-RO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9386" y="4000517"/>
                <a:ext cx="415948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6176" r="-4412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144826" y="4800600"/>
                <a:ext cx="40883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ro-RO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4826" y="4800600"/>
                <a:ext cx="408830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6418" r="-4478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039386" y="5486400"/>
                <a:ext cx="4159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ro-R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9386" y="5486400"/>
                <a:ext cx="415948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6176" r="-4412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831412" y="6139933"/>
                <a:ext cx="4159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ro-RO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412" y="6139933"/>
                <a:ext cx="415948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6176" r="-4412" b="-163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776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630F78-582B-4DFD-AC04-D26DE00BB94D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200" dirty="0"/>
              <a:t>The Chomsky </a:t>
            </a:r>
            <a:r>
              <a:rPr lang="en-US" sz="4200" dirty="0" smtClean="0"/>
              <a:t>Hierarchy</a:t>
            </a:r>
            <a:r>
              <a:rPr lang="ro-RO" sz="4200" dirty="0" smtClean="0"/>
              <a:t> </a:t>
            </a:r>
            <a:r>
              <a:rPr lang="ro-RO" sz="4000" dirty="0" smtClean="0"/>
              <a:t>(cont’d)</a:t>
            </a:r>
            <a:endParaRPr lang="en-US" sz="4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868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182688" y="2054289"/>
                <a:ext cx="7761287" cy="4346511"/>
              </a:xfrm>
            </p:spPr>
            <p:txBody>
              <a:bodyPr/>
              <a:lstStyle/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ro-RO" sz="2000" dirty="0" smtClean="0"/>
                  <a:t>Classification </a:t>
                </a:r>
                <a:r>
                  <a:rPr lang="en-US" sz="2000" dirty="0"/>
                  <a:t>using the structure of their </a:t>
                </a:r>
                <a:r>
                  <a:rPr lang="en-US" sz="2000" dirty="0" smtClean="0"/>
                  <a:t>rule</a:t>
                </a:r>
                <a:r>
                  <a:rPr lang="ro-RO" sz="2000" dirty="0" smtClean="0"/>
                  <a:t>s: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sz="2000" i="1" dirty="0">
                    <a:solidFill>
                      <a:srgbClr val="FF0000"/>
                    </a:solidFill>
                  </a:rPr>
                  <a:t>Type-0 </a:t>
                </a:r>
                <a:r>
                  <a:rPr lang="en-US" sz="2000" i="1" dirty="0" smtClean="0">
                    <a:solidFill>
                      <a:srgbClr val="FF0000"/>
                    </a:solidFill>
                  </a:rPr>
                  <a:t>grammars</a:t>
                </a:r>
                <a:r>
                  <a:rPr lang="ro-RO" sz="2000" dirty="0" smtClean="0"/>
                  <a:t>: t</a:t>
                </a:r>
                <a:r>
                  <a:rPr lang="en-US" sz="2000" dirty="0" smtClean="0"/>
                  <a:t>here </a:t>
                </a:r>
                <a:r>
                  <a:rPr lang="en-US" sz="2000" dirty="0"/>
                  <a:t>are no restriction on the rules; </a:t>
                </a:r>
                <a:endParaRPr lang="ro-RO" sz="2000" dirty="0" smtClean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sz="2000" i="1" dirty="0" smtClean="0">
                    <a:solidFill>
                      <a:srgbClr val="FF0000"/>
                    </a:solidFill>
                  </a:rPr>
                  <a:t>Type-1 grammars</a:t>
                </a:r>
                <a:r>
                  <a:rPr lang="ro-RO" sz="2000" i="1" dirty="0" smtClean="0">
                    <a:solidFill>
                      <a:srgbClr val="FF0000"/>
                    </a:solidFill>
                  </a:rPr>
                  <a:t>/</a:t>
                </a:r>
                <a:r>
                  <a:rPr lang="en-US" sz="2000" i="1" dirty="0" smtClean="0">
                    <a:solidFill>
                      <a:srgbClr val="FF0000"/>
                    </a:solidFill>
                  </a:rPr>
                  <a:t>Context </a:t>
                </a:r>
                <a:r>
                  <a:rPr lang="en-US" sz="2000" i="1" dirty="0">
                    <a:solidFill>
                      <a:srgbClr val="FF0000"/>
                    </a:solidFill>
                  </a:rPr>
                  <a:t>sensitive </a:t>
                </a:r>
                <a:r>
                  <a:rPr lang="en-US" sz="2000" i="1" dirty="0" smtClean="0">
                    <a:solidFill>
                      <a:srgbClr val="FF0000"/>
                    </a:solidFill>
                  </a:rPr>
                  <a:t>grammars</a:t>
                </a:r>
                <a:r>
                  <a:rPr lang="ro-RO" sz="2000" dirty="0" smtClean="0"/>
                  <a:t>: t</a:t>
                </a:r>
                <a:r>
                  <a:rPr lang="en-US" sz="2000" dirty="0" smtClean="0"/>
                  <a:t>he </a:t>
                </a:r>
                <a:r>
                  <a:rPr lang="en-US" sz="2000" dirty="0"/>
                  <a:t>rules for this type have the next form</a:t>
                </a:r>
                <a:r>
                  <a:rPr lang="en-US" sz="2000" dirty="0" smtClean="0"/>
                  <a:t>:</a:t>
                </a:r>
                <a:endParaRPr lang="ro-RO" sz="2000" dirty="0" smtClean="0"/>
              </a:p>
              <a:p>
                <a:pPr marL="0" indent="0" algn="ctr" eaLnBrk="1" hangingPunct="1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ro-RO" sz="2000" b="0" i="1" smtClean="0">
                        <a:latin typeface="Cambria Math" panose="02040503050406030204" pitchFamily="18" charset="0"/>
                      </a:rPr>
                      <m:t>𝑢𝐴𝑣</m:t>
                    </m:r>
                    <m:r>
                      <a:rPr lang="ro-R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ro-R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𝑢𝑝𝑣</m:t>
                    </m:r>
                  </m:oMath>
                </a14:m>
                <a:r>
                  <a:rPr lang="ro-RO" sz="2000" dirty="0" smtClean="0"/>
                  <a:t>, </a:t>
                </a:r>
                <a14:m>
                  <m:oMath xmlns:m="http://schemas.openxmlformats.org/officeDocument/2006/math">
                    <m:r>
                      <a:rPr lang="ro-RO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ro-RO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ro-RO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ro-RO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ro-RO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ro-R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ro-R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o-R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o-R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b>
                      <m:sup>
                        <m:r>
                          <a:rPr lang="ro-R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ro-RO" sz="2000" dirty="0" smtClean="0"/>
                  <a:t>, </a:t>
                </a:r>
                <a14:m>
                  <m:oMath xmlns:m="http://schemas.openxmlformats.org/officeDocument/2006/math">
                    <m:r>
                      <a:rPr lang="ro-RO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ro-RO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ro-RO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ro-RO" sz="2000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o-RO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ro-R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ro-RO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o-R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ro-RO" sz="2000" dirty="0" smtClean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sz="2000" i="1" dirty="0">
                    <a:solidFill>
                      <a:srgbClr val="FF0000"/>
                    </a:solidFill>
                  </a:rPr>
                  <a:t>Type-2 </a:t>
                </a:r>
                <a:r>
                  <a:rPr lang="en-US" sz="2000" i="1" dirty="0" smtClean="0">
                    <a:solidFill>
                      <a:srgbClr val="FF0000"/>
                    </a:solidFill>
                  </a:rPr>
                  <a:t>grammars</a:t>
                </a:r>
                <a:r>
                  <a:rPr lang="ro-RO" sz="2000" i="1" dirty="0" smtClean="0">
                    <a:solidFill>
                      <a:srgbClr val="FF0000"/>
                    </a:solidFill>
                  </a:rPr>
                  <a:t>/</a:t>
                </a:r>
                <a:r>
                  <a:rPr lang="en-US" sz="2000" i="1" dirty="0" smtClean="0">
                    <a:solidFill>
                      <a:srgbClr val="FF0000"/>
                    </a:solidFill>
                  </a:rPr>
                  <a:t>Context </a:t>
                </a:r>
                <a:r>
                  <a:rPr lang="en-US" sz="2000" i="1" dirty="0">
                    <a:solidFill>
                      <a:srgbClr val="FF0000"/>
                    </a:solidFill>
                  </a:rPr>
                  <a:t>free </a:t>
                </a:r>
                <a:r>
                  <a:rPr lang="en-US" sz="2000" i="1" dirty="0" smtClean="0">
                    <a:solidFill>
                      <a:srgbClr val="FF0000"/>
                    </a:solidFill>
                  </a:rPr>
                  <a:t>grammars</a:t>
                </a:r>
                <a:r>
                  <a:rPr lang="ro-RO" sz="2000" dirty="0" smtClean="0"/>
                  <a:t>:</a:t>
                </a:r>
                <a:r>
                  <a:rPr lang="ro-RO" sz="2000" dirty="0"/>
                  <a:t> </a:t>
                </a:r>
                <a:r>
                  <a:rPr lang="en-US" sz="2000" dirty="0" smtClean="0"/>
                  <a:t>the </a:t>
                </a:r>
                <a:r>
                  <a:rPr lang="en-US" sz="2000" dirty="0"/>
                  <a:t>rules for this type are of the form</a:t>
                </a:r>
                <a:r>
                  <a:rPr lang="ro-RO" sz="2000" dirty="0" smtClean="0"/>
                  <a:t>:</a:t>
                </a:r>
              </a:p>
              <a:p>
                <a:pPr marL="0" indent="0" algn="ctr" eaLnBrk="1" hangingPunct="1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ro-RO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ro-R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ro-R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ro-RO" sz="2000" dirty="0"/>
                  <a:t>, </a:t>
                </a:r>
                <a14:m>
                  <m:oMath xmlns:m="http://schemas.openxmlformats.org/officeDocument/2006/math">
                    <m:r>
                      <a:rPr lang="ro-RO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ro-R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ro-R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o-R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o-R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b>
                      <m:sup>
                        <m:r>
                          <a:rPr lang="ro-R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ro-RO" sz="20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o-RO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ro-R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ro-R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o-R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ro-RO" sz="2000" dirty="0" smtClean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sz="2000" i="1" dirty="0">
                    <a:solidFill>
                      <a:srgbClr val="FF0000"/>
                    </a:solidFill>
                  </a:rPr>
                  <a:t>Type-3 </a:t>
                </a:r>
                <a:r>
                  <a:rPr lang="en-US" sz="2000" i="1" dirty="0" smtClean="0">
                    <a:solidFill>
                      <a:srgbClr val="FF0000"/>
                    </a:solidFill>
                  </a:rPr>
                  <a:t>grammars</a:t>
                </a:r>
                <a:r>
                  <a:rPr lang="ro-RO" sz="2000" i="1" dirty="0" smtClean="0">
                    <a:solidFill>
                      <a:srgbClr val="FF0000"/>
                    </a:solidFill>
                  </a:rPr>
                  <a:t>/</a:t>
                </a:r>
                <a:r>
                  <a:rPr lang="en-US" sz="2000" dirty="0" smtClean="0">
                    <a:solidFill>
                      <a:srgbClr val="FF0000"/>
                    </a:solidFill>
                  </a:rPr>
                  <a:t>regular grammars</a:t>
                </a:r>
                <a:r>
                  <a:rPr lang="ro-RO" sz="2000" dirty="0" smtClean="0"/>
                  <a:t>: </a:t>
                </a:r>
                <a:r>
                  <a:rPr lang="en-US" sz="2000" dirty="0" smtClean="0"/>
                  <a:t>the </a:t>
                </a:r>
                <a:r>
                  <a:rPr lang="en-US" sz="2000" dirty="0"/>
                  <a:t>rules for this type have one of the next two forms</a:t>
                </a:r>
                <a:r>
                  <a:rPr lang="en-US" sz="2000" dirty="0" smtClean="0"/>
                  <a:t>:</a:t>
                </a:r>
                <a:endParaRPr lang="ro-RO" sz="2000" dirty="0" smtClean="0"/>
              </a:p>
              <a:p>
                <a:pPr eaLnBrk="1" hangingPunct="1">
                  <a:lnSpc>
                    <a:spcPct val="90000"/>
                  </a:lnSpc>
                </a:pPr>
                <a:endParaRPr lang="ro-RO" sz="2000" dirty="0" smtClean="0"/>
              </a:p>
              <a:p>
                <a:pPr eaLnBrk="1" hangingPunct="1">
                  <a:lnSpc>
                    <a:spcPct val="90000"/>
                  </a:lnSpc>
                </a:pPr>
                <a:endParaRPr lang="ro-RO" sz="2000" dirty="0" smtClean="0"/>
              </a:p>
            </p:txBody>
          </p:sp>
        </mc:Choice>
        <mc:Fallback xmlns="">
          <p:sp>
            <p:nvSpPr>
              <p:cNvPr id="3686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82688" y="2054289"/>
                <a:ext cx="7761287" cy="4346511"/>
              </a:xfrm>
              <a:blipFill rotWithShape="0">
                <a:blip r:embed="rId3"/>
                <a:stretch>
                  <a:fillRect l="-786" t="-1403" r="-1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9710733"/>
                  </p:ext>
                </p:extLst>
              </p:nvPr>
            </p:nvGraphicFramePr>
            <p:xfrm>
              <a:off x="1752600" y="5257800"/>
              <a:ext cx="6096000" cy="11064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52600"/>
                    <a:gridCol w="2514600"/>
                    <a:gridCol w="1828800"/>
                  </a:tblGrid>
                  <a:tr h="370840">
                    <a:tc>
                      <a:txBody>
                        <a:bodyPr/>
                        <a:lstStyle/>
                        <a:p>
                          <a:pPr marL="0" indent="0" algn="ctr" eaLnBrk="1" hangingPunct="1">
                            <a:lnSpc>
                              <a:spcPct val="90000"/>
                            </a:lnSpc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o-RO" sz="18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ro-RO" sz="1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ro-RO" sz="1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𝐵𝑝</m:t>
                                </m:r>
                              </m:oMath>
                            </m:oMathPara>
                          </a14:m>
                          <a:endParaRPr lang="ro-RO" sz="1800" b="0" dirty="0" smtClean="0">
                            <a:solidFill>
                              <a:srgbClr val="00B050"/>
                            </a:solidFill>
                            <a:ea typeface="Cambria Math" panose="02040503050406030204" pitchFamily="18" charset="0"/>
                          </a:endParaRPr>
                        </a:p>
                        <a:p>
                          <a:pPr marL="0" indent="0" algn="ctr" eaLnBrk="1" hangingPunct="1">
                            <a:lnSpc>
                              <a:spcPct val="90000"/>
                            </a:lnSpc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ro-RO" sz="1800" b="0" i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a:rPr lang="ro-RO" sz="1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ro-RO" sz="1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ro-RO" sz="1800" dirty="0">
                            <a:solidFill>
                              <a:srgbClr val="7030A0"/>
                            </a:solidFill>
                            <a:ea typeface="Cambria Math" panose="02040503050406030204" pitchFamily="18" charset="0"/>
                          </a:endParaRPr>
                        </a:p>
                        <a:p>
                          <a:pPr marL="0" indent="0" algn="ctr" eaLnBrk="1" hangingPunct="1">
                            <a:lnSpc>
                              <a:spcPct val="90000"/>
                            </a:lnSpc>
                            <a:buNone/>
                          </a:pPr>
                          <a:endParaRPr lang="ro-RO" sz="180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o-RO" b="0" dirty="0" smtClean="0">
                              <a:solidFill>
                                <a:schemeClr val="tx1"/>
                              </a:solidFill>
                            </a:rPr>
                            <a:t>or</a:t>
                          </a:r>
                        </a:p>
                        <a:p>
                          <a:pPr algn="ctr"/>
                          <a:endParaRPr lang="ro-RO" b="0" dirty="0" smtClean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ro-RO" sz="180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ro-RO" sz="1800" b="1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o-RO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ro-RO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o-RO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ro-RO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ro-RO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o-RO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ro-RO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oMath>
                          </a14:m>
                          <a:r>
                            <a:rPr lang="ro-RO" b="0" dirty="0" smtClean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ro-RO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ro-RO" sz="1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ro-RO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ro-RO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Sup>
                                <m:sSubSupPr>
                                  <m:ctrlPr>
                                    <a:rPr lang="ro-RO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o-RO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ro-RO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  <m:sup>
                                  <m:r>
                                    <a:rPr lang="ro-RO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oMath>
                          </a14:m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 eaLnBrk="1" hangingPunct="1">
                            <a:lnSpc>
                              <a:spcPct val="90000"/>
                            </a:lnSpc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o-RO" sz="18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ro-RO" sz="18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ro-RO" sz="18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𝑝𝐵</m:t>
                                </m:r>
                              </m:oMath>
                            </m:oMathPara>
                          </a14:m>
                          <a:endParaRPr lang="ro-RO" sz="1800" b="0" dirty="0" smtClean="0">
                            <a:solidFill>
                              <a:srgbClr val="00B050"/>
                            </a:solidFill>
                            <a:ea typeface="Cambria Math" panose="02040503050406030204" pitchFamily="18" charset="0"/>
                          </a:endParaRPr>
                        </a:p>
                        <a:p>
                          <a:pPr marL="0" indent="0" algn="ctr" eaLnBrk="1" hangingPunct="1">
                            <a:lnSpc>
                              <a:spcPct val="90000"/>
                            </a:lnSpc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ro-RO" sz="1800" b="0" i="0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a:rPr lang="ro-RO" sz="1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ro-RO" sz="1800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oMath>
                            </m:oMathPara>
                          </a14:m>
                          <a:endParaRPr lang="ro-RO" sz="1800" dirty="0">
                            <a:solidFill>
                              <a:srgbClr val="7030A0"/>
                            </a:solidFill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9710733"/>
                  </p:ext>
                </p:extLst>
              </p:nvPr>
            </p:nvGraphicFramePr>
            <p:xfrm>
              <a:off x="1752600" y="5257800"/>
              <a:ext cx="6096000" cy="110642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52600"/>
                    <a:gridCol w="2514600"/>
                    <a:gridCol w="1828800"/>
                  </a:tblGrid>
                  <a:tr h="110642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347" t="-2747" r="-248958" b="-27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69976" t="-2747" r="-73608" b="-27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234000" t="-2747" r="-1333" b="-274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4" name="TextBox 3"/>
          <p:cNvSpPr txBox="1"/>
          <p:nvPr/>
        </p:nvSpPr>
        <p:spPr>
          <a:xfrm>
            <a:off x="228600" y="5217068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dirty="0" smtClean="0">
                <a:solidFill>
                  <a:srgbClr val="00B050"/>
                </a:solidFill>
              </a:rPr>
              <a:t>Cat. I rules</a:t>
            </a:r>
            <a:endParaRPr lang="en-US" sz="2000" dirty="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5726591"/>
            <a:ext cx="2057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000" dirty="0" smtClean="0">
                <a:solidFill>
                  <a:srgbClr val="7030A0"/>
                </a:solidFill>
              </a:rPr>
              <a:t>Cat. II rules</a:t>
            </a:r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47800" y="6353996"/>
            <a:ext cx="31918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eaLnBrk="1" hangingPunct="1">
              <a:lnSpc>
                <a:spcPct val="90000"/>
              </a:lnSpc>
              <a:buNone/>
              <a:tabLst>
                <a:tab pos="4397375" algn="l"/>
                <a:tab pos="4456113" algn="l"/>
              </a:tabLst>
            </a:pPr>
            <a:r>
              <a:rPr lang="ro-RO" sz="2000" i="1" dirty="0"/>
              <a:t>Examples: see whiteboard</a:t>
            </a:r>
          </a:p>
        </p:txBody>
      </p:sp>
    </p:spTree>
    <p:extLst>
      <p:ext uri="{BB962C8B-B14F-4D97-AF65-F5344CB8AC3E}">
        <p14:creationId xmlns:p14="http://schemas.microsoft.com/office/powerpoint/2010/main" val="1437733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630F78-582B-4DFD-AC04-D26DE00BB94D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200" dirty="0"/>
              <a:t>The Chomsky </a:t>
            </a:r>
            <a:r>
              <a:rPr lang="en-US" sz="4200" dirty="0" smtClean="0"/>
              <a:t>Hierarchy</a:t>
            </a:r>
            <a:r>
              <a:rPr lang="ro-RO" sz="4200" dirty="0" smtClean="0"/>
              <a:t> </a:t>
            </a:r>
            <a:r>
              <a:rPr lang="ro-RO" sz="4000" dirty="0" smtClean="0"/>
              <a:t>(cont’d)</a:t>
            </a:r>
            <a:endParaRPr lang="en-US" sz="4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868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ro-RO" sz="2000" i="1" dirty="0" smtClean="0">
                    <a:solidFill>
                      <a:srgbClr val="FF0000"/>
                    </a:solidFill>
                  </a:rPr>
                  <a:t>Localization lemma for context-free languages (CFL)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ro-RO" sz="2000" i="1" dirty="0" smtClean="0"/>
                  <a:t>Let </a:t>
                </a:r>
                <a14:m>
                  <m:oMath xmlns:m="http://schemas.openxmlformats.org/officeDocument/2006/math">
                    <m:r>
                      <a:rPr lang="ro-RO" sz="2000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ro-RO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o-RO" sz="2000" i="1" dirty="0" smtClean="0"/>
                  <a:t>be a context free grammar and the derivation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o-RO" sz="20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ro-RO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groupChr>
                      <m:groupChrPr>
                        <m:chr m:val="⇒"/>
                        <m:vertJc m:val="bot"/>
                        <m:ctrlPr>
                          <a:rPr lang="ro-RO" sz="20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ro-RO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groupChr>
                    <m:r>
                      <a:rPr lang="ro-RO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ro-RO" sz="2000" i="1" dirty="0" smtClean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o-RO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ro-RO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o-R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ro-RO" sz="2000" i="1" dirty="0" smtClean="0"/>
                  <a:t>, </a:t>
                </a:r>
                <a14:m>
                  <m:oMath xmlns:m="http://schemas.openxmlformats.org/officeDocument/2006/math">
                    <m:r>
                      <a:rPr lang="ro-RO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ro-R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ro-RO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o-R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o-R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b>
                      <m:sup>
                        <m:r>
                          <a:rPr lang="ro-R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ro-RO" sz="2000" i="1" dirty="0" smtClean="0"/>
                  <a:t>. Then there exists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o-RO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o-RO" sz="2000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ro-RO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o-RO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ro-R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lang="ro-R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o-R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o-R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b>
                      <m:sup>
                        <m:r>
                          <a:rPr lang="ro-R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ro-RO" sz="2000" i="1" dirty="0" smtClean="0"/>
                  <a:t> such that </a:t>
                </a:r>
                <a14:m>
                  <m:oMath xmlns:m="http://schemas.openxmlformats.org/officeDocument/2006/math">
                    <m:r>
                      <a:rPr lang="ro-R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ro-R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o-RO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o-RO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o-RO" sz="20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ro-RO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o-RO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ro-RO" sz="2000" i="1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ro-RO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groupChr>
                      <m:groupChrPr>
                        <m:chr m:val="⇒"/>
                        <m:vertJc m:val="bot"/>
                        <m:ctrlPr>
                          <a:rPr lang="ro-RO" sz="20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ro-RO" sz="2000" i="1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</m:groupChr>
                    <m:sSub>
                      <m:sSubPr>
                        <m:ctrlPr>
                          <a:rPr lang="ro-RO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o-RO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ro-RO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o-RO" sz="2000" i="1" dirty="0"/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en-US" sz="2000" i="1" dirty="0" smtClean="0"/>
              </a:p>
            </p:txBody>
          </p:sp>
        </mc:Choice>
        <mc:Fallback xmlns="">
          <p:sp>
            <p:nvSpPr>
              <p:cNvPr id="3686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 l="-784" t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42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630F78-582B-4DFD-AC04-D26DE00BB94D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200" dirty="0"/>
              <a:t>The Chomsky </a:t>
            </a:r>
            <a:r>
              <a:rPr lang="en-US" sz="4200" dirty="0" smtClean="0"/>
              <a:t>Hierarchy</a:t>
            </a:r>
            <a:r>
              <a:rPr lang="ro-RO" sz="4200" dirty="0" smtClean="0"/>
              <a:t> </a:t>
            </a:r>
            <a:r>
              <a:rPr lang="ro-RO" sz="4000" dirty="0" smtClean="0"/>
              <a:t>(cont’d)</a:t>
            </a:r>
            <a:endParaRPr lang="en-US" sz="4000" dirty="0" smtClean="0"/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ro-RO" sz="2000" i="1" dirty="0" smtClean="0"/>
              <a:t>On the previos slide: what do you observe on the right-hand side (RHS) of the production rules?</a:t>
            </a:r>
          </a:p>
          <a:p>
            <a:pPr marL="0" indent="0" eaLnBrk="1" hangingPunct="1">
              <a:lnSpc>
                <a:spcPct val="90000"/>
              </a:lnSpc>
              <a:buNone/>
            </a:pPr>
            <a:endParaRPr lang="ro-RO" sz="2000" i="1" dirty="0"/>
          </a:p>
          <a:p>
            <a:pPr marL="0" indent="0" eaLnBrk="1" hangingPunct="1">
              <a:lnSpc>
                <a:spcPct val="90000"/>
              </a:lnSpc>
              <a:buNone/>
            </a:pPr>
            <a:endParaRPr lang="en-US" sz="2000" i="1" dirty="0" smtClean="0"/>
          </a:p>
        </p:txBody>
      </p:sp>
    </p:spTree>
    <p:extLst>
      <p:ext uri="{BB962C8B-B14F-4D97-AF65-F5344CB8AC3E}">
        <p14:creationId xmlns:p14="http://schemas.microsoft.com/office/powerpoint/2010/main" val="3802291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630F78-582B-4DFD-AC04-D26DE00BB94D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17538"/>
            <a:ext cx="8029575" cy="1143000"/>
          </a:xfrm>
        </p:spPr>
        <p:txBody>
          <a:bodyPr/>
          <a:lstStyle/>
          <a:p>
            <a:pPr eaLnBrk="1" hangingPunct="1"/>
            <a:r>
              <a:rPr lang="en-US" dirty="0"/>
              <a:t>The Chomsky </a:t>
            </a:r>
            <a:r>
              <a:rPr lang="en-US" dirty="0" smtClean="0"/>
              <a:t>Hierarchy</a:t>
            </a:r>
            <a:r>
              <a:rPr lang="ro-RO" dirty="0"/>
              <a:t> </a:t>
            </a:r>
            <a:r>
              <a:rPr lang="ro-RO" sz="4000" dirty="0"/>
              <a:t>(cont’d)</a:t>
            </a:r>
            <a:endParaRPr lang="en-US" sz="4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868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171575" y="2057400"/>
                <a:ext cx="7772400" cy="4114800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ro-RO" sz="2000" i="1" dirty="0" smtClean="0">
                    <a:solidFill>
                      <a:srgbClr val="FF0000"/>
                    </a:solidFill>
                  </a:rPr>
                  <a:t>It is convenient to have on the RHS of a derivation only terminal or nonterminal symbols!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ro-RO" sz="2000" i="1" dirty="0" smtClean="0">
                    <a:solidFill>
                      <a:srgbClr val="FF0000"/>
                    </a:solidFill>
                  </a:rPr>
                  <a:t>This can be achieved without changing the type of grammar.</a:t>
                </a:r>
              </a:p>
              <a:p>
                <a:pPr eaLnBrk="1" hangingPunct="1">
                  <a:lnSpc>
                    <a:spcPct val="90000"/>
                  </a:lnSpc>
                </a:pPr>
                <a:endParaRPr lang="ro-RO" sz="2000" i="1" dirty="0">
                  <a:solidFill>
                    <a:srgbClr val="FF0000"/>
                  </a:solidFill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sz="2000" i="1" dirty="0" smtClean="0">
                    <a:solidFill>
                      <a:srgbClr val="FF0000"/>
                    </a:solidFill>
                  </a:rPr>
                  <a:t>Lem</a:t>
                </a:r>
                <a:r>
                  <a:rPr lang="ro-RO" sz="2000" i="1" dirty="0" smtClean="0">
                    <a:solidFill>
                      <a:srgbClr val="FF0000"/>
                    </a:solidFill>
                  </a:rPr>
                  <a:t>m</a:t>
                </a:r>
                <a:r>
                  <a:rPr lang="en-US" sz="2000" i="1" dirty="0" smtClean="0">
                    <a:solidFill>
                      <a:srgbClr val="FF0000"/>
                    </a:solidFill>
                  </a:rPr>
                  <a:t>a </a:t>
                </a:r>
                <a14:m>
                  <m:oMath xmlns:m="http://schemas.openxmlformats.org/officeDocument/2006/math">
                    <m:r>
                      <a:rPr lang="ro-RO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ro-RO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ro-RO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ro-RO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ro-RO" sz="2000" i="1" dirty="0" smtClean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sz="2000" dirty="0" smtClean="0"/>
                  <a:t>Let </a:t>
                </a:r>
                <a:r>
                  <a:rPr lang="ro-RO" sz="2000" dirty="0"/>
                  <a:t>system </a:t>
                </a:r>
                <a14:m>
                  <m:oMath xmlns:m="http://schemas.openxmlformats.org/officeDocument/2006/math">
                    <m:r>
                      <a:rPr lang="ro-RO" sz="20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ro-RO" sz="2000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ro-RO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o-RO" sz="20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ro-RO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o-RO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o-RO" sz="20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ro-RO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o-RO" sz="20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ro-RO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o-RO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ro-RO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o-RO" sz="2000" dirty="0" smtClean="0"/>
                  <a:t> </a:t>
                </a:r>
                <a:r>
                  <a:rPr lang="en-US" sz="2000" dirty="0" smtClean="0"/>
                  <a:t>be </a:t>
                </a:r>
                <a:r>
                  <a:rPr lang="en-US" sz="2000" dirty="0"/>
                  <a:t>a context free grammar. </a:t>
                </a:r>
                <a:endParaRPr lang="ro-RO" sz="2000" dirty="0" smtClean="0"/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sz="2000" dirty="0" smtClean="0"/>
                  <a:t>There </a:t>
                </a:r>
                <a:r>
                  <a:rPr lang="en-US" sz="2000" dirty="0"/>
                  <a:t>exists an </a:t>
                </a:r>
                <a:r>
                  <a:rPr lang="en-US" sz="2000" i="1" dirty="0" smtClean="0"/>
                  <a:t>equivalent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context free </a:t>
                </a:r>
                <a:r>
                  <a:rPr lang="en-US" sz="2000" dirty="0" smtClean="0"/>
                  <a:t>grammar</a:t>
                </a:r>
                <a:r>
                  <a:rPr lang="ro-RO" sz="20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o-RO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ro-RO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 smtClean="0"/>
                  <a:t> </a:t>
                </a:r>
                <a:r>
                  <a:rPr lang="ro-RO" sz="2000" dirty="0" smtClean="0"/>
                  <a:t>with the property: </a:t>
                </a:r>
                <a:r>
                  <a:rPr lang="en-US" sz="2000" dirty="0" smtClean="0"/>
                  <a:t>if </a:t>
                </a:r>
                <a:r>
                  <a:rPr lang="en-US" sz="2000" dirty="0"/>
                  <a:t>one rule contains terminals </a:t>
                </a:r>
                <a:r>
                  <a:rPr lang="en-US" sz="2000" dirty="0" err="1" smtClean="0"/>
                  <a:t>th</a:t>
                </a:r>
                <a:r>
                  <a:rPr lang="ro-RO" sz="2000" dirty="0" smtClean="0"/>
                  <a:t>e</a:t>
                </a:r>
                <a:r>
                  <a:rPr lang="en-US" sz="2000" dirty="0" smtClean="0"/>
                  <a:t>n</a:t>
                </a:r>
                <a:r>
                  <a:rPr lang="ro-RO" sz="2000" dirty="0" smtClean="0"/>
                  <a:t> the rule is of the form </a:t>
                </a:r>
                <a14:m>
                  <m:oMath xmlns:m="http://schemas.openxmlformats.org/officeDocument/2006/math">
                    <m:r>
                      <a:rPr lang="ro-RO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ro-R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ro-R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ro-R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o-RO" sz="20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o-RO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ro-R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ro-R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o-R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ro-RO" sz="2000" dirty="0"/>
                  <a:t>, </a:t>
                </a:r>
                <a14:m>
                  <m:oMath xmlns:m="http://schemas.openxmlformats.org/officeDocument/2006/math">
                    <m:r>
                      <a:rPr lang="ro-R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sSub>
                      <m:sSubPr>
                        <m:ctrlPr>
                          <a:rPr lang="ro-RO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ro-RO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o-RO" sz="20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ro-RO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o-RO" sz="2000" i="1" dirty="0" smtClean="0"/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ro-RO" sz="2000" i="1" dirty="0"/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en-US" sz="2000" i="1" dirty="0" smtClean="0"/>
              </a:p>
            </p:txBody>
          </p:sp>
        </mc:Choice>
        <mc:Fallback xmlns="">
          <p:sp>
            <p:nvSpPr>
              <p:cNvPr id="3686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71575" y="2057400"/>
                <a:ext cx="7772400" cy="4114800"/>
              </a:xfrm>
              <a:blipFill rotWithShape="0">
                <a:blip r:embed="rId3"/>
                <a:stretch>
                  <a:fillRect l="-784" t="-1481" r="-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386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630F78-582B-4DFD-AC04-D26DE00BB94D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17538"/>
            <a:ext cx="8029575" cy="1143000"/>
          </a:xfrm>
        </p:spPr>
        <p:txBody>
          <a:bodyPr/>
          <a:lstStyle/>
          <a:p>
            <a:pPr eaLnBrk="1" hangingPunct="1"/>
            <a:r>
              <a:rPr lang="en-US" dirty="0"/>
              <a:t>The Chomsky </a:t>
            </a:r>
            <a:r>
              <a:rPr lang="en-US" dirty="0" smtClean="0"/>
              <a:t>Hierarchy</a:t>
            </a:r>
            <a:r>
              <a:rPr lang="ro-RO" dirty="0"/>
              <a:t> </a:t>
            </a:r>
            <a:r>
              <a:rPr lang="ro-RO" sz="4000" dirty="0"/>
              <a:t>(cont’d)</a:t>
            </a:r>
            <a:endParaRPr lang="en-US" sz="4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868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171575" y="2057400"/>
                <a:ext cx="7772400" cy="4495800"/>
              </a:xfrm>
            </p:spPr>
            <p:txBody>
              <a:bodyPr/>
              <a:lstStyle/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sz="2000" i="1" dirty="0" smtClean="0">
                    <a:solidFill>
                      <a:srgbClr val="FF0000"/>
                    </a:solidFill>
                  </a:rPr>
                  <a:t>Lem</a:t>
                </a:r>
                <a:r>
                  <a:rPr lang="ro-RO" sz="2000" i="1" dirty="0" smtClean="0">
                    <a:solidFill>
                      <a:srgbClr val="FF0000"/>
                    </a:solidFill>
                  </a:rPr>
                  <a:t>m</a:t>
                </a:r>
                <a:r>
                  <a:rPr lang="en-US" sz="2000" i="1" dirty="0" smtClean="0">
                    <a:solidFill>
                      <a:srgbClr val="FF0000"/>
                    </a:solidFill>
                  </a:rPr>
                  <a:t>a </a:t>
                </a:r>
                <a14:m>
                  <m:oMath xmlns:m="http://schemas.openxmlformats.org/officeDocument/2006/math">
                    <m:r>
                      <a:rPr lang="ro-RO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ro-RO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ro-RO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ro-RO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ro-RO" sz="2000" i="1" dirty="0" smtClean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sz="2000" dirty="0" smtClean="0"/>
                  <a:t>Let </a:t>
                </a:r>
                <a:r>
                  <a:rPr lang="ro-RO" sz="2000" dirty="0"/>
                  <a:t>system </a:t>
                </a:r>
                <a14:m>
                  <m:oMath xmlns:m="http://schemas.openxmlformats.org/officeDocument/2006/math">
                    <m:r>
                      <a:rPr lang="ro-RO" sz="20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ro-RO" sz="2000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ro-RO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o-RO" sz="20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ro-RO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o-RO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o-RO" sz="20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ro-RO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o-RO" sz="20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ro-RO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o-RO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ro-RO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o-RO" sz="2000" dirty="0" smtClean="0"/>
                  <a:t> </a:t>
                </a:r>
                <a:r>
                  <a:rPr lang="en-US" sz="2000" dirty="0" smtClean="0"/>
                  <a:t>be </a:t>
                </a:r>
                <a:r>
                  <a:rPr lang="en-US" sz="2000" dirty="0"/>
                  <a:t>a context free grammar. </a:t>
                </a:r>
                <a:endParaRPr lang="ro-RO" sz="2000" dirty="0" smtClean="0"/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sz="2000" dirty="0" smtClean="0"/>
                  <a:t>There </a:t>
                </a:r>
                <a:r>
                  <a:rPr lang="en-US" sz="2000" dirty="0"/>
                  <a:t>exists an </a:t>
                </a:r>
                <a:r>
                  <a:rPr lang="en-US" sz="2000" i="1" dirty="0" smtClean="0"/>
                  <a:t>equivalent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context free </a:t>
                </a:r>
                <a:r>
                  <a:rPr lang="en-US" sz="2000" dirty="0" smtClean="0"/>
                  <a:t>grammar</a:t>
                </a:r>
                <a:r>
                  <a:rPr lang="ro-RO" sz="20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o-RO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ro-RO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000" dirty="0" smtClean="0"/>
                  <a:t> </a:t>
                </a:r>
                <a:r>
                  <a:rPr lang="ro-RO" sz="2000" dirty="0" smtClean="0"/>
                  <a:t>with the property: </a:t>
                </a:r>
                <a:r>
                  <a:rPr lang="en-US" sz="2000" dirty="0" smtClean="0"/>
                  <a:t>if </a:t>
                </a:r>
                <a:r>
                  <a:rPr lang="en-US" sz="2000" dirty="0"/>
                  <a:t>one rule contains terminals </a:t>
                </a:r>
                <a:r>
                  <a:rPr lang="en-US" sz="2000" dirty="0" err="1" smtClean="0"/>
                  <a:t>th</a:t>
                </a:r>
                <a:r>
                  <a:rPr lang="ro-RO" sz="2000" dirty="0" smtClean="0"/>
                  <a:t>e</a:t>
                </a:r>
                <a:r>
                  <a:rPr lang="en-US" sz="2000" dirty="0" smtClean="0"/>
                  <a:t>n</a:t>
                </a:r>
                <a:r>
                  <a:rPr lang="ro-RO" sz="2000" dirty="0" smtClean="0"/>
                  <a:t> the rule is of the form </a:t>
                </a:r>
                <a14:m>
                  <m:oMath xmlns:m="http://schemas.openxmlformats.org/officeDocument/2006/math">
                    <m:r>
                      <a:rPr lang="ro-RO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ro-R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ro-R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ro-R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o-RO" sz="20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o-RO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ro-R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ro-R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o-R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ro-RO" sz="2000" dirty="0"/>
                  <a:t>, </a:t>
                </a:r>
                <a14:m>
                  <m:oMath xmlns:m="http://schemas.openxmlformats.org/officeDocument/2006/math">
                    <m:r>
                      <a:rPr lang="ro-R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sSub>
                      <m:sSubPr>
                        <m:ctrlPr>
                          <a:rPr lang="ro-RO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ro-RO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o-RO" sz="20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ro-RO" sz="20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o-RO" sz="2000" i="1" dirty="0" smtClean="0"/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ro-RO" sz="2000" b="1" i="1" dirty="0" smtClean="0"/>
                  <a:t>Proof</a:t>
                </a:r>
                <a:r>
                  <a:rPr lang="ro-RO" sz="2000" i="1" dirty="0" smtClean="0"/>
                  <a:t>. 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o-RO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ro-RO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ro-RO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o-RO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ro-RO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o-RO" sz="20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ro-RO" sz="20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  <m:sup>
                            <m:r>
                              <a:rPr lang="ro-RO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ro-RO" sz="2000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ro-RO" sz="20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o-RO" sz="20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ro-RO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  <m:sup>
                            <m:r>
                              <a:rPr lang="ro-RO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ro-RO" sz="20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ro-RO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ro-RO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ro-RO" sz="20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ro-RO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ro-RO" sz="20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ro-RO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ro-RO" sz="2000" dirty="0" smtClean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o-RO" sz="20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ro-RO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sSubSup>
                      <m:sSubSupPr>
                        <m:ctrlPr>
                          <a:rPr lang="ro-RO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o-RO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o-RO" sz="20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ro-RO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ro-RO" sz="2000" i="1" dirty="0" smtClean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o-RO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ro-RO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ro-RO" sz="2000" i="1" dirty="0" smtClean="0"/>
                  <a:t> contains all „convenient” rules from </a:t>
                </a:r>
                <a14:m>
                  <m:oMath xmlns:m="http://schemas.openxmlformats.org/officeDocument/2006/math">
                    <m:r>
                      <a:rPr lang="ro-RO" sz="20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ro-RO" sz="2000" i="1" dirty="0" smtClean="0"/>
                  <a:t>. Let the following incoveninent rule:</a:t>
                </a:r>
                <a:r>
                  <a:rPr lang="ro-RO" sz="2000" dirty="0"/>
                  <a:t> </a:t>
                </a:r>
                <a:endParaRPr lang="ro-RO" sz="2000" dirty="0" smtClean="0"/>
              </a:p>
              <a:p>
                <a:pPr marL="0" indent="0" algn="ctr" eaLnBrk="1" hangingPunct="1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ro-RO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ro-R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ro-R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o-R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ro-R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ro-R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o-R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ro-R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ro-R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o-R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ro-R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ro-RO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ro-RO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ro-R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o-R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ro-R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ro-RO" sz="2000" dirty="0" smtClean="0">
                    <a:ea typeface="Cambria Math" panose="02040503050406030204" pitchFamily="18" charset="0"/>
                  </a:rPr>
                  <a:t>,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ro-R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ro-RO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ro-RO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o-RO" sz="20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ro-RO" sz="2000" dirty="0" smtClean="0">
                    <a:ea typeface="Cambria Math" panose="02040503050406030204" pitchFamily="18" charset="0"/>
                  </a:rPr>
                  <a:t>,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o-R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ro-RO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ro-RO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ro-RO" sz="20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ro-RO" sz="20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ro-RO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ro-RO" sz="2000" dirty="0" smtClean="0">
                  <a:ea typeface="Cambria Math" panose="02040503050406030204" pitchFamily="18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ro-RO" sz="2000" dirty="0" smtClean="0">
                    <a:ea typeface="Cambria Math" panose="02040503050406030204" pitchFamily="18" charset="0"/>
                  </a:rPr>
                  <a:t>We add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o-RO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ro-RO" sz="20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ro-RO" sz="2000" dirty="0" smtClean="0">
                    <a:ea typeface="Cambria Math" panose="02040503050406030204" pitchFamily="18" charset="0"/>
                  </a:rPr>
                  <a:t> the following rules: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ro-RO" sz="2000" dirty="0" smtClean="0">
                  <a:ea typeface="Cambria Math" panose="02040503050406030204" pitchFamily="18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ro-RO" sz="2000" dirty="0" smtClean="0">
                  <a:ea typeface="Cambria Math" panose="02040503050406030204" pitchFamily="18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ro-RO" sz="2000" dirty="0" smtClean="0">
                  <a:ea typeface="Cambria Math" panose="02040503050406030204" pitchFamily="18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ro-RO" sz="2000" b="1" i="1" dirty="0" smtClean="0">
                    <a:ea typeface="Cambria Math" panose="02040503050406030204" pitchFamily="18" charset="0"/>
                  </a:rPr>
                  <a:t>Observation</a:t>
                </a:r>
                <a:r>
                  <a:rPr lang="ro-RO" sz="2000" dirty="0" smtClean="0">
                    <a:ea typeface="Cambria Math" panose="02040503050406030204" pitchFamily="18" charset="0"/>
                  </a:rPr>
                  <a:t>: </a:t>
                </a:r>
                <a:r>
                  <a:rPr lang="ro-RO" sz="2000" dirty="0" smtClean="0"/>
                  <a:t>For </a:t>
                </a:r>
                <a:r>
                  <a:rPr lang="en-US" sz="2000" dirty="0" smtClean="0"/>
                  <a:t>type-0 </a:t>
                </a:r>
                <a:r>
                  <a:rPr lang="en-US" sz="2000" dirty="0"/>
                  <a:t>grammars, </a:t>
                </a:r>
                <a:r>
                  <a:rPr lang="ro-RO" sz="2000" dirty="0" smtClean="0"/>
                  <a:t> </a:t>
                </a:r>
                <a:r>
                  <a:rPr lang="en-US" sz="2000" dirty="0" smtClean="0"/>
                  <a:t>all terminals </a:t>
                </a:r>
                <a:r>
                  <a:rPr lang="en-US" sz="2000" dirty="0"/>
                  <a:t>from both sides of the </a:t>
                </a:r>
                <a:r>
                  <a:rPr lang="en-US" sz="2000" dirty="0" smtClean="0"/>
                  <a:t>rules</a:t>
                </a:r>
                <a:r>
                  <a:rPr lang="ro-RO" sz="2000" dirty="0" smtClean="0"/>
                  <a:t> are replaced.</a:t>
                </a:r>
                <a:endParaRPr lang="ro-RO" sz="2000" dirty="0" smtClean="0">
                  <a:ea typeface="Cambria Math" panose="02040503050406030204" pitchFamily="18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ro-RO" sz="2000" dirty="0">
                  <a:ea typeface="Cambria Math" panose="02040503050406030204" pitchFamily="18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ro-RO" sz="2000" i="1" dirty="0" smtClean="0"/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ro-RO" sz="2000" i="1" dirty="0" smtClean="0"/>
                  <a:t> 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ro-RO" sz="2000" i="1" dirty="0"/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en-US" sz="2000" i="1" dirty="0" smtClean="0"/>
              </a:p>
            </p:txBody>
          </p:sp>
        </mc:Choice>
        <mc:Fallback xmlns="">
          <p:sp>
            <p:nvSpPr>
              <p:cNvPr id="3686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71575" y="2057400"/>
                <a:ext cx="7772400" cy="4495800"/>
              </a:xfrm>
              <a:blipFill rotWithShape="0">
                <a:blip r:embed="rId3"/>
                <a:stretch>
                  <a:fillRect l="-784" t="-1357" b="-3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7684339"/>
                  </p:ext>
                </p:extLst>
              </p:nvPr>
            </p:nvGraphicFramePr>
            <p:xfrm>
              <a:off x="3276600" y="4953000"/>
              <a:ext cx="327660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76600"/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ro-RO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ro-RO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→</m:t>
                                </m:r>
                                <m:sSub>
                                  <m:sSubPr>
                                    <m:ctrlPr>
                                      <a:rPr lang="ro-RO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o-RO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ro-RO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o-RO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o-RO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ro-RO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ro-RO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o-RO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o-RO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ro-RO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o-RO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o-RO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ro-RO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ro-RO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ro-RO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  <m:sSub>
                                  <m:sSubPr>
                                    <m:ctrlPr>
                                      <a:rPr lang="ro-RO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ro-RO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ro-RO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ro-RO" sz="18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𝑖𝑛</m:t>
                                        </m:r>
                                      </m:sub>
                                    </m:sSub>
                                    <m:r>
                                      <a:rPr lang="ro-RO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ro-RO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ro-RO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noFill/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o-RO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o-RO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ro-RO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  <m:r>
                                <a:rPr lang="ro-RO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ro-RO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o-RO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ro-RO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r>
                            <a:rPr lang="ro-RO" sz="1800" dirty="0" smtClean="0">
                              <a:solidFill>
                                <a:schemeClr val="tx1"/>
                              </a:solidFill>
                              <a:ea typeface="Cambria Math" panose="02040503050406030204" pitchFamily="18" charset="0"/>
                            </a:rPr>
                            <a:t>     </a:t>
                          </a:r>
                          <a14:m>
                            <m:oMath xmlns:m="http://schemas.openxmlformats.org/officeDocument/2006/math">
                              <m:r>
                                <a:rPr lang="ro-RO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ro-RO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o-RO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1..</m:t>
                              </m:r>
                              <m:r>
                                <a:rPr lang="ro-RO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ro-RO" dirty="0" smtClean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ro-RO" sz="18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o-RO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ro-RO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𝑖𝑘</m:t>
                                  </m:r>
                                </m:sub>
                              </m:sSub>
                              <m:r>
                                <a:rPr lang="ro-RO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ro-RO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o-RO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ro-RO" sz="1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ro-RO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oMath>
                          </a14:m>
                          <a:endParaRPr lang="ro-RO" sz="1800" dirty="0">
                            <a:solidFill>
                              <a:schemeClr val="tx1"/>
                            </a:solidFill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noFill/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87684339"/>
                  </p:ext>
                </p:extLst>
              </p:nvPr>
            </p:nvGraphicFramePr>
            <p:xfrm>
              <a:off x="3276600" y="4953000"/>
              <a:ext cx="3276600" cy="741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276600"/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86" t="-1613" r="-929" b="-120968"/>
                          </a:stretch>
                        </a:blip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0">
                          <a:blip r:embed="rId4"/>
                          <a:stretch>
                            <a:fillRect l="-186" t="-103279" r="-929" b="-22951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93966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630F78-582B-4DFD-AC04-D26DE00BB94D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17538"/>
            <a:ext cx="8029575" cy="1143000"/>
          </a:xfrm>
        </p:spPr>
        <p:txBody>
          <a:bodyPr/>
          <a:lstStyle/>
          <a:p>
            <a:pPr eaLnBrk="1" hangingPunct="1"/>
            <a:r>
              <a:rPr lang="en-US" dirty="0"/>
              <a:t>The Chomsky </a:t>
            </a:r>
            <a:r>
              <a:rPr lang="en-US" dirty="0" smtClean="0"/>
              <a:t>Hierarchy</a:t>
            </a:r>
            <a:r>
              <a:rPr lang="ro-RO" dirty="0"/>
              <a:t> </a:t>
            </a:r>
            <a:r>
              <a:rPr lang="ro-RO" sz="4000" dirty="0"/>
              <a:t>(cont’d)</a:t>
            </a:r>
            <a:endParaRPr lang="en-US" sz="4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868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171575" y="2057400"/>
                <a:ext cx="7772400" cy="4495800"/>
              </a:xfrm>
            </p:spPr>
            <p:txBody>
              <a:bodyPr/>
              <a:lstStyle/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ro-RO" sz="2000" i="1" dirty="0" smtClean="0">
                    <a:solidFill>
                      <a:srgbClr val="FF0000"/>
                    </a:solidFill>
                  </a:rPr>
                  <a:t>What is the relationship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ro-RO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o-RO" sz="2000" i="1" dirty="0" smtClean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ro-RO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o-RO" sz="2000" i="1" dirty="0" smtClean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ro-RO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o-RO" sz="2000" i="1" dirty="0" smtClean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ro-RO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ro-RO" sz="2000" dirty="0" smtClean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?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ro-RO" sz="2000" dirty="0" smtClean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ro-RO" sz="2000" dirty="0">
                  <a:ea typeface="Cambria Math" panose="02040503050406030204" pitchFamily="18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ro-RO" sz="2000" i="1" dirty="0" smtClean="0"/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ro-RO" sz="2000" i="1" dirty="0" smtClean="0"/>
                  <a:t> </a:t>
                </a:r>
              </a:p>
            </p:txBody>
          </p:sp>
        </mc:Choice>
        <mc:Fallback xmlns="">
          <p:sp>
            <p:nvSpPr>
              <p:cNvPr id="3686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71575" y="2057400"/>
                <a:ext cx="7772400" cy="4495800"/>
              </a:xfrm>
              <a:blipFill rotWithShape="0">
                <a:blip r:embed="rId3"/>
                <a:stretch>
                  <a:fillRect l="-784" t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477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630F78-582B-4DFD-AC04-D26DE00BB94D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617538"/>
            <a:ext cx="8029575" cy="1143000"/>
          </a:xfrm>
        </p:spPr>
        <p:txBody>
          <a:bodyPr/>
          <a:lstStyle/>
          <a:p>
            <a:pPr eaLnBrk="1" hangingPunct="1"/>
            <a:r>
              <a:rPr lang="en-US" dirty="0"/>
              <a:t>The Chomsky </a:t>
            </a:r>
            <a:r>
              <a:rPr lang="en-US" dirty="0" smtClean="0"/>
              <a:t>Hierarchy</a:t>
            </a:r>
            <a:r>
              <a:rPr lang="ro-RO" dirty="0"/>
              <a:t> </a:t>
            </a:r>
            <a:r>
              <a:rPr lang="ro-RO" sz="4000" dirty="0"/>
              <a:t>(cont’d)</a:t>
            </a:r>
            <a:endParaRPr lang="en-US" sz="400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868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171575" y="2057400"/>
                <a:ext cx="7772400" cy="4495800"/>
              </a:xfrm>
            </p:spPr>
            <p:txBody>
              <a:bodyPr/>
              <a:lstStyle/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ro-RO" sz="2000" dirty="0" smtClean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ro-RO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o-RO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⊇</m:t>
                    </m:r>
                    <m:sSub>
                      <m:sSubPr>
                        <m:ctrlPr>
                          <a:rPr lang="ro-RO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ro-RO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o-RO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ro-RO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ro-RO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o-RO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⊇</m:t>
                    </m:r>
                    <m:sSub>
                      <m:sSubPr>
                        <m:ctrlPr>
                          <a:rPr lang="ro-RO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</m:e>
                      <m:sub>
                        <m:r>
                          <a:rPr lang="ro-RO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ro-RO" sz="2000" dirty="0" smtClean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.</a:t>
                </a: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US" sz="2000" dirty="0"/>
                  <a:t>Apparently, a type-2 rule </a:t>
                </a:r>
                <a14:m>
                  <m:oMath xmlns:m="http://schemas.openxmlformats.org/officeDocument/2006/math">
                    <m:r>
                      <a:rPr lang="ro-RO" sz="20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ro-R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ro-R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ro-R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is a </a:t>
                </a:r>
                <a:r>
                  <a:rPr lang="en-US" sz="2000" dirty="0" smtClean="0"/>
                  <a:t>particular </a:t>
                </a:r>
                <a:r>
                  <a:rPr lang="en-US" sz="2000" dirty="0"/>
                  <a:t>case of type-1 rule </a:t>
                </a:r>
                <a14:m>
                  <m:oMath xmlns:m="http://schemas.openxmlformats.org/officeDocument/2006/math">
                    <m:r>
                      <a:rPr lang="ro-RO" sz="2000" i="1">
                        <a:latin typeface="Cambria Math" panose="02040503050406030204" pitchFamily="18" charset="0"/>
                      </a:rPr>
                      <m:t>𝑢𝐴𝑣</m:t>
                    </m:r>
                    <m:r>
                      <a:rPr lang="ro-R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ro-R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𝑢𝑝𝑣</m:t>
                    </m:r>
                  </m:oMath>
                </a14:m>
                <a:r>
                  <a:rPr lang="ro-RO" sz="2000" dirty="0"/>
                  <a:t>, </a:t>
                </a:r>
                <a:r>
                  <a:rPr lang="en-US" sz="2000" dirty="0" smtClean="0"/>
                  <a:t>in </a:t>
                </a:r>
                <a:r>
                  <a:rPr lang="en-US" sz="2000" dirty="0"/>
                  <a:t>which the context is empty </a:t>
                </a:r>
                <a:r>
                  <a:rPr lang="en-US" sz="2000" dirty="0" smtClean="0"/>
                  <a:t>word</a:t>
                </a:r>
                <a:r>
                  <a:rPr lang="ro-RO" sz="2000" dirty="0" smtClean="0"/>
                  <a:t>: </a:t>
                </a:r>
                <a14:m>
                  <m:oMath xmlns:m="http://schemas.openxmlformats.org/officeDocument/2006/math">
                    <m:r>
                      <a:rPr lang="ro-RO" sz="20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ro-RO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o-RO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ro-R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ro-R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ro-RO" sz="2000" dirty="0" smtClean="0"/>
                  <a:t>.</a:t>
                </a:r>
                <a:r>
                  <a:rPr lang="en-US" sz="2000" dirty="0" smtClean="0"/>
                  <a:t> </a:t>
                </a:r>
                <a:r>
                  <a:rPr lang="en-US" sz="2000" dirty="0"/>
                  <a:t>This is not </a:t>
                </a:r>
                <a:r>
                  <a:rPr lang="en-US" sz="2000" dirty="0" smtClean="0"/>
                  <a:t>correct </a:t>
                </a:r>
                <a:r>
                  <a:rPr lang="en-US" sz="2000" dirty="0"/>
                  <a:t>because of the restriction </a:t>
                </a:r>
                <a14:m>
                  <m:oMath xmlns:m="http://schemas.openxmlformats.org/officeDocument/2006/math">
                    <m:r>
                      <a:rPr lang="ro-RO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ro-R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ro-RO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ro-RO" sz="2000" dirty="0" smtClean="0"/>
                  <a:t> </a:t>
                </a:r>
                <a:r>
                  <a:rPr lang="en-US" sz="2000" dirty="0"/>
                  <a:t>imposed for context free </a:t>
                </a:r>
                <a:r>
                  <a:rPr lang="en-US" sz="2000" dirty="0" smtClean="0"/>
                  <a:t>grammars</a:t>
                </a:r>
                <a:r>
                  <a:rPr lang="ro-RO" sz="2000" dirty="0" smtClean="0"/>
                  <a:t>.</a:t>
                </a:r>
                <a:endParaRPr lang="ro-RO" sz="2000" dirty="0" smtClean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ro-RO" sz="2000" dirty="0" smtClean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ro-RO" sz="2000" dirty="0">
                  <a:ea typeface="Cambria Math" panose="02040503050406030204" pitchFamily="18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ro-RO" sz="2000" i="1" dirty="0" smtClean="0"/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ro-RO" sz="2000" i="1" dirty="0" smtClean="0"/>
                  <a:t> </a:t>
                </a:r>
              </a:p>
            </p:txBody>
          </p:sp>
        </mc:Choice>
        <mc:Fallback xmlns="">
          <p:sp>
            <p:nvSpPr>
              <p:cNvPr id="36868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71575" y="2057400"/>
                <a:ext cx="7772400" cy="4495800"/>
              </a:xfrm>
              <a:blipFill rotWithShape="0">
                <a:blip r:embed="rId3"/>
                <a:stretch>
                  <a:fillRect l="-784" t="-1357" r="-1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0495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2004:Templates:Presentations:Designs:Blends</Template>
  <TotalTime>2184</TotalTime>
  <Words>543</Words>
  <Application>Microsoft Office PowerPoint</Application>
  <PresentationFormat>On-screen Show (4:3)</PresentationFormat>
  <Paragraphs>218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ＭＳ Ｐゴシック</vt:lpstr>
      <vt:lpstr>Arial</vt:lpstr>
      <vt:lpstr>Cambria Math</vt:lpstr>
      <vt:lpstr>Wingdings</vt:lpstr>
      <vt:lpstr>Blends</vt:lpstr>
      <vt:lpstr>Course 2 Introduction to Formal Languages and Automata Theory (part 2)</vt:lpstr>
      <vt:lpstr>The Chomsky Hierarchy</vt:lpstr>
      <vt:lpstr>The Chomsky Hierarchy (cont’d)</vt:lpstr>
      <vt:lpstr>The Chomsky Hierarchy (cont’d)</vt:lpstr>
      <vt:lpstr>The Chomsky Hierarchy (cont’d)</vt:lpstr>
      <vt:lpstr>The Chomsky Hierarchy (cont’d)</vt:lpstr>
      <vt:lpstr>The Chomsky Hierarchy (cont’d)</vt:lpstr>
      <vt:lpstr>The Chomsky Hierarchy (cont’d)</vt:lpstr>
      <vt:lpstr>The Chomsky Hierarchy (cont’d)</vt:lpstr>
      <vt:lpstr>Closure properties of Chomsky families</vt:lpstr>
      <vt:lpstr>Closure properties of Chomsky families</vt:lpstr>
      <vt:lpstr>Closure properties of Chomsky families</vt:lpstr>
      <vt:lpstr>Closure properties of Chomsky families</vt:lpstr>
    </vt:vector>
  </TitlesOfParts>
  <Company>Office 2004 ananth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CPT S 223: Advanced Data Structures</dc:title>
  <dc:creator>Office 2004 ananth</dc:creator>
  <cp:lastModifiedBy>Madalina</cp:lastModifiedBy>
  <cp:revision>228</cp:revision>
  <cp:lastPrinted>2007-08-15T03:01:31Z</cp:lastPrinted>
  <dcterms:created xsi:type="dcterms:W3CDTF">2007-08-14T22:08:29Z</dcterms:created>
  <dcterms:modified xsi:type="dcterms:W3CDTF">2017-03-28T07:12:41Z</dcterms:modified>
</cp:coreProperties>
</file>