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5"/>
  </p:notesMasterIdLst>
  <p:handoutMasterIdLst>
    <p:handoutMasterId r:id="rId26"/>
  </p:handoutMasterIdLst>
  <p:sldIdLst>
    <p:sldId id="256" r:id="rId2"/>
    <p:sldId id="277" r:id="rId3"/>
    <p:sldId id="324" r:id="rId4"/>
    <p:sldId id="278" r:id="rId5"/>
    <p:sldId id="279" r:id="rId6"/>
    <p:sldId id="283" r:id="rId7"/>
    <p:sldId id="322" r:id="rId8"/>
    <p:sldId id="280" r:id="rId9"/>
    <p:sldId id="281" r:id="rId10"/>
    <p:sldId id="282" r:id="rId11"/>
    <p:sldId id="290" r:id="rId12"/>
    <p:sldId id="313" r:id="rId13"/>
    <p:sldId id="296" r:id="rId14"/>
    <p:sldId id="285" r:id="rId15"/>
    <p:sldId id="286" r:id="rId16"/>
    <p:sldId id="289" r:id="rId17"/>
    <p:sldId id="287" r:id="rId18"/>
    <p:sldId id="316" r:id="rId19"/>
    <p:sldId id="288" r:id="rId20"/>
    <p:sldId id="314" r:id="rId21"/>
    <p:sldId id="295" r:id="rId22"/>
    <p:sldId id="292" r:id="rId23"/>
    <p:sldId id="293" r:id="rId24"/>
  </p:sldIdLst>
  <p:sldSz cx="9144000" cy="6858000" type="screen4x3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00"/>
    <a:srgbClr val="008000"/>
    <a:srgbClr val="CC3499"/>
    <a:srgbClr val="00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85145" autoAdjust="0"/>
  </p:normalViewPr>
  <p:slideViewPr>
    <p:cSldViewPr>
      <p:cViewPr varScale="1">
        <p:scale>
          <a:sx n="82" d="100"/>
          <a:sy n="82" d="100"/>
        </p:scale>
        <p:origin x="140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3" d="100"/>
          <a:sy n="93" d="100"/>
        </p:scale>
        <p:origin x="-2488" y="-120"/>
      </p:cViewPr>
      <p:guideLst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33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34AE973B-0377-4451-A2DF-533322CAF6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8737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Cpt S 317: Spring 2009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963" y="0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40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725" y="4560888"/>
            <a:ext cx="5365750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74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775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>
              <a:defRPr sz="1300"/>
            </a:lvl1pPr>
          </a:lstStyle>
          <a:p>
            <a:pPr>
              <a:defRPr/>
            </a:pPr>
            <a:r>
              <a:rPr lang="en-US"/>
              <a:t>School of EECS, WSU</a:t>
            </a:r>
          </a:p>
        </p:txBody>
      </p:sp>
      <p:sp>
        <p:nvSpPr>
          <p:cNvPr id="174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963" y="9121775"/>
            <a:ext cx="317023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>
              <a:defRPr sz="1300"/>
            </a:lvl1pPr>
          </a:lstStyle>
          <a:p>
            <a:pPr>
              <a:defRPr/>
            </a:pPr>
            <a:fld id="{E0BA555B-282E-485F-A77C-9BAF363D83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09716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pitchFamily="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505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5091108-3184-47D8-A83A-21E983D5F73C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4506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71798199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325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F46A7D-6F6F-4CA5-AE28-5F3211E320B6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5325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623823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427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939011-DB21-46B9-BC2F-6A39352E1CEF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5427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o-RO" dirty="0" smtClean="0"/>
              <a:t>Examle 2.4 pag 50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546991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529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D42606-C946-4C6B-B725-F2998B425009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5530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o-RO" dirty="0" smtClean="0"/>
              <a:t>Base case: if we are in the state q and read no input we stay there.</a:t>
            </a:r>
          </a:p>
          <a:p>
            <a:pPr eaLnBrk="1" hangingPunct="1"/>
            <a:r>
              <a:rPr lang="ro-RO" dirty="0" smtClean="0"/>
              <a:t>Example 2.4 p.52</a:t>
            </a:r>
          </a:p>
          <a:p>
            <a:pPr eaLnBrk="1" hangingPunct="1"/>
            <a:endParaRPr lang="ro-RO" dirty="0" smtClean="0"/>
          </a:p>
          <a:p>
            <a:pPr eaLnBrk="1" hangingPunct="1"/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(q</a:t>
            </a:r>
            <a:r>
              <a:rPr lang="en-US" i="1" baseline="-25000" dirty="0" smtClean="0"/>
              <a:t>0</a:t>
            </a:r>
            <a:r>
              <a:rPr lang="en-US" i="1" dirty="0" smtClean="0"/>
              <a:t>,wa) = ?</a:t>
            </a:r>
            <a:r>
              <a:rPr lang="ro-RO" i="1" dirty="0" smtClean="0"/>
              <a:t>  Abuse</a:t>
            </a:r>
            <a:r>
              <a:rPr lang="ro-RO" i="1" baseline="0" dirty="0" smtClean="0"/>
              <a:t> of notation we know that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</a:t>
            </a:r>
            <a:r>
              <a:rPr lang="ro-RO" i="1" dirty="0" smtClean="0"/>
              <a:t>is</a:t>
            </a:r>
            <a:r>
              <a:rPr lang="ro-RO" i="1" baseline="0" dirty="0" smtClean="0"/>
              <a:t> actually a path of transitions</a:t>
            </a:r>
            <a:endParaRPr lang="ro-RO" dirty="0" smtClean="0"/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419039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632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1F37BD-84F6-4182-AE15-0503454E5731}" type="slidenum">
              <a:rPr lang="en-US" smtClean="0"/>
              <a:pPr/>
              <a:t>13</a:t>
            </a:fld>
            <a:endParaRPr lang="en-US" smtClean="0"/>
          </a:p>
        </p:txBody>
      </p:sp>
      <p:sp>
        <p:nvSpPr>
          <p:cNvPr id="5632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12746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734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EA91614-12B2-4407-B41A-BFB109014DF6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5734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5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1237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837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BC6E44-AFDF-454E-BEBD-924EF3B5E66C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5837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1425418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939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932C239-4A64-4EEC-8747-521ED96F47C3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593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341298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041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6B2DA78-EC2B-44B1-BECD-E0293B4597BF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6042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hlink"/>
                </a:solidFill>
              </a:rPr>
              <a:t>What will happen if at state q</a:t>
            </a:r>
            <a:r>
              <a:rPr lang="en-US" sz="1200" baseline="-25000" dirty="0" smtClean="0">
                <a:solidFill>
                  <a:schemeClr val="hlink"/>
                </a:solidFill>
              </a:rPr>
              <a:t>1</a:t>
            </a:r>
            <a:r>
              <a:rPr lang="en-US" sz="1200" dirty="0" smtClean="0">
                <a:solidFill>
                  <a:schemeClr val="hlink"/>
                </a:solidFill>
              </a:rPr>
              <a:t> an input of 0 is received? </a:t>
            </a:r>
            <a:endParaRPr lang="ro-RO" sz="1200" dirty="0" smtClean="0">
              <a:solidFill>
                <a:schemeClr val="hlink"/>
              </a:solidFill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o-RO" sz="1200" dirty="0" smtClean="0">
                <a:solidFill>
                  <a:schemeClr val="hlink"/>
                </a:solidFill>
              </a:rPr>
              <a:t>We have to define a new transition(?)</a:t>
            </a:r>
            <a:endParaRPr lang="en-US" sz="1200" dirty="0" smtClean="0">
              <a:solidFill>
                <a:schemeClr val="hlink"/>
              </a:solidFill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8191898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144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95D14F-0331-4EF0-A730-81881D9D7A87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6144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932474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246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215827-9558-40BE-8158-183BF6D8A0E1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6246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7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144764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734468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349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576BF3-3F03-4D4A-BDF9-D2A15FB637F0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634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0590855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451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E9B6C-C561-47E5-8C4E-070C8EC4589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6451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8710755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553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E2C6C37-0BF6-468C-9152-DAE36E109638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6554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60790999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6656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792A6E-C2C0-452E-8B8E-F009BB5CE12E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6656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04988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608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27D1A9-095E-4C53-814A-53143943BB8E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608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7041108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710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8DD7EC-B9E6-4A84-AB67-923F94221D8C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4710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1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8051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8131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529549-C0B7-40C1-B7CD-CDD02C4E4E41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4813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4516142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49155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43AF52-BFB3-4AD8-99AB-91357DE3A74B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4915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5572607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0179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B16ACA4-38A1-45BD-8702-5FC33A0A4588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501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5636898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1203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EB050F-742E-4A1C-8F49-3136A43E3C92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5120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33244511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en-US" smtClean="0"/>
              <a:t>Cpt S 317: Spring 2009</a:t>
            </a:r>
          </a:p>
        </p:txBody>
      </p:sp>
      <p:sp>
        <p:nvSpPr>
          <p:cNvPr id="52227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en-US" smtClean="0"/>
              <a:t>School of EECS, WSU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6A4F93-4378-48BC-AECB-1571F67AE20F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5222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3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o-RO" dirty="0" smtClean="0"/>
              <a:t>What makes</a:t>
            </a:r>
            <a:r>
              <a:rPr lang="ro-RO" baseline="0" dirty="0" smtClean="0"/>
              <a:t> DFA derministic: from q0 I can only go to q0 not to q1 or q2; same for q1 and q2.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>
                <a:solidFill>
                  <a:schemeClr val="tx2"/>
                </a:solidFill>
              </a:rPr>
              <a:t>What if the language allows empty strings?</a:t>
            </a:r>
            <a:r>
              <a:rPr lang="ro-RO" sz="1200" dirty="0" smtClean="0">
                <a:solidFill>
                  <a:schemeClr val="tx2"/>
                </a:solidFill>
              </a:rPr>
              <a:t> We should stay in the same state if read empty, otherwise we have an NFA.</a:t>
            </a:r>
            <a:endParaRPr lang="en-US" sz="1200" dirty="0" smtClean="0">
              <a:solidFill>
                <a:schemeClr val="tx2"/>
              </a:solidFill>
            </a:endParaRPr>
          </a:p>
          <a:p>
            <a:pPr eaLnBrk="1" hangingPunct="1"/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055532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90513" y="2546350"/>
            <a:ext cx="711200" cy="474663"/>
            <a:chOff x="720" y="336"/>
            <a:chExt cx="624" cy="432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auto">
            <a:xfrm>
              <a:off x="720" y="336"/>
              <a:ext cx="384" cy="43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1056" y="336"/>
              <a:ext cx="288" cy="432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grpSp>
        <p:nvGrpSpPr>
          <p:cNvPr id="7" name="Group 5"/>
          <p:cNvGrpSpPr>
            <a:grpSpLocks/>
          </p:cNvGrpSpPr>
          <p:nvPr/>
        </p:nvGrpSpPr>
        <p:grpSpPr bwMode="auto">
          <a:xfrm>
            <a:off x="414338" y="2968625"/>
            <a:ext cx="738187" cy="474663"/>
            <a:chOff x="912" y="2640"/>
            <a:chExt cx="672" cy="432"/>
          </a:xfrm>
        </p:grpSpPr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912" y="2640"/>
              <a:ext cx="384" cy="432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1249" y="2640"/>
              <a:ext cx="335" cy="432"/>
            </a:xfrm>
            <a:prstGeom prst="rect">
              <a:avLst/>
            </a:prstGeom>
            <a:gradFill rotWithShape="0">
              <a:gsLst>
                <a:gs pos="0">
                  <a:schemeClr val="accent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0" y="28956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635000" y="24384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/>
        </p:nvSpPr>
        <p:spPr bwMode="gray">
          <a:xfrm flipV="1">
            <a:off x="315913" y="3265488"/>
            <a:ext cx="8683625" cy="46037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3018" name="Rectangle 10"/>
          <p:cNvSpPr>
            <a:spLocks noGrp="1" noChangeArrowheads="1"/>
          </p:cNvSpPr>
          <p:nvPr>
            <p:ph type="ctrTitle"/>
          </p:nvPr>
        </p:nvSpPr>
        <p:spPr>
          <a:xfrm>
            <a:off x="990600" y="1828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3019" name="Rectangle 11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8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3" name="Rectangle 12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" name="Rectangle 13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" name="Rectangle 14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ACB0EAA8-47DF-419E-A3F8-C4691CE14E6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26A344-033C-46C0-8980-B9EC6465B0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617538"/>
            <a:ext cx="1951038" cy="55149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617538"/>
            <a:ext cx="5700712" cy="55149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16E8CA-37C0-4137-AFED-FD2A166A53C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852E058-F757-4588-BC2F-782E0DD4CF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 preserve="1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0938" y="617538"/>
            <a:ext cx="7793037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6436-394B-4D7A-A36A-5FE24228990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6CA52E-33C9-45ED-A83D-384BCC5508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0BA934-7FFC-4074-83A2-29BB25222DF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ADCEAA-E668-4164-89E8-C38A138860B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8D9A68-9E93-4CE4-BF60-830A5A7CEF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59A5A2-8727-41EB-91BA-AD36E28FB59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E92867-67A2-4027-AE3A-4CB6DDA335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3973CD-7D57-41B7-9267-A88E386108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F9B85A-8FCC-4B4C-A598-AED62856C7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gray">
          <a:xfrm flipV="1">
            <a:off x="460375" y="1828800"/>
            <a:ext cx="8683625" cy="46038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rot="10800000" wrap="none" anchor="ctr"/>
          <a:lstStyle/>
          <a:p>
            <a:pPr algn="ctr" eaLnBrk="1" hangingPunct="1">
              <a:defRPr/>
            </a:pPr>
            <a:endParaRPr kumimoji="1" lang="en-US"/>
          </a:p>
        </p:txBody>
      </p:sp>
      <p:sp>
        <p:nvSpPr>
          <p:cNvPr id="1033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617538"/>
            <a:ext cx="7793037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4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99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99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85F33514-CFC3-4696-A3F3-020F9787705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36" r:id="rId2"/>
    <p:sldLayoutId id="2147483837" r:id="rId3"/>
    <p:sldLayoutId id="2147483838" r:id="rId4"/>
    <p:sldLayoutId id="2147483839" r:id="rId5"/>
    <p:sldLayoutId id="2147483840" r:id="rId6"/>
    <p:sldLayoutId id="2147483841" r:id="rId7"/>
    <p:sldLayoutId id="2147483842" r:id="rId8"/>
    <p:sldLayoutId id="2147483843" r:id="rId9"/>
    <p:sldLayoutId id="2147483844" r:id="rId10"/>
    <p:sldLayoutId id="2147483845" r:id="rId11"/>
    <p:sldLayoutId id="2147483846" r:id="rId12"/>
    <p:sldLayoutId id="2147483847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8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8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8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8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4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F9C0D00-A90E-4491-8B8A-316D35EF5C4B}" type="slidenum">
              <a:rPr lang="en-US" smtClean="0"/>
              <a:pPr/>
              <a:t>1</a:t>
            </a:fld>
            <a:endParaRPr lang="en-US" smtClean="0"/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066800" y="1905000"/>
            <a:ext cx="7772400" cy="1143000"/>
          </a:xfrm>
        </p:spPr>
        <p:txBody>
          <a:bodyPr/>
          <a:lstStyle/>
          <a:p>
            <a:pPr eaLnBrk="1" hangingPunct="1"/>
            <a:r>
              <a:rPr lang="ro-RO" dirty="0" smtClean="0"/>
              <a:t>Course 3</a:t>
            </a:r>
            <a:br>
              <a:rPr lang="ro-RO" dirty="0" smtClean="0"/>
            </a:br>
            <a:r>
              <a:rPr lang="en-US" dirty="0" smtClean="0"/>
              <a:t>Finite </a:t>
            </a:r>
            <a:r>
              <a:rPr lang="en-US" dirty="0" smtClean="0"/>
              <a:t>Automata</a:t>
            </a:r>
            <a:r>
              <a:rPr lang="ro-RO" smtClean="0"/>
              <a:t> (part 1)</a:t>
            </a:r>
            <a:endParaRPr lang="en-US" dirty="0" smtClean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04800" y="3276600"/>
            <a:ext cx="8229600" cy="2819400"/>
          </a:xfrm>
        </p:spPr>
        <p:txBody>
          <a:bodyPr/>
          <a:lstStyle/>
          <a:p>
            <a:pPr eaLnBrk="1" hangingPunct="1"/>
            <a:endParaRPr lang="ro-RO" dirty="0" smtClean="0"/>
          </a:p>
          <a:p>
            <a:pPr eaLnBrk="1" hangingPunct="1"/>
            <a:endParaRPr lang="ro-RO" dirty="0"/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>
              <a:solidFill>
                <a:srgbClr val="FF0000"/>
              </a:solidFill>
            </a:endParaRPr>
          </a:p>
          <a:p>
            <a:pPr eaLnBrk="1" hangingPunct="1"/>
            <a:endParaRPr lang="ro-RO" altLang="en-US" sz="1200" dirty="0" smtClean="0">
              <a:solidFill>
                <a:srgbClr val="FF0000"/>
              </a:solidFill>
            </a:endParaRPr>
          </a:p>
          <a:p>
            <a:pPr eaLnBrk="1" hangingPunct="1"/>
            <a:r>
              <a:rPr lang="ro-RO" altLang="en-US" sz="1200" dirty="0" smtClean="0">
                <a:solidFill>
                  <a:srgbClr val="FF0000"/>
                </a:solidFill>
              </a:rPr>
              <a:t>The </a:t>
            </a:r>
            <a:r>
              <a:rPr lang="ro-RO" altLang="en-US" sz="1200" dirty="0">
                <a:solidFill>
                  <a:srgbClr val="FF0000"/>
                </a:solidFill>
              </a:rPr>
              <a:t>structure and the content of the lecture is based on http://www.eecs.wsu.edu/~ananth/CptS317/Lectures/index.htm</a:t>
            </a:r>
          </a:p>
          <a:p>
            <a:pPr eaLnBrk="1" hangingPunct="1"/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4D1CE83-7553-4F48-A748-0BF4A1D16CD5}" type="slidenum">
              <a:rPr lang="en-US" smtClean="0"/>
              <a:pPr/>
              <a:t>10</a:t>
            </a:fld>
            <a:endParaRPr lang="en-US" smtClean="0"/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sz="2800" dirty="0" smtClean="0"/>
              <a:t>Clamping Logic: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A clamping circuit</a:t>
            </a:r>
            <a:r>
              <a:rPr lang="ro-RO" sz="2000" dirty="0"/>
              <a:t> </a:t>
            </a:r>
            <a:r>
              <a:rPr lang="ro-RO" sz="1600" dirty="0"/>
              <a:t>(https://en.wikipedia.org/wiki/Clamper_(electronics))</a:t>
            </a:r>
            <a:r>
              <a:rPr lang="en-US" sz="2000" dirty="0" smtClean="0"/>
              <a:t> waits for a ”1” input, and turns on forever. However, to avoid clamping on spurious noise, we’ll design a DFA that waits for </a:t>
            </a:r>
            <a:r>
              <a:rPr lang="en-US" sz="2000" i="1" dirty="0" smtClean="0"/>
              <a:t>two consecutive 1s</a:t>
            </a:r>
            <a:r>
              <a:rPr lang="en-US" sz="2000" dirty="0" smtClean="0"/>
              <a:t> in a row before clamping on.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Build a DFA for the following language: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dirty="0" smtClean="0">
                <a:solidFill>
                  <a:schemeClr val="tx2"/>
                </a:solidFill>
              </a:rPr>
              <a:t>L = { w | w is a bit string which contains the substring 11}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State Design: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</a:t>
            </a:r>
            <a:r>
              <a:rPr lang="en-US" sz="2000" baseline="-25000" dirty="0" smtClean="0"/>
              <a:t>0</a:t>
            </a:r>
            <a:r>
              <a:rPr lang="en-US" sz="2000" dirty="0" smtClean="0"/>
              <a:t> : start state (initially off), also means the most recent input was not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: has never seen 11 but the most recent input was a 1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q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: has seen 11 at least once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890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890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890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890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890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F7EA52A-3282-49CB-88E4-CF5946296275}" type="slidenum">
              <a:rPr lang="en-US" smtClean="0"/>
              <a:pPr/>
              <a:t>11</a:t>
            </a:fld>
            <a:endParaRPr lang="en-US" smtClean="0"/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Example #3</a:t>
            </a:r>
            <a:r>
              <a:rPr lang="ro-RO" dirty="0" smtClean="0"/>
              <a:t>, # 4</a:t>
            </a:r>
            <a:endParaRPr lang="en-US" dirty="0" smtClean="0"/>
          </a:p>
        </p:txBody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Build a DFA for the following language:</a:t>
            </a:r>
            <a:endParaRPr lang="ro-RO" sz="2800" dirty="0"/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L = { w | w is a binary string that has even number of 1s and even number of 0s}</a:t>
            </a:r>
            <a:r>
              <a:rPr lang="ro-RO" sz="2400" dirty="0" smtClean="0">
                <a:solidFill>
                  <a:schemeClr val="tx2"/>
                </a:solidFill>
              </a:rPr>
              <a:t> </a:t>
            </a:r>
          </a:p>
          <a:p>
            <a:pPr lvl="1" eaLnBrk="1" hangingPunct="1"/>
            <a:r>
              <a:rPr lang="en-US" sz="2400" dirty="0" smtClean="0">
                <a:solidFill>
                  <a:schemeClr val="tx2"/>
                </a:solidFill>
              </a:rPr>
              <a:t>L </a:t>
            </a:r>
            <a:r>
              <a:rPr lang="en-US" sz="2400" dirty="0">
                <a:solidFill>
                  <a:schemeClr val="tx2"/>
                </a:solidFill>
              </a:rPr>
              <a:t>= { w | w is a binary string that has </a:t>
            </a:r>
            <a:r>
              <a:rPr lang="ro-RO" sz="2400" dirty="0" smtClean="0">
                <a:solidFill>
                  <a:schemeClr val="tx2"/>
                </a:solidFill>
              </a:rPr>
              <a:t>exactly length 2</a:t>
            </a:r>
            <a:r>
              <a:rPr lang="en-US" sz="2400" dirty="0" smtClean="0">
                <a:solidFill>
                  <a:schemeClr val="tx2"/>
                </a:solidFill>
              </a:rPr>
              <a:t>}</a:t>
            </a:r>
            <a:endParaRPr lang="en-US" sz="2800" dirty="0" smtClean="0">
              <a:solidFill>
                <a:schemeClr val="tx2"/>
              </a:solidFill>
            </a:endParaRPr>
          </a:p>
          <a:p>
            <a:pPr marL="0" indent="0" eaLnBrk="1" hangingPunct="1">
              <a:buNone/>
            </a:pPr>
            <a:r>
              <a:rPr lang="ro-RO" sz="2400" i="1" dirty="0" smtClean="0"/>
              <a:t>See whiteboard</a:t>
            </a:r>
            <a:endParaRPr lang="en-US" sz="2400" i="1" dirty="0" smtClean="0"/>
          </a:p>
          <a:p>
            <a:pPr eaLnBrk="1" hangingPunct="1"/>
            <a:endParaRPr lang="en-US" sz="2800" dirty="0" smtClean="0"/>
          </a:p>
          <a:p>
            <a:pPr eaLnBrk="1" hangingPunct="1"/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2DD441-0C5C-4C07-9735-18E1615EB9B1}" type="slidenum">
              <a:rPr lang="en-US" smtClean="0"/>
              <a:pPr/>
              <a:t>12</a:t>
            </a:fld>
            <a:endParaRPr lang="en-US" smtClean="0"/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transitions (</a:t>
            </a:r>
            <a:r>
              <a:rPr lang="el-GR" smtClean="0"/>
              <a:t>δ</a:t>
            </a:r>
            <a:r>
              <a:rPr lang="en-US" smtClean="0"/>
              <a:t>) to Paths (</a:t>
            </a:r>
            <a:r>
              <a:rPr lang="el-GR" smtClean="0"/>
              <a:t>δ</a:t>
            </a:r>
            <a:r>
              <a:rPr lang="en-US" smtClean="0"/>
              <a:t>)</a:t>
            </a:r>
            <a:endParaRPr lang="el-GR" smtClean="0"/>
          </a:p>
        </p:txBody>
      </p:sp>
      <p:sp>
        <p:nvSpPr>
          <p:cNvPr id="13316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</a:t>
            </a:r>
            <a:r>
              <a:rPr lang="en-US" i="1" dirty="0" smtClean="0"/>
              <a:t>) = destination state </a:t>
            </a:r>
            <a:r>
              <a:rPr lang="en-US" dirty="0" smtClean="0"/>
              <a:t>from state </a:t>
            </a:r>
            <a:r>
              <a:rPr lang="en-US" i="1" dirty="0" smtClean="0"/>
              <a:t>q</a:t>
            </a:r>
            <a:r>
              <a:rPr lang="en-US" dirty="0" smtClean="0"/>
              <a:t> on input </a:t>
            </a:r>
            <a:r>
              <a:rPr lang="en-US" u="sng" dirty="0" smtClean="0"/>
              <a:t>string </a:t>
            </a:r>
            <a:r>
              <a:rPr lang="en-US" i="1" dirty="0" smtClean="0"/>
              <a:t>w</a:t>
            </a:r>
            <a:endParaRPr lang="ro-RO" i="1" dirty="0" smtClean="0"/>
          </a:p>
          <a:p>
            <a:pPr eaLnBrk="1" hangingPunct="1">
              <a:lnSpc>
                <a:spcPct val="90000"/>
              </a:lnSpc>
            </a:pPr>
            <a:r>
              <a:rPr lang="ro-RO" i="1" dirty="0" smtClean="0">
                <a:solidFill>
                  <a:srgbClr val="002060"/>
                </a:solidFill>
              </a:rPr>
              <a:t>Base case</a:t>
            </a:r>
            <a:r>
              <a:rPr lang="ro-RO" i="1" dirty="0" smtClean="0"/>
              <a:t>: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</a:t>
            </a:r>
            <a:r>
              <a:rPr lang="en-US" i="1" dirty="0" smtClean="0"/>
              <a:t>q,</a:t>
            </a:r>
            <a:r>
              <a:rPr lang="el-GR" i="1" dirty="0" smtClean="0">
                <a:latin typeface="Eras Bold ITC" panose="020B0907030504020204" pitchFamily="34" charset="0"/>
              </a:rPr>
              <a:t>ε</a:t>
            </a:r>
            <a:r>
              <a:rPr lang="en-US" i="1" dirty="0" smtClean="0"/>
              <a:t>) =</a:t>
            </a:r>
            <a:r>
              <a:rPr lang="ro-RO" i="1" dirty="0" smtClean="0"/>
              <a:t> </a:t>
            </a:r>
            <a:r>
              <a:rPr lang="en-US" i="1" dirty="0"/>
              <a:t>q</a:t>
            </a:r>
            <a:r>
              <a:rPr lang="ro-RO" i="1" dirty="0" smtClean="0"/>
              <a:t> </a:t>
            </a:r>
          </a:p>
          <a:p>
            <a:pPr eaLnBrk="1" hangingPunct="1">
              <a:lnSpc>
                <a:spcPct val="90000"/>
              </a:lnSpc>
            </a:pPr>
            <a:r>
              <a:rPr lang="ro-RO" i="1" dirty="0" smtClean="0">
                <a:solidFill>
                  <a:srgbClr val="002060"/>
                </a:solidFill>
              </a:rPr>
              <a:t>Induction</a:t>
            </a:r>
            <a:r>
              <a:rPr lang="ro-RO" i="1" dirty="0" smtClean="0"/>
              <a:t>: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</a:t>
            </a:r>
            <a:r>
              <a:rPr lang="en-US" i="1" dirty="0" err="1" smtClean="0"/>
              <a:t>q,wa</a:t>
            </a:r>
            <a:r>
              <a:rPr lang="en-US" i="1" dirty="0" smtClean="0"/>
              <a:t>) =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δ(δ</a:t>
            </a:r>
            <a:r>
              <a:rPr lang="en-US" i="1" dirty="0" smtClean="0"/>
              <a:t>(</a:t>
            </a:r>
            <a:r>
              <a:rPr lang="en-US" i="1" dirty="0" err="1" smtClean="0"/>
              <a:t>q,w</a:t>
            </a:r>
            <a:r>
              <a:rPr lang="en-US" i="1" dirty="0" smtClean="0"/>
              <a:t>), a)</a:t>
            </a:r>
            <a:endParaRPr lang="ro-RO" i="1" dirty="0" smtClean="0"/>
          </a:p>
          <a:p>
            <a:pPr eaLnBrk="1" hangingPunct="1">
              <a:lnSpc>
                <a:spcPct val="90000"/>
              </a:lnSpc>
            </a:pPr>
            <a:endParaRPr lang="ro-RO" dirty="0"/>
          </a:p>
          <a:p>
            <a:pPr eaLnBrk="1" hangingPunct="1">
              <a:lnSpc>
                <a:spcPct val="90000"/>
              </a:lnSpc>
            </a:pPr>
            <a:r>
              <a:rPr lang="ro-RO" dirty="0" smtClean="0">
                <a:solidFill>
                  <a:srgbClr val="FF0000"/>
                </a:solidFill>
              </a:rPr>
              <a:t>Example</a:t>
            </a:r>
            <a:r>
              <a:rPr lang="ro-RO" dirty="0" smtClean="0"/>
              <a:t>: </a:t>
            </a:r>
            <a:r>
              <a:rPr lang="en-US" dirty="0" smtClean="0"/>
              <a:t>Work out example #3 using the input sequence</a:t>
            </a:r>
            <a:endParaRPr lang="ro-RO" dirty="0" smtClean="0"/>
          </a:p>
          <a:p>
            <a:pPr lvl="1" eaLnBrk="1" hangingPunct="1">
              <a:lnSpc>
                <a:spcPct val="90000"/>
              </a:lnSpc>
            </a:pPr>
            <a:r>
              <a:rPr lang="en-US" dirty="0" smtClean="0"/>
              <a:t>w=10010, a=1:</a:t>
            </a:r>
            <a:r>
              <a:rPr lang="ro-RO" dirty="0" smtClean="0"/>
              <a:t>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 (q</a:t>
            </a:r>
            <a:r>
              <a:rPr lang="en-US" i="1" baseline="-25000" dirty="0" smtClean="0"/>
              <a:t>0</a:t>
            </a:r>
            <a:r>
              <a:rPr lang="en-US" i="1" dirty="0" smtClean="0"/>
              <a:t>,wa) = ?</a:t>
            </a:r>
            <a:r>
              <a:rPr lang="ro-RO" i="1" dirty="0" smtClean="0"/>
              <a:t> </a:t>
            </a:r>
            <a:r>
              <a:rPr lang="ro-RO" sz="2200" i="1" dirty="0" smtClean="0"/>
              <a:t>(see whiteboard)</a:t>
            </a:r>
          </a:p>
          <a:p>
            <a:pPr lvl="1" eaLnBrk="1" hangingPunct="1">
              <a:lnSpc>
                <a:spcPct val="90000"/>
              </a:lnSpc>
            </a:pPr>
            <a:r>
              <a:rPr lang="ro-RO" i="1" dirty="0" smtClean="0"/>
              <a:t>w=10, a=1: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el-GR" dirty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/>
              <a:t> (q</a:t>
            </a:r>
            <a:r>
              <a:rPr lang="en-US" i="1" baseline="-25000" dirty="0"/>
              <a:t>0</a:t>
            </a:r>
            <a:r>
              <a:rPr lang="en-US" i="1" dirty="0"/>
              <a:t>,wa) = ?</a:t>
            </a:r>
            <a:r>
              <a:rPr lang="ro-RO" i="1" dirty="0"/>
              <a:t> </a:t>
            </a:r>
            <a:r>
              <a:rPr lang="ro-RO" sz="2200" i="1" dirty="0"/>
              <a:t>(see whiteboard)</a:t>
            </a:r>
            <a:endParaRPr lang="en-US" sz="2200" dirty="0" smtClean="0"/>
          </a:p>
          <a:p>
            <a:pPr lvl="1" eaLnBrk="1" hangingPunct="1">
              <a:lnSpc>
                <a:spcPct val="90000"/>
              </a:lnSpc>
            </a:pPr>
            <a:endParaRPr lang="en-US" dirty="0" smtClean="0"/>
          </a:p>
        </p:txBody>
      </p:sp>
      <p:grpSp>
        <p:nvGrpSpPr>
          <p:cNvPr id="13317" name="Group 7"/>
          <p:cNvGrpSpPr>
            <a:grpSpLocks/>
          </p:cNvGrpSpPr>
          <p:nvPr/>
        </p:nvGrpSpPr>
        <p:grpSpPr bwMode="auto">
          <a:xfrm>
            <a:off x="1676400" y="1981200"/>
            <a:ext cx="152400" cy="76200"/>
            <a:chOff x="144" y="2784"/>
            <a:chExt cx="96" cy="48"/>
          </a:xfrm>
        </p:grpSpPr>
        <p:sp>
          <p:nvSpPr>
            <p:cNvPr id="13330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31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18" name="Group 10"/>
          <p:cNvGrpSpPr>
            <a:grpSpLocks/>
          </p:cNvGrpSpPr>
          <p:nvPr/>
        </p:nvGrpSpPr>
        <p:grpSpPr bwMode="auto">
          <a:xfrm>
            <a:off x="3810000" y="2971800"/>
            <a:ext cx="152400" cy="76200"/>
            <a:chOff x="144" y="2784"/>
            <a:chExt cx="96" cy="48"/>
          </a:xfrm>
        </p:grpSpPr>
        <p:sp>
          <p:nvSpPr>
            <p:cNvPr id="13328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9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0" name="Group 13"/>
          <p:cNvGrpSpPr>
            <a:grpSpLocks/>
          </p:cNvGrpSpPr>
          <p:nvPr/>
        </p:nvGrpSpPr>
        <p:grpSpPr bwMode="auto">
          <a:xfrm>
            <a:off x="2438400" y="5486400"/>
            <a:ext cx="152400" cy="76200"/>
            <a:chOff x="144" y="2784"/>
            <a:chExt cx="96" cy="48"/>
          </a:xfrm>
        </p:grpSpPr>
        <p:sp>
          <p:nvSpPr>
            <p:cNvPr id="133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3321" name="Group 7"/>
          <p:cNvGrpSpPr>
            <a:grpSpLocks/>
          </p:cNvGrpSpPr>
          <p:nvPr/>
        </p:nvGrpSpPr>
        <p:grpSpPr bwMode="auto">
          <a:xfrm>
            <a:off x="3048000" y="1066800"/>
            <a:ext cx="152400" cy="76200"/>
            <a:chOff x="144" y="2784"/>
            <a:chExt cx="96" cy="48"/>
          </a:xfrm>
        </p:grpSpPr>
        <p:sp>
          <p:nvSpPr>
            <p:cNvPr id="13322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323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0" name="Group 10"/>
          <p:cNvGrpSpPr>
            <a:grpSpLocks/>
          </p:cNvGrpSpPr>
          <p:nvPr/>
        </p:nvGrpSpPr>
        <p:grpSpPr bwMode="auto">
          <a:xfrm>
            <a:off x="3505200" y="3505200"/>
            <a:ext cx="152400" cy="76200"/>
            <a:chOff x="144" y="2784"/>
            <a:chExt cx="96" cy="48"/>
          </a:xfrm>
        </p:grpSpPr>
        <p:sp>
          <p:nvSpPr>
            <p:cNvPr id="21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3" name="Group 10"/>
          <p:cNvGrpSpPr>
            <a:grpSpLocks/>
          </p:cNvGrpSpPr>
          <p:nvPr/>
        </p:nvGrpSpPr>
        <p:grpSpPr bwMode="auto">
          <a:xfrm>
            <a:off x="5827712" y="3467100"/>
            <a:ext cx="152400" cy="76200"/>
            <a:chOff x="144" y="2784"/>
            <a:chExt cx="96" cy="48"/>
          </a:xfrm>
        </p:grpSpPr>
        <p:sp>
          <p:nvSpPr>
            <p:cNvPr id="24" name="Line 11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2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07CB02E-8309-4E7B-AC4C-62820B557BF3}" type="slidenum">
              <a:rPr lang="en-US" smtClean="0"/>
              <a:pPr/>
              <a:t>13</a:t>
            </a:fld>
            <a:endParaRPr lang="en-US" dirty="0" smtClean="0"/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 DFA</a:t>
            </a: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8" charset="2"/>
              <a:buNone/>
            </a:pPr>
            <a:r>
              <a:rPr lang="en-US" dirty="0" smtClean="0"/>
              <a:t>A DFA A accepts string </a:t>
            </a:r>
            <a:r>
              <a:rPr lang="en-US" i="1" dirty="0" smtClean="0"/>
              <a:t>w </a:t>
            </a:r>
            <a:r>
              <a:rPr lang="en-US" dirty="0" smtClean="0"/>
              <a:t>if there is a path from </a:t>
            </a:r>
            <a:r>
              <a:rPr lang="en-US" i="1" dirty="0" smtClean="0"/>
              <a:t>q</a:t>
            </a:r>
            <a:r>
              <a:rPr lang="en-US" i="1" baseline="-25000" dirty="0" smtClean="0"/>
              <a:t>0</a:t>
            </a:r>
            <a:r>
              <a:rPr lang="en-US" dirty="0" smtClean="0"/>
              <a:t> to an accepting (or final) state that is labeled by </a:t>
            </a:r>
            <a:r>
              <a:rPr lang="en-US" i="1" dirty="0" smtClean="0"/>
              <a:t>w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en-US" i="1" dirty="0" smtClean="0"/>
              <a:t>i.e., L(A) = { w | 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(q</a:t>
            </a:r>
            <a:r>
              <a:rPr lang="en-US" i="1" baseline="-25000" dirty="0" smtClean="0"/>
              <a:t>0</a:t>
            </a:r>
            <a:r>
              <a:rPr lang="en-US" i="1" dirty="0" smtClean="0"/>
              <a:t>,w) </a:t>
            </a:r>
            <a:r>
              <a:rPr lang="ru-RU" i="1" dirty="0" smtClean="0">
                <a:cs typeface="Arial" charset="0"/>
                <a:sym typeface="Symbol" pitchFamily="28" charset="2"/>
              </a:rPr>
              <a:t></a:t>
            </a:r>
            <a:r>
              <a:rPr lang="ru-RU" i="1" dirty="0" smtClean="0">
                <a:cs typeface="Arial" charset="0"/>
              </a:rPr>
              <a:t> </a:t>
            </a:r>
            <a:r>
              <a:rPr lang="en-US" i="1" dirty="0" smtClean="0">
                <a:cs typeface="Arial" charset="0"/>
              </a:rPr>
              <a:t>F </a:t>
            </a:r>
            <a:r>
              <a:rPr lang="en-US" i="1" dirty="0" smtClean="0"/>
              <a:t>}</a:t>
            </a:r>
          </a:p>
          <a:p>
            <a:pPr eaLnBrk="1" hangingPunct="1">
              <a:lnSpc>
                <a:spcPct val="90000"/>
              </a:lnSpc>
            </a:pPr>
            <a:endParaRPr lang="en-US" i="1" dirty="0" smtClean="0"/>
          </a:p>
          <a:p>
            <a:pPr eaLnBrk="1" hangingPunct="1">
              <a:lnSpc>
                <a:spcPct val="90000"/>
              </a:lnSpc>
            </a:pPr>
            <a:r>
              <a:rPr lang="ro-RO" i="1" dirty="0" smtClean="0"/>
              <a:t>i</a:t>
            </a:r>
            <a:r>
              <a:rPr lang="en-US" i="1" dirty="0" smtClean="0"/>
              <a:t>.e., L(A) = all strings that lead to an accepting state from q</a:t>
            </a:r>
            <a:r>
              <a:rPr lang="en-US" i="1" baseline="-25000" dirty="0" smtClean="0"/>
              <a:t>0</a:t>
            </a:r>
          </a:p>
        </p:txBody>
      </p:sp>
      <p:grpSp>
        <p:nvGrpSpPr>
          <p:cNvPr id="14341" name="Group 5"/>
          <p:cNvGrpSpPr>
            <a:grpSpLocks/>
          </p:cNvGrpSpPr>
          <p:nvPr/>
        </p:nvGrpSpPr>
        <p:grpSpPr bwMode="auto">
          <a:xfrm>
            <a:off x="4648200" y="3886200"/>
            <a:ext cx="152400" cy="76200"/>
            <a:chOff x="144" y="2784"/>
            <a:chExt cx="96" cy="48"/>
          </a:xfrm>
        </p:grpSpPr>
        <p:sp>
          <p:nvSpPr>
            <p:cNvPr id="14342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BEA120-1F3A-4337-92AB-186943507B1C}" type="slidenum">
              <a:rPr lang="en-US" smtClean="0"/>
              <a:pPr/>
              <a:t>14</a:t>
            </a:fld>
            <a:endParaRPr lang="en-US" smtClean="0"/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(NFA)</a:t>
            </a: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A </a:t>
            </a:r>
            <a:r>
              <a:rPr lang="en-US" smtClean="0">
                <a:solidFill>
                  <a:srgbClr val="006600"/>
                </a:solidFill>
              </a:rPr>
              <a:t>Non-deterministic Finite Automaton (NFA) </a:t>
            </a:r>
          </a:p>
          <a:p>
            <a:pPr lvl="1" eaLnBrk="1" hangingPunct="1"/>
            <a:r>
              <a:rPr lang="en-US" smtClean="0"/>
              <a:t> is of course “non-deterministic”</a:t>
            </a:r>
          </a:p>
          <a:p>
            <a:pPr lvl="2" eaLnBrk="1" hangingPunct="1"/>
            <a:r>
              <a:rPr lang="en-US" smtClean="0"/>
              <a:t>Implying that the machine can exist in more than one state at the same time</a:t>
            </a:r>
          </a:p>
          <a:p>
            <a:pPr lvl="2" eaLnBrk="1" hangingPunct="1"/>
            <a:r>
              <a:rPr lang="en-US" smtClean="0"/>
              <a:t>Transitions could be non-deterministic	</a:t>
            </a:r>
          </a:p>
          <a:p>
            <a:pPr lvl="1" eaLnBrk="1" hangingPunct="1"/>
            <a:endParaRPr lang="en-US" smtClean="0"/>
          </a:p>
        </p:txBody>
      </p:sp>
      <p:sp>
        <p:nvSpPr>
          <p:cNvPr id="15365" name="Oval 7"/>
          <p:cNvSpPr>
            <a:spLocks noChangeArrowheads="1"/>
          </p:cNvSpPr>
          <p:nvPr/>
        </p:nvSpPr>
        <p:spPr bwMode="auto">
          <a:xfrm>
            <a:off x="2971800" y="52578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i</a:t>
            </a:r>
          </a:p>
        </p:txBody>
      </p:sp>
      <p:sp>
        <p:nvSpPr>
          <p:cNvPr id="15366" name="Line 8"/>
          <p:cNvSpPr>
            <a:spLocks noChangeShapeType="1"/>
          </p:cNvSpPr>
          <p:nvPr/>
        </p:nvSpPr>
        <p:spPr bwMode="auto">
          <a:xfrm>
            <a:off x="2362200" y="54864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7" name="Line 10"/>
          <p:cNvSpPr>
            <a:spLocks noChangeShapeType="1"/>
          </p:cNvSpPr>
          <p:nvPr/>
        </p:nvSpPr>
        <p:spPr bwMode="auto">
          <a:xfrm flipV="1">
            <a:off x="3429000" y="5257800"/>
            <a:ext cx="9906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8" name="Line 11"/>
          <p:cNvSpPr>
            <a:spLocks noChangeShapeType="1"/>
          </p:cNvSpPr>
          <p:nvPr/>
        </p:nvSpPr>
        <p:spPr bwMode="auto">
          <a:xfrm>
            <a:off x="3429000" y="5562600"/>
            <a:ext cx="9906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5369" name="Text Box 12"/>
          <p:cNvSpPr txBox="1">
            <a:spLocks noChangeArrowheads="1"/>
          </p:cNvSpPr>
          <p:nvPr/>
        </p:nvSpPr>
        <p:spPr bwMode="auto">
          <a:xfrm>
            <a:off x="3641725" y="4992688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0" name="Text Box 13"/>
          <p:cNvSpPr txBox="1">
            <a:spLocks noChangeArrowheads="1"/>
          </p:cNvSpPr>
          <p:nvPr/>
        </p:nvSpPr>
        <p:spPr bwMode="auto">
          <a:xfrm>
            <a:off x="3657600" y="5638800"/>
            <a:ext cx="35401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1</a:t>
            </a:r>
          </a:p>
        </p:txBody>
      </p:sp>
      <p:sp>
        <p:nvSpPr>
          <p:cNvPr id="15371" name="Oval 14"/>
          <p:cNvSpPr>
            <a:spLocks noChangeArrowheads="1"/>
          </p:cNvSpPr>
          <p:nvPr/>
        </p:nvSpPr>
        <p:spPr bwMode="auto">
          <a:xfrm>
            <a:off x="4419600" y="5029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j</a:t>
            </a:r>
          </a:p>
        </p:txBody>
      </p:sp>
      <p:sp>
        <p:nvSpPr>
          <p:cNvPr id="15372" name="Oval 15"/>
          <p:cNvSpPr>
            <a:spLocks noChangeArrowheads="1"/>
          </p:cNvSpPr>
          <p:nvPr/>
        </p:nvSpPr>
        <p:spPr bwMode="auto">
          <a:xfrm>
            <a:off x="4419600" y="57912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q</a:t>
            </a:r>
            <a:r>
              <a:rPr lang="en-US" baseline="-25000"/>
              <a:t>k</a:t>
            </a:r>
          </a:p>
        </p:txBody>
      </p:sp>
      <p:sp>
        <p:nvSpPr>
          <p:cNvPr id="15373" name="Text Box 16"/>
          <p:cNvSpPr txBox="1">
            <a:spLocks noChangeArrowheads="1"/>
          </p:cNvSpPr>
          <p:nvPr/>
        </p:nvSpPr>
        <p:spPr bwMode="auto">
          <a:xfrm>
            <a:off x="4479925" y="5373688"/>
            <a:ext cx="4889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15374" name="Text Box 17"/>
          <p:cNvSpPr txBox="1">
            <a:spLocks noChangeArrowheads="1"/>
          </p:cNvSpPr>
          <p:nvPr/>
        </p:nvSpPr>
        <p:spPr bwMode="auto">
          <a:xfrm>
            <a:off x="5334000" y="5330825"/>
            <a:ext cx="3744913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1800"/>
              <a:t> Each transition function therefore </a:t>
            </a:r>
            <a:br>
              <a:rPr lang="en-US" sz="1800"/>
            </a:br>
            <a:r>
              <a:rPr lang="en-US" sz="1800"/>
              <a:t>maps to a </a:t>
            </a:r>
            <a:r>
              <a:rPr lang="en-US" sz="1800" u="sng"/>
              <a:t>set</a:t>
            </a:r>
            <a:r>
              <a:rPr lang="en-US" sz="1800"/>
              <a:t> of states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9DE729-44B7-4856-9348-18F9ADFCEA93}" type="slidenum">
              <a:rPr lang="en-US" smtClean="0"/>
              <a:pPr/>
              <a:t>15</a:t>
            </a:fld>
            <a:endParaRPr lang="en-US" smtClean="0"/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Non-deterministic</a:t>
            </a:r>
            <a:r>
              <a:rPr lang="en-US" smtClean="0"/>
              <a:t> Finite Automata (</a:t>
            </a:r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rgbClr val="006600"/>
                </a:solidFill>
              </a:rPr>
              <a:t>Non-deterministic </a:t>
            </a:r>
            <a:r>
              <a:rPr lang="en-US" sz="2800" dirty="0" smtClean="0">
                <a:solidFill>
                  <a:schemeClr val="tx2"/>
                </a:solidFill>
              </a:rPr>
              <a:t>Finite Automaton (</a:t>
            </a:r>
            <a:r>
              <a:rPr lang="en-US" sz="2800" dirty="0" smtClean="0">
                <a:solidFill>
                  <a:srgbClr val="006600"/>
                </a:solidFill>
              </a:rPr>
              <a:t>NFA</a:t>
            </a:r>
            <a:r>
              <a:rPr lang="en-US" sz="2800" dirty="0" smtClean="0">
                <a:solidFill>
                  <a:schemeClr val="tx2"/>
                </a:solidFill>
              </a:rPr>
              <a:t>)</a:t>
            </a:r>
            <a:r>
              <a:rPr lang="en-US" sz="2800" dirty="0" smtClean="0"/>
              <a:t> consists of: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ro-RO" sz="2400" dirty="0" smtClean="0"/>
              <a:t>: </a:t>
            </a:r>
            <a:r>
              <a:rPr lang="en-US" sz="2400" dirty="0" smtClean="0"/>
              <a:t>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</a:t>
            </a:r>
            <a:r>
              <a:rPr lang="ro-RO" sz="2400" dirty="0" smtClean="0"/>
              <a:t>:</a:t>
            </a:r>
            <a:r>
              <a:rPr lang="en-US" sz="2400" dirty="0" smtClean="0"/>
              <a:t> 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ro-RO" sz="2400" dirty="0" smtClean="0"/>
              <a:t>: </a:t>
            </a:r>
            <a:r>
              <a:rPr lang="en-US" sz="2400" dirty="0" smtClean="0"/>
              <a:t>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</a:t>
            </a:r>
            <a:r>
              <a:rPr lang="ro-RO" sz="2400" dirty="0" smtClean="0"/>
              <a:t>: </a:t>
            </a:r>
            <a:r>
              <a:rPr lang="en-US" sz="2400" dirty="0" smtClean="0"/>
              <a:t>set of accepting states 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ro-RO" sz="2400" dirty="0" smtClean="0">
                <a:latin typeface="Lucida Grande" pitchFamily="28" charset="0"/>
                <a:cs typeface="Tahoma" pitchFamily="28" charset="0"/>
              </a:rPr>
              <a:t>: </a:t>
            </a:r>
            <a:r>
              <a:rPr lang="en-US" sz="2400" dirty="0" smtClean="0"/>
              <a:t>a transition function, which is a mapping between Q x ∑ </a:t>
            </a:r>
            <a:r>
              <a:rPr lang="ro-RO" sz="2400" dirty="0" smtClean="0"/>
              <a:t>and a</a:t>
            </a:r>
            <a:r>
              <a:rPr lang="en-US" sz="2400" dirty="0" smtClean="0"/>
              <a:t> </a:t>
            </a:r>
            <a:r>
              <a:rPr lang="en-US" sz="2400" dirty="0" smtClean="0">
                <a:solidFill>
                  <a:schemeClr val="hlink"/>
                </a:solidFill>
              </a:rPr>
              <a:t>subset of</a:t>
            </a:r>
            <a:r>
              <a:rPr lang="en-US" sz="2400" dirty="0" smtClean="0"/>
              <a:t> Q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An NFA is also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2423945-F6B1-46ED-BCA2-D82F21F76E7C}" type="slidenum">
              <a:rPr lang="en-US" smtClean="0"/>
              <a:pPr/>
              <a:t>16</a:t>
            </a:fld>
            <a:endParaRPr lang="en-US" smtClean="0"/>
          </a:p>
        </p:txBody>
      </p:sp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How to use an NFA?</a:t>
            </a:r>
          </a:p>
        </p:txBody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u="sng" dirty="0" smtClean="0"/>
              <a:t>Input:</a:t>
            </a:r>
            <a:r>
              <a:rPr lang="en-US" sz="2400" dirty="0" smtClean="0"/>
              <a:t> a word w in ∑*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dirty="0" smtClean="0"/>
              <a:t>Question:</a:t>
            </a:r>
            <a:r>
              <a:rPr lang="en-US" sz="2400" dirty="0" smtClean="0"/>
              <a:t> Is w acceptable by the NFA?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u="sng" dirty="0" smtClean="0"/>
              <a:t>Steps: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Start at the “start state” q</a:t>
            </a:r>
            <a:r>
              <a:rPr lang="en-US" sz="2000" baseline="-25000" dirty="0" smtClean="0"/>
              <a:t>0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For every input symbol 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1800" dirty="0" smtClean="0"/>
              <a:t>Determine </a:t>
            </a:r>
            <a:r>
              <a:rPr lang="en-US" sz="1800" dirty="0" smtClean="0">
                <a:solidFill>
                  <a:srgbClr val="FF0000"/>
                </a:solidFill>
              </a:rPr>
              <a:t>all possible next states from all current states</a:t>
            </a:r>
            <a:r>
              <a:rPr lang="en-US" sz="1800" dirty="0" smtClean="0"/>
              <a:t>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If after all symbols in w are consumed </a:t>
            </a:r>
            <a:r>
              <a:rPr lang="en-US" sz="2000" u="sng" dirty="0" smtClean="0"/>
              <a:t>and</a:t>
            </a:r>
            <a:r>
              <a:rPr lang="en-US" sz="2000" dirty="0" smtClean="0"/>
              <a:t> if at least </a:t>
            </a:r>
            <a:r>
              <a:rPr lang="en-US" sz="2000" dirty="0" smtClean="0">
                <a:solidFill>
                  <a:srgbClr val="006600"/>
                </a:solidFill>
              </a:rPr>
              <a:t>one of</a:t>
            </a:r>
            <a:r>
              <a:rPr lang="en-US" sz="2000" dirty="0" smtClean="0"/>
              <a:t> the current states is a final state then </a:t>
            </a:r>
            <a:r>
              <a:rPr lang="en-US" sz="2000" i="1" dirty="0" smtClean="0"/>
              <a:t>accept w;</a:t>
            </a:r>
            <a:endParaRPr lang="en-US" sz="20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Otherwise, </a:t>
            </a:r>
            <a:r>
              <a:rPr lang="en-US" sz="2000" i="1" dirty="0" smtClean="0"/>
              <a:t>reject w.</a:t>
            </a:r>
            <a:endParaRPr lang="en-US" sz="2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C77B3DF-5520-4DE6-875C-97FE9183ECB8}" type="slidenum">
              <a:rPr lang="en-US" smtClean="0"/>
              <a:pPr/>
              <a:t>17</a:t>
            </a:fld>
            <a:endParaRPr lang="en-US" smtClean="0"/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>
                <a:solidFill>
                  <a:srgbClr val="006600"/>
                </a:solidFill>
              </a:rPr>
              <a:t>NFA</a:t>
            </a:r>
            <a:r>
              <a:rPr lang="en-US" smtClean="0"/>
              <a:t> for strings containing 01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8490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8491" name="Line 5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Text Box 6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8487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8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8489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</a:p>
          </p:txBody>
        </p:sp>
      </p:grpSp>
      <p:grpSp>
        <p:nvGrpSpPr>
          <p:cNvPr id="4" name="Group 60"/>
          <p:cNvGrpSpPr>
            <a:grpSpLocks/>
          </p:cNvGrpSpPr>
          <p:nvPr/>
        </p:nvGrpSpPr>
        <p:grpSpPr bwMode="auto">
          <a:xfrm>
            <a:off x="1752600" y="3163888"/>
            <a:ext cx="608013" cy="722312"/>
            <a:chOff x="1752600" y="3163888"/>
            <a:chExt cx="608013" cy="722312"/>
          </a:xfrm>
        </p:grpSpPr>
        <p:sp>
          <p:nvSpPr>
            <p:cNvPr id="18485" name="Freeform 13"/>
            <p:cNvSpPr>
              <a:spLocks/>
            </p:cNvSpPr>
            <p:nvPr/>
          </p:nvSpPr>
          <p:spPr bwMode="auto">
            <a:xfrm>
              <a:off x="1879600" y="3568700"/>
              <a:ext cx="419100" cy="317500"/>
            </a:xfrm>
            <a:custGeom>
              <a:avLst/>
              <a:gdLst>
                <a:gd name="T0" fmla="*/ 2147483647 w 264"/>
                <a:gd name="T1" fmla="*/ 2147483647 h 200"/>
                <a:gd name="T2" fmla="*/ 2147483647 w 264"/>
                <a:gd name="T3" fmla="*/ 2147483647 h 200"/>
                <a:gd name="T4" fmla="*/ 2147483647 w 264"/>
                <a:gd name="T5" fmla="*/ 2147483647 h 200"/>
                <a:gd name="T6" fmla="*/ 2147483647 w 264"/>
                <a:gd name="T7" fmla="*/ 2147483647 h 200"/>
                <a:gd name="T8" fmla="*/ 2147483647 w 264"/>
                <a:gd name="T9" fmla="*/ 2147483647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6" name="Text Box 14"/>
            <p:cNvSpPr txBox="1">
              <a:spLocks noChangeArrowheads="1"/>
            </p:cNvSpPr>
            <p:nvPr/>
          </p:nvSpPr>
          <p:spPr bwMode="auto">
            <a:xfrm>
              <a:off x="1752600" y="3163888"/>
              <a:ext cx="608013" cy="4572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chemeClr val="hlink"/>
                  </a:solidFill>
                </a:rPr>
                <a:t>0</a:t>
              </a:r>
              <a:r>
                <a:rPr lang="en-US"/>
                <a:t>,1</a:t>
              </a:r>
            </a:p>
          </p:txBody>
        </p:sp>
      </p:grpSp>
      <p:grpSp>
        <p:nvGrpSpPr>
          <p:cNvPr id="5" name="Group 15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8483" name="Freeform 16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84" name="Text Box 17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1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8480" name="Text Box 2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8481" name="Oval 2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8482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7" name="Group 25"/>
          <p:cNvGrpSpPr>
            <a:grpSpLocks/>
          </p:cNvGrpSpPr>
          <p:nvPr/>
        </p:nvGrpSpPr>
        <p:grpSpPr bwMode="auto">
          <a:xfrm>
            <a:off x="3717925" y="3810000"/>
            <a:ext cx="844550" cy="1319213"/>
            <a:chOff x="2342" y="2400"/>
            <a:chExt cx="532" cy="831"/>
          </a:xfrm>
        </p:grpSpPr>
        <p:sp>
          <p:nvSpPr>
            <p:cNvPr id="18478" name="Oval 26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479" name="Text Box 27"/>
            <p:cNvSpPr txBox="1">
              <a:spLocks noChangeArrowheads="1"/>
            </p:cNvSpPr>
            <p:nvPr/>
          </p:nvSpPr>
          <p:spPr bwMode="auto">
            <a:xfrm>
              <a:off x="2342" y="2713"/>
              <a:ext cx="532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Final</a:t>
              </a:r>
            </a:p>
            <a:p>
              <a:r>
                <a:rPr lang="en-US"/>
                <a:t>state</a:t>
              </a:r>
            </a:p>
          </p:txBody>
        </p:sp>
      </p:grpSp>
      <p:sp>
        <p:nvSpPr>
          <p:cNvPr id="18442" name="Line 46"/>
          <p:cNvSpPr>
            <a:spLocks noChangeShapeType="1"/>
          </p:cNvSpPr>
          <p:nvPr/>
        </p:nvSpPr>
        <p:spPr bwMode="auto">
          <a:xfrm>
            <a:off x="5105400" y="4984750"/>
            <a:ext cx="990600" cy="0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3" name="Line 50"/>
          <p:cNvSpPr>
            <a:spLocks noChangeShapeType="1"/>
          </p:cNvSpPr>
          <p:nvPr/>
        </p:nvSpPr>
        <p:spPr bwMode="auto">
          <a:xfrm>
            <a:off x="5105400" y="4984750"/>
            <a:ext cx="0" cy="334963"/>
          </a:xfrm>
          <a:prstGeom prst="line">
            <a:avLst/>
          </a:prstGeom>
          <a:noFill/>
          <a:ln w="12700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4" name="Line 53"/>
          <p:cNvSpPr>
            <a:spLocks noChangeShapeType="1"/>
          </p:cNvSpPr>
          <p:nvPr/>
        </p:nvSpPr>
        <p:spPr bwMode="auto">
          <a:xfrm>
            <a:off x="60960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5" name="Line 54"/>
          <p:cNvSpPr>
            <a:spLocks noChangeShapeType="1"/>
          </p:cNvSpPr>
          <p:nvPr/>
        </p:nvSpPr>
        <p:spPr bwMode="auto">
          <a:xfrm>
            <a:off x="5105400" y="5319713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6" name="Line 57"/>
          <p:cNvSpPr>
            <a:spLocks noChangeShapeType="1"/>
          </p:cNvSpPr>
          <p:nvPr/>
        </p:nvSpPr>
        <p:spPr bwMode="auto">
          <a:xfrm>
            <a:off x="7086600" y="4984750"/>
            <a:ext cx="990600" cy="0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7" name="Line 58"/>
          <p:cNvSpPr>
            <a:spLocks noChangeShapeType="1"/>
          </p:cNvSpPr>
          <p:nvPr/>
        </p:nvSpPr>
        <p:spPr bwMode="auto">
          <a:xfrm>
            <a:off x="5105400" y="5654675"/>
            <a:ext cx="0" cy="334963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8448" name="Line 59"/>
          <p:cNvSpPr>
            <a:spLocks noChangeShapeType="1"/>
          </p:cNvSpPr>
          <p:nvPr/>
        </p:nvSpPr>
        <p:spPr bwMode="auto">
          <a:xfrm>
            <a:off x="5105400" y="5989638"/>
            <a:ext cx="0" cy="334962"/>
          </a:xfrm>
          <a:prstGeom prst="line">
            <a:avLst/>
          </a:prstGeom>
          <a:noFill/>
          <a:ln w="28575" cap="sq">
            <a:noFill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grpSp>
        <p:nvGrpSpPr>
          <p:cNvPr id="8" name="Group 68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8453" name="Line 31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54" name="Text Box 32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/>
                <a:t> </a:t>
              </a:r>
              <a:r>
                <a:rPr lang="en-US" sz="1800"/>
                <a:t>Q = {q</a:t>
              </a:r>
              <a:r>
                <a:rPr lang="en-US" sz="1800" baseline="-25000"/>
                <a:t>0</a:t>
              </a:r>
              <a:r>
                <a:rPr lang="en-US" sz="1800"/>
                <a:t>,q</a:t>
              </a:r>
              <a:r>
                <a:rPr lang="en-US" sz="1800" baseline="-25000"/>
                <a:t>1</a:t>
              </a:r>
              <a:r>
                <a:rPr lang="en-US" sz="1800"/>
                <a:t>,q</a:t>
              </a:r>
              <a:r>
                <a:rPr lang="en-US" sz="1800" baseline="-25000"/>
                <a:t>2</a:t>
              </a:r>
              <a:r>
                <a:rPr lang="en-US" sz="180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</a:t>
              </a:r>
              <a:r>
                <a:rPr lang="en-US" sz="1800">
                  <a:sym typeface="Symbol" pitchFamily="28" charset="2"/>
                </a:rPr>
                <a:t> </a:t>
              </a:r>
              <a:r>
                <a:rPr lang="en-US" sz="1800"/>
                <a:t>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start state = q</a:t>
              </a:r>
              <a:r>
                <a:rPr lang="en-US" sz="1800" baseline="-25000"/>
                <a:t>0</a:t>
              </a:r>
              <a:r>
                <a:rPr lang="en-US" sz="180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F = {q</a:t>
              </a:r>
              <a:r>
                <a:rPr lang="en-US" sz="1800" baseline="-25000"/>
                <a:t>2</a:t>
              </a:r>
              <a:r>
                <a:rPr lang="en-US" sz="1800"/>
                <a:t>} </a:t>
              </a:r>
              <a:endParaRPr lang="el-GR" sz="1800">
                <a:cs typeface="Arial" charset="0"/>
              </a:endParaRP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/>
                <a:t> Transition table</a:t>
              </a:r>
            </a:p>
          </p:txBody>
        </p:sp>
        <p:pic>
          <p:nvPicPr>
            <p:cNvPr id="18455" name="Picture 33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456" name="Rectangle 34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57" name="Rectangle 35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</a:p>
          </p:txBody>
        </p:sp>
        <p:sp>
          <p:nvSpPr>
            <p:cNvPr id="18458" name="Rectangle 36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59" name="Rectangle 37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2</a:t>
              </a:r>
              <a:r>
                <a:rPr lang="en-US" sz="1600"/>
                <a:t>}</a:t>
              </a:r>
              <a:endParaRPr lang="en-US" sz="1600" baseline="-25000"/>
            </a:p>
          </p:txBody>
        </p:sp>
        <p:sp>
          <p:nvSpPr>
            <p:cNvPr id="18460" name="Rectangle 38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l-GR" sz="1600">
                  <a:cs typeface="Arial" charset="0"/>
                </a:rPr>
                <a:t>Φ</a:t>
              </a:r>
            </a:p>
          </p:txBody>
        </p:sp>
        <p:sp>
          <p:nvSpPr>
            <p:cNvPr id="18461" name="Rectangle 39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8462" name="Rectangle 40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}</a:t>
              </a:r>
            </a:p>
          </p:txBody>
        </p:sp>
        <p:sp>
          <p:nvSpPr>
            <p:cNvPr id="18463" name="Rectangle 41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{q</a:t>
              </a:r>
              <a:r>
                <a:rPr lang="en-US" sz="1600" baseline="-25000"/>
                <a:t>0</a:t>
              </a:r>
              <a:r>
                <a:rPr lang="en-US" sz="1600"/>
                <a:t>,q</a:t>
              </a:r>
              <a:r>
                <a:rPr lang="en-US" sz="1600" baseline="-25000"/>
                <a:t>1</a:t>
              </a:r>
              <a:r>
                <a:rPr lang="en-US" sz="1600"/>
                <a:t>}</a:t>
              </a:r>
            </a:p>
          </p:txBody>
        </p:sp>
        <p:sp>
          <p:nvSpPr>
            <p:cNvPr id="18464" name="Rectangle 42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5" name="Rectangle 43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8466" name="Rectangle 44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8467" name="Rectangle 45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8468" name="Line 47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69" name="Line 48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0" name="Line 49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1" name="Line 51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2" name="Line 52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3" name="Line 55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4" name="Line 56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75" name="Text Box 61"/>
            <p:cNvSpPr txBox="1">
              <a:spLocks noChangeArrowheads="1"/>
            </p:cNvSpPr>
            <p:nvPr/>
          </p:nvSpPr>
          <p:spPr bwMode="auto">
            <a:xfrm rot="-5400000">
              <a:off x="2803" y="3572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8476" name="Text Box 62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8477" name="Line 65"/>
            <p:cNvSpPr>
              <a:spLocks noChangeShapeType="1"/>
            </p:cNvSpPr>
            <p:nvPr/>
          </p:nvSpPr>
          <p:spPr bwMode="auto">
            <a:xfrm>
              <a:off x="3072" y="3456"/>
              <a:ext cx="192" cy="0"/>
            </a:xfrm>
            <a:prstGeom prst="line">
              <a:avLst/>
            </a:prstGeom>
            <a:noFill/>
            <a:ln w="9525">
              <a:solidFill>
                <a:srgbClr val="33996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01442" name="Text Box 66"/>
          <p:cNvSpPr txBox="1">
            <a:spLocks noChangeArrowheads="1"/>
          </p:cNvSpPr>
          <p:nvPr/>
        </p:nvSpPr>
        <p:spPr bwMode="auto">
          <a:xfrm>
            <a:off x="762000" y="5330825"/>
            <a:ext cx="3254375" cy="6413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dirty="0">
                <a:solidFill>
                  <a:schemeClr val="hlink"/>
                </a:solidFill>
              </a:rPr>
              <a:t>What will happen if at state q</a:t>
            </a:r>
            <a:r>
              <a:rPr lang="en-US" sz="1800" baseline="-25000" dirty="0">
                <a:solidFill>
                  <a:schemeClr val="hlink"/>
                </a:solidFill>
              </a:rPr>
              <a:t>1</a:t>
            </a:r>
            <a:r>
              <a:rPr lang="en-US" sz="1800" dirty="0">
                <a:solidFill>
                  <a:schemeClr val="hlink"/>
                </a:solidFill>
              </a:rPr>
              <a:t> </a:t>
            </a:r>
            <a:br>
              <a:rPr lang="en-US" sz="1800" dirty="0">
                <a:solidFill>
                  <a:schemeClr val="hlink"/>
                </a:solidFill>
              </a:rPr>
            </a:br>
            <a:r>
              <a:rPr lang="en-US" sz="1800" dirty="0">
                <a:solidFill>
                  <a:schemeClr val="hlink"/>
                </a:solidFill>
              </a:rPr>
              <a:t>an input of 0 is received? </a:t>
            </a:r>
          </a:p>
        </p:txBody>
      </p:sp>
      <p:sp>
        <p:nvSpPr>
          <p:cNvPr id="101445" name="Text Box 69"/>
          <p:cNvSpPr txBox="1">
            <a:spLocks noChangeArrowheads="1"/>
          </p:cNvSpPr>
          <p:nvPr/>
        </p:nvSpPr>
        <p:spPr bwMode="auto">
          <a:xfrm>
            <a:off x="228600" y="2590800"/>
            <a:ext cx="3284538" cy="366713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>
                <a:solidFill>
                  <a:schemeClr val="hlink"/>
                </a:solidFill>
              </a:rPr>
              <a:t>Why is this non-deterministic? </a:t>
            </a:r>
          </a:p>
        </p:txBody>
      </p:sp>
      <p:sp>
        <p:nvSpPr>
          <p:cNvPr id="61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502285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Regular expression: (0+1)*01(0+1)*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442" grpId="0" animBg="1"/>
      <p:bldP spid="101445" grpId="0" animBg="1"/>
      <p:bldP spid="6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166C906-4521-45AD-900D-FE792846BCD2}" type="slidenum">
              <a:rPr lang="en-US" smtClean="0"/>
              <a:pPr/>
              <a:t>18</a:t>
            </a:fld>
            <a:endParaRPr lang="en-US" smtClean="0"/>
          </a:p>
        </p:txBody>
      </p:sp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What is an “error state”?</a:t>
            </a: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 DFA for recognizing the key word “</a:t>
            </a:r>
            <a:r>
              <a:rPr lang="en-US" i="1" dirty="0" smtClean="0"/>
              <a:t>while</a:t>
            </a:r>
            <a:r>
              <a:rPr lang="en-US" dirty="0" smtClean="0"/>
              <a:t>”</a:t>
            </a:r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endParaRPr lang="en-US" dirty="0" smtClean="0"/>
          </a:p>
          <a:p>
            <a:pPr eaLnBrk="1" hangingPunct="1"/>
            <a:r>
              <a:rPr lang="en-US" dirty="0" smtClean="0"/>
              <a:t>An NFA for the same purpose:</a:t>
            </a:r>
          </a:p>
          <a:p>
            <a:pPr lvl="1" eaLnBrk="1" hangingPunct="1"/>
            <a:endParaRPr lang="en-US" dirty="0" smtClean="0"/>
          </a:p>
        </p:txBody>
      </p:sp>
      <p:sp>
        <p:nvSpPr>
          <p:cNvPr id="19461" name="Oval 4"/>
          <p:cNvSpPr>
            <a:spLocks noChangeArrowheads="1"/>
          </p:cNvSpPr>
          <p:nvPr/>
        </p:nvSpPr>
        <p:spPr bwMode="auto">
          <a:xfrm>
            <a:off x="33528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62" name="Line 5"/>
          <p:cNvSpPr>
            <a:spLocks noChangeShapeType="1"/>
          </p:cNvSpPr>
          <p:nvPr/>
        </p:nvSpPr>
        <p:spPr bwMode="auto">
          <a:xfrm>
            <a:off x="2971800" y="31242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3" name="Text Box 6"/>
          <p:cNvSpPr txBox="1">
            <a:spLocks noChangeArrowheads="1"/>
          </p:cNvSpPr>
          <p:nvPr/>
        </p:nvSpPr>
        <p:spPr bwMode="auto">
          <a:xfrm>
            <a:off x="3886200" y="27432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64" name="Line 7"/>
          <p:cNvSpPr>
            <a:spLocks noChangeShapeType="1"/>
          </p:cNvSpPr>
          <p:nvPr/>
        </p:nvSpPr>
        <p:spPr bwMode="auto">
          <a:xfrm>
            <a:off x="38100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5" name="Oval 8"/>
          <p:cNvSpPr>
            <a:spLocks noChangeArrowheads="1"/>
          </p:cNvSpPr>
          <p:nvPr/>
        </p:nvSpPr>
        <p:spPr bwMode="auto">
          <a:xfrm>
            <a:off x="42672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66" name="Text Box 9"/>
          <p:cNvSpPr txBox="1">
            <a:spLocks noChangeArrowheads="1"/>
          </p:cNvSpPr>
          <p:nvPr/>
        </p:nvSpPr>
        <p:spPr bwMode="auto">
          <a:xfrm>
            <a:off x="48006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67" name="Line 10"/>
          <p:cNvSpPr>
            <a:spLocks noChangeShapeType="1"/>
          </p:cNvSpPr>
          <p:nvPr/>
        </p:nvSpPr>
        <p:spPr bwMode="auto">
          <a:xfrm>
            <a:off x="47244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8" name="Oval 11"/>
          <p:cNvSpPr>
            <a:spLocks noChangeArrowheads="1"/>
          </p:cNvSpPr>
          <p:nvPr/>
        </p:nvSpPr>
        <p:spPr bwMode="auto">
          <a:xfrm>
            <a:off x="51816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69" name="Text Box 12"/>
          <p:cNvSpPr txBox="1">
            <a:spLocks noChangeArrowheads="1"/>
          </p:cNvSpPr>
          <p:nvPr/>
        </p:nvSpPr>
        <p:spPr bwMode="auto">
          <a:xfrm>
            <a:off x="57150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70" name="Line 13"/>
          <p:cNvSpPr>
            <a:spLocks noChangeShapeType="1"/>
          </p:cNvSpPr>
          <p:nvPr/>
        </p:nvSpPr>
        <p:spPr bwMode="auto">
          <a:xfrm>
            <a:off x="56388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1" name="Oval 14"/>
          <p:cNvSpPr>
            <a:spLocks noChangeArrowheads="1"/>
          </p:cNvSpPr>
          <p:nvPr/>
        </p:nvSpPr>
        <p:spPr bwMode="auto">
          <a:xfrm>
            <a:off x="6096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72" name="Text Box 15"/>
          <p:cNvSpPr txBox="1">
            <a:spLocks noChangeArrowheads="1"/>
          </p:cNvSpPr>
          <p:nvPr/>
        </p:nvSpPr>
        <p:spPr bwMode="auto">
          <a:xfrm>
            <a:off x="6629400" y="27432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73" name="Line 16"/>
          <p:cNvSpPr>
            <a:spLocks noChangeShapeType="1"/>
          </p:cNvSpPr>
          <p:nvPr/>
        </p:nvSpPr>
        <p:spPr bwMode="auto">
          <a:xfrm>
            <a:off x="65532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4" name="Oval 17"/>
          <p:cNvSpPr>
            <a:spLocks noChangeArrowheads="1"/>
          </p:cNvSpPr>
          <p:nvPr/>
        </p:nvSpPr>
        <p:spPr bwMode="auto">
          <a:xfrm>
            <a:off x="70104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475" name="Text Box 18"/>
          <p:cNvSpPr txBox="1">
            <a:spLocks noChangeArrowheads="1"/>
          </p:cNvSpPr>
          <p:nvPr/>
        </p:nvSpPr>
        <p:spPr bwMode="auto">
          <a:xfrm>
            <a:off x="7543800" y="27432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476" name="Line 19"/>
          <p:cNvSpPr>
            <a:spLocks noChangeShapeType="1"/>
          </p:cNvSpPr>
          <p:nvPr/>
        </p:nvSpPr>
        <p:spPr bwMode="auto">
          <a:xfrm>
            <a:off x="7467600" y="3124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7" name="Oval 20"/>
          <p:cNvSpPr>
            <a:spLocks noChangeArrowheads="1"/>
          </p:cNvSpPr>
          <p:nvPr/>
        </p:nvSpPr>
        <p:spPr bwMode="auto">
          <a:xfrm>
            <a:off x="8001000" y="28956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478" name="Oval 21"/>
          <p:cNvSpPr>
            <a:spLocks noChangeArrowheads="1"/>
          </p:cNvSpPr>
          <p:nvPr/>
        </p:nvSpPr>
        <p:spPr bwMode="auto">
          <a:xfrm>
            <a:off x="7924800" y="28194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79" name="Line 22"/>
          <p:cNvSpPr>
            <a:spLocks noChangeShapeType="1"/>
          </p:cNvSpPr>
          <p:nvPr/>
        </p:nvSpPr>
        <p:spPr bwMode="auto">
          <a:xfrm>
            <a:off x="3657600" y="3352800"/>
            <a:ext cx="1981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0" name="Oval 23"/>
          <p:cNvSpPr>
            <a:spLocks noChangeArrowheads="1"/>
          </p:cNvSpPr>
          <p:nvPr/>
        </p:nvSpPr>
        <p:spPr bwMode="auto">
          <a:xfrm>
            <a:off x="5562600" y="3962400"/>
            <a:ext cx="457200" cy="457200"/>
          </a:xfrm>
          <a:prstGeom prst="ellipse">
            <a:avLst/>
          </a:prstGeom>
          <a:solidFill>
            <a:srgbClr val="FFCC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 dirty="0" err="1" smtClean="0"/>
              <a:t>q</a:t>
            </a:r>
            <a:r>
              <a:rPr lang="en-US" sz="1800" baseline="-25000" dirty="0" err="1" smtClean="0"/>
              <a:t>err</a:t>
            </a:r>
            <a:endParaRPr lang="en-US" sz="1800" dirty="0"/>
          </a:p>
        </p:txBody>
      </p:sp>
      <p:sp>
        <p:nvSpPr>
          <p:cNvPr id="19481" name="Line 24"/>
          <p:cNvSpPr>
            <a:spLocks noChangeShapeType="1"/>
          </p:cNvSpPr>
          <p:nvPr/>
        </p:nvSpPr>
        <p:spPr bwMode="auto">
          <a:xfrm>
            <a:off x="4572000" y="3352800"/>
            <a:ext cx="1143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2" name="Line 25"/>
          <p:cNvSpPr>
            <a:spLocks noChangeShapeType="1"/>
          </p:cNvSpPr>
          <p:nvPr/>
        </p:nvSpPr>
        <p:spPr bwMode="auto">
          <a:xfrm>
            <a:off x="5486400" y="3352800"/>
            <a:ext cx="304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3" name="Line 26"/>
          <p:cNvSpPr>
            <a:spLocks noChangeShapeType="1"/>
          </p:cNvSpPr>
          <p:nvPr/>
        </p:nvSpPr>
        <p:spPr bwMode="auto">
          <a:xfrm flipH="1">
            <a:off x="5867400" y="3352800"/>
            <a:ext cx="3810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4" name="Line 27"/>
          <p:cNvSpPr>
            <a:spLocks noChangeShapeType="1"/>
          </p:cNvSpPr>
          <p:nvPr/>
        </p:nvSpPr>
        <p:spPr bwMode="auto">
          <a:xfrm flipH="1">
            <a:off x="5943600" y="3352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5" name="Line 28"/>
          <p:cNvSpPr>
            <a:spLocks noChangeShapeType="1"/>
          </p:cNvSpPr>
          <p:nvPr/>
        </p:nvSpPr>
        <p:spPr bwMode="auto">
          <a:xfrm flipH="1">
            <a:off x="6019800" y="3352800"/>
            <a:ext cx="2057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6" name="Text Box 29"/>
          <p:cNvSpPr txBox="1">
            <a:spLocks noChangeArrowheads="1"/>
          </p:cNvSpPr>
          <p:nvPr/>
        </p:nvSpPr>
        <p:spPr bwMode="auto">
          <a:xfrm>
            <a:off x="4572000" y="3505200"/>
            <a:ext cx="2768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other input symbol</a:t>
            </a:r>
          </a:p>
        </p:txBody>
      </p:sp>
      <p:sp>
        <p:nvSpPr>
          <p:cNvPr id="19487" name="Oval 4"/>
          <p:cNvSpPr>
            <a:spLocks noChangeArrowheads="1"/>
          </p:cNvSpPr>
          <p:nvPr/>
        </p:nvSpPr>
        <p:spPr bwMode="auto">
          <a:xfrm>
            <a:off x="31242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0</a:t>
            </a:r>
            <a:endParaRPr lang="en-US" sz="1800"/>
          </a:p>
        </p:txBody>
      </p:sp>
      <p:sp>
        <p:nvSpPr>
          <p:cNvPr id="19488" name="Line 5"/>
          <p:cNvSpPr>
            <a:spLocks noChangeShapeType="1"/>
          </p:cNvSpPr>
          <p:nvPr/>
        </p:nvSpPr>
        <p:spPr bwMode="auto">
          <a:xfrm>
            <a:off x="2743200" y="5943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Text Box 6"/>
          <p:cNvSpPr txBox="1">
            <a:spLocks noChangeArrowheads="1"/>
          </p:cNvSpPr>
          <p:nvPr/>
        </p:nvSpPr>
        <p:spPr bwMode="auto">
          <a:xfrm>
            <a:off x="3657600" y="5562600"/>
            <a:ext cx="368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w</a:t>
            </a:r>
          </a:p>
        </p:txBody>
      </p:sp>
      <p:sp>
        <p:nvSpPr>
          <p:cNvPr id="19490" name="Line 7"/>
          <p:cNvSpPr>
            <a:spLocks noChangeShapeType="1"/>
          </p:cNvSpPr>
          <p:nvPr/>
        </p:nvSpPr>
        <p:spPr bwMode="auto">
          <a:xfrm>
            <a:off x="35814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Oval 8"/>
          <p:cNvSpPr>
            <a:spLocks noChangeArrowheads="1"/>
          </p:cNvSpPr>
          <p:nvPr/>
        </p:nvSpPr>
        <p:spPr bwMode="auto">
          <a:xfrm>
            <a:off x="40386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1</a:t>
            </a:r>
            <a:endParaRPr lang="en-US" sz="1800"/>
          </a:p>
        </p:txBody>
      </p:sp>
      <p:sp>
        <p:nvSpPr>
          <p:cNvPr id="19492" name="Text Box 9"/>
          <p:cNvSpPr txBox="1">
            <a:spLocks noChangeArrowheads="1"/>
          </p:cNvSpPr>
          <p:nvPr/>
        </p:nvSpPr>
        <p:spPr bwMode="auto">
          <a:xfrm>
            <a:off x="45720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h</a:t>
            </a:r>
          </a:p>
        </p:txBody>
      </p:sp>
      <p:sp>
        <p:nvSpPr>
          <p:cNvPr id="19493" name="Line 10"/>
          <p:cNvSpPr>
            <a:spLocks noChangeShapeType="1"/>
          </p:cNvSpPr>
          <p:nvPr/>
        </p:nvSpPr>
        <p:spPr bwMode="auto">
          <a:xfrm>
            <a:off x="44958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Oval 11"/>
          <p:cNvSpPr>
            <a:spLocks noChangeArrowheads="1"/>
          </p:cNvSpPr>
          <p:nvPr/>
        </p:nvSpPr>
        <p:spPr bwMode="auto">
          <a:xfrm>
            <a:off x="49530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2</a:t>
            </a:r>
            <a:endParaRPr lang="en-US" sz="1800"/>
          </a:p>
        </p:txBody>
      </p:sp>
      <p:sp>
        <p:nvSpPr>
          <p:cNvPr id="19495" name="Text Box 12"/>
          <p:cNvSpPr txBox="1">
            <a:spLocks noChangeArrowheads="1"/>
          </p:cNvSpPr>
          <p:nvPr/>
        </p:nvSpPr>
        <p:spPr bwMode="auto">
          <a:xfrm>
            <a:off x="54864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i</a:t>
            </a:r>
          </a:p>
        </p:txBody>
      </p:sp>
      <p:sp>
        <p:nvSpPr>
          <p:cNvPr id="19496" name="Line 13"/>
          <p:cNvSpPr>
            <a:spLocks noChangeShapeType="1"/>
          </p:cNvSpPr>
          <p:nvPr/>
        </p:nvSpPr>
        <p:spPr bwMode="auto">
          <a:xfrm>
            <a:off x="54102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97" name="Oval 14"/>
          <p:cNvSpPr>
            <a:spLocks noChangeArrowheads="1"/>
          </p:cNvSpPr>
          <p:nvPr/>
        </p:nvSpPr>
        <p:spPr bwMode="auto">
          <a:xfrm>
            <a:off x="5867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3</a:t>
            </a:r>
            <a:endParaRPr lang="en-US" sz="1800"/>
          </a:p>
        </p:txBody>
      </p:sp>
      <p:sp>
        <p:nvSpPr>
          <p:cNvPr id="19498" name="Text Box 15"/>
          <p:cNvSpPr txBox="1">
            <a:spLocks noChangeArrowheads="1"/>
          </p:cNvSpPr>
          <p:nvPr/>
        </p:nvSpPr>
        <p:spPr bwMode="auto">
          <a:xfrm>
            <a:off x="6400800" y="5562600"/>
            <a:ext cx="2413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l</a:t>
            </a:r>
          </a:p>
        </p:txBody>
      </p:sp>
      <p:sp>
        <p:nvSpPr>
          <p:cNvPr id="19499" name="Line 16"/>
          <p:cNvSpPr>
            <a:spLocks noChangeShapeType="1"/>
          </p:cNvSpPr>
          <p:nvPr/>
        </p:nvSpPr>
        <p:spPr bwMode="auto">
          <a:xfrm>
            <a:off x="63246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0" name="Oval 17"/>
          <p:cNvSpPr>
            <a:spLocks noChangeArrowheads="1"/>
          </p:cNvSpPr>
          <p:nvPr/>
        </p:nvSpPr>
        <p:spPr bwMode="auto">
          <a:xfrm>
            <a:off x="67818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4</a:t>
            </a:r>
            <a:endParaRPr lang="en-US" sz="1800"/>
          </a:p>
        </p:txBody>
      </p:sp>
      <p:sp>
        <p:nvSpPr>
          <p:cNvPr id="19501" name="Text Box 18"/>
          <p:cNvSpPr txBox="1">
            <a:spLocks noChangeArrowheads="1"/>
          </p:cNvSpPr>
          <p:nvPr/>
        </p:nvSpPr>
        <p:spPr bwMode="auto">
          <a:xfrm>
            <a:off x="7315200" y="5562600"/>
            <a:ext cx="325438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e</a:t>
            </a:r>
          </a:p>
        </p:txBody>
      </p:sp>
      <p:sp>
        <p:nvSpPr>
          <p:cNvPr id="19502" name="Line 19"/>
          <p:cNvSpPr>
            <a:spLocks noChangeShapeType="1"/>
          </p:cNvSpPr>
          <p:nvPr/>
        </p:nvSpPr>
        <p:spPr bwMode="auto">
          <a:xfrm>
            <a:off x="7239000" y="5943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3" name="Oval 20"/>
          <p:cNvSpPr>
            <a:spLocks noChangeArrowheads="1"/>
          </p:cNvSpPr>
          <p:nvPr/>
        </p:nvSpPr>
        <p:spPr bwMode="auto">
          <a:xfrm>
            <a:off x="7772400" y="5715000"/>
            <a:ext cx="457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q</a:t>
            </a:r>
            <a:r>
              <a:rPr lang="en-US" sz="1800" baseline="-25000"/>
              <a:t>5</a:t>
            </a:r>
            <a:endParaRPr lang="en-US" sz="1800"/>
          </a:p>
        </p:txBody>
      </p:sp>
      <p:sp>
        <p:nvSpPr>
          <p:cNvPr id="19504" name="Oval 21"/>
          <p:cNvSpPr>
            <a:spLocks noChangeArrowheads="1"/>
          </p:cNvSpPr>
          <p:nvPr/>
        </p:nvSpPr>
        <p:spPr bwMode="auto">
          <a:xfrm>
            <a:off x="7696200" y="5638800"/>
            <a:ext cx="609600" cy="609600"/>
          </a:xfrm>
          <a:prstGeom prst="ellipse">
            <a:avLst/>
          </a:prstGeom>
          <a:solidFill>
            <a:schemeClr val="accent1">
              <a:alpha val="3922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505" name="Freeform 51"/>
          <p:cNvSpPr>
            <a:spLocks/>
          </p:cNvSpPr>
          <p:nvPr/>
        </p:nvSpPr>
        <p:spPr bwMode="auto">
          <a:xfrm>
            <a:off x="5943600" y="4157663"/>
            <a:ext cx="301625" cy="422275"/>
          </a:xfrm>
          <a:custGeom>
            <a:avLst/>
            <a:gdLst>
              <a:gd name="T0" fmla="*/ 110505 w 301172"/>
              <a:gd name="T1" fmla="*/ 0 h 420914"/>
              <a:gd name="T2" fmla="*/ 287316 w 301172"/>
              <a:gd name="T3" fmla="*/ 393500 h 420914"/>
              <a:gd name="T4" fmla="*/ 0 w 301172"/>
              <a:gd name="T5" fmla="*/ 247342 h 420914"/>
              <a:gd name="T6" fmla="*/ 0 60000 65536"/>
              <a:gd name="T7" fmla="*/ 0 60000 65536"/>
              <a:gd name="T8" fmla="*/ 0 60000 65536"/>
              <a:gd name="T9" fmla="*/ 0 w 301172"/>
              <a:gd name="T10" fmla="*/ 0 h 420914"/>
              <a:gd name="T11" fmla="*/ 301172 w 301172"/>
              <a:gd name="T12" fmla="*/ 420914 h 4209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1172" h="420914">
                <a:moveTo>
                  <a:pt x="108857" y="0"/>
                </a:moveTo>
                <a:cubicBezTo>
                  <a:pt x="205014" y="170543"/>
                  <a:pt x="301172" y="341086"/>
                  <a:pt x="283029" y="381000"/>
                </a:cubicBezTo>
                <a:cubicBezTo>
                  <a:pt x="264886" y="420914"/>
                  <a:pt x="132443" y="330200"/>
                  <a:pt x="0" y="239486"/>
                </a:cubicBezTo>
              </a:path>
            </a:pathLst>
          </a:cu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19506" name="Text Box 29"/>
          <p:cNvSpPr txBox="1">
            <a:spLocks noChangeArrowheads="1"/>
          </p:cNvSpPr>
          <p:nvPr/>
        </p:nvSpPr>
        <p:spPr bwMode="auto">
          <a:xfrm>
            <a:off x="6172200" y="4191000"/>
            <a:ext cx="1509713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Any symbol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685800" y="152400"/>
            <a:ext cx="793198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>
            <a:spAutoFit/>
          </a:bodyPr>
          <a:lstStyle/>
          <a:p>
            <a:pPr>
              <a:defRPr/>
            </a:pPr>
            <a:r>
              <a:rPr lang="en-US" sz="1600" dirty="0">
                <a:solidFill>
                  <a:srgbClr val="FF0000"/>
                </a:solidFill>
              </a:rPr>
              <a:t>Note: </a:t>
            </a:r>
            <a:r>
              <a:rPr lang="en-US" sz="1600" dirty="0" smtClean="0">
                <a:solidFill>
                  <a:srgbClr val="FF0000"/>
                </a:solidFill>
              </a:rPr>
              <a:t>Omitting to explicitly show error states </a:t>
            </a:r>
            <a:r>
              <a:rPr lang="en-US" sz="1600" dirty="0">
                <a:solidFill>
                  <a:srgbClr val="FF0000"/>
                </a:solidFill>
              </a:rPr>
              <a:t>is just a matter of design convenience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(one that is generally followed </a:t>
            </a:r>
            <a:r>
              <a:rPr lang="en-US" sz="1600" dirty="0" smtClean="0">
                <a:solidFill>
                  <a:srgbClr val="FF0000"/>
                </a:solidFill>
              </a:rPr>
              <a:t>for NFAs</a:t>
            </a:r>
            <a:r>
              <a:rPr lang="en-US" sz="1600" dirty="0">
                <a:solidFill>
                  <a:srgbClr val="FF0000"/>
                </a:solidFill>
              </a:rPr>
              <a:t>), and </a:t>
            </a:r>
            <a:br>
              <a:rPr lang="en-US" sz="1600" dirty="0">
                <a:solidFill>
                  <a:srgbClr val="FF0000"/>
                </a:solidFill>
              </a:rPr>
            </a:br>
            <a:r>
              <a:rPr lang="en-US" sz="1600" dirty="0">
                <a:solidFill>
                  <a:srgbClr val="FF0000"/>
                </a:solidFill>
              </a:rPr>
              <a:t>	</a:t>
            </a:r>
            <a:r>
              <a:rPr lang="en-US" sz="1600" dirty="0" smtClean="0">
                <a:solidFill>
                  <a:srgbClr val="FF0000"/>
                </a:solidFill>
              </a:rPr>
              <a:t>i.e., this </a:t>
            </a:r>
            <a:r>
              <a:rPr lang="en-US" sz="1600" dirty="0">
                <a:solidFill>
                  <a:srgbClr val="FF0000"/>
                </a:solidFill>
              </a:rPr>
              <a:t>feature </a:t>
            </a:r>
            <a:r>
              <a:rPr lang="en-US" sz="1600" dirty="0" smtClean="0">
                <a:solidFill>
                  <a:srgbClr val="FF0000"/>
                </a:solidFill>
              </a:rPr>
              <a:t>should not be confused with the notion of non-determinism. 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19508" name="TextBox 51"/>
          <p:cNvSpPr txBox="1">
            <a:spLocks noChangeArrowheads="1"/>
          </p:cNvSpPr>
          <p:nvPr/>
        </p:nvSpPr>
        <p:spPr bwMode="auto">
          <a:xfrm>
            <a:off x="2667000" y="6248400"/>
            <a:ext cx="5753100" cy="461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i="1">
                <a:solidFill>
                  <a:srgbClr val="FF0000"/>
                </a:solidFill>
              </a:rPr>
              <a:t>Transitions into a dead state are implicit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8052F55-267F-49F0-A2CA-63A96D7D749F}" type="slidenum">
              <a:rPr lang="en-US" smtClean="0"/>
              <a:pPr/>
              <a:t>19</a:t>
            </a:fld>
            <a:endParaRPr lang="en-US" smtClean="0"/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#2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2"/>
            <a:ext cx="7772400" cy="4383087"/>
          </a:xfrm>
        </p:spPr>
        <p:txBody>
          <a:bodyPr/>
          <a:lstStyle/>
          <a:p>
            <a:pPr eaLnBrk="1" hangingPunct="1"/>
            <a:r>
              <a:rPr lang="ro-RO" sz="3000" dirty="0" smtClean="0"/>
              <a:t>NFA for the clamping logic example.</a:t>
            </a:r>
          </a:p>
          <a:p>
            <a:pPr eaLnBrk="1" hangingPunct="1"/>
            <a:r>
              <a:rPr lang="en-US" sz="3000" dirty="0" smtClean="0"/>
              <a:t>Build an NFA for the following language:</a:t>
            </a:r>
            <a:endParaRPr lang="ro-RO" sz="3000" dirty="0"/>
          </a:p>
          <a:p>
            <a:pPr marL="457200" lvl="1" indent="0" eaLnBrk="1" hangingPunct="1">
              <a:buNone/>
            </a:pPr>
            <a:r>
              <a:rPr lang="en-US" sz="2600" dirty="0" smtClean="0">
                <a:solidFill>
                  <a:schemeClr val="tx2"/>
                </a:solidFill>
              </a:rPr>
              <a:t>L = { w | w ends in 01}</a:t>
            </a:r>
          </a:p>
          <a:p>
            <a:pPr marL="400050" lvl="1" indent="0" eaLnBrk="1" hangingPunct="1">
              <a:buNone/>
            </a:pPr>
            <a:r>
              <a:rPr lang="ro-RO" sz="2600" dirty="0" smtClean="0"/>
              <a:t>Compare them with the corresponding DFA.</a:t>
            </a:r>
            <a:endParaRPr lang="en-US" sz="2600" dirty="0" smtClean="0"/>
          </a:p>
          <a:p>
            <a:pPr eaLnBrk="1" hangingPunct="1"/>
            <a:r>
              <a:rPr lang="en-US" sz="3000" dirty="0" smtClean="0"/>
              <a:t>Other examples</a:t>
            </a:r>
            <a:endParaRPr lang="ro-RO" sz="3000" dirty="0" smtClean="0"/>
          </a:p>
          <a:p>
            <a:pPr lvl="1" eaLnBrk="1" hangingPunct="1"/>
            <a:r>
              <a:rPr lang="en-US" sz="2600" dirty="0" smtClean="0"/>
              <a:t>Keyword recognizer (e.g., if, then, else, while, for, include, etc.)</a:t>
            </a:r>
            <a:r>
              <a:rPr lang="ro-RO" sz="2600" dirty="0" smtClean="0"/>
              <a:t> </a:t>
            </a:r>
            <a:r>
              <a:rPr lang="ro-RO" sz="2600" dirty="0" smtClean="0">
                <a:solidFill>
                  <a:srgbClr val="00B050"/>
                </a:solidFill>
              </a:rPr>
              <a:t>@seminar</a:t>
            </a:r>
          </a:p>
          <a:p>
            <a:pPr lvl="1" eaLnBrk="1" hangingPunct="1"/>
            <a:r>
              <a:rPr lang="en-US" sz="2600" dirty="0" smtClean="0"/>
              <a:t>Strings where the first symbol is present somewhere later on at least once</a:t>
            </a:r>
            <a:r>
              <a:rPr lang="ro-RO" sz="2600" dirty="0" smtClean="0"/>
              <a:t> </a:t>
            </a:r>
            <a:r>
              <a:rPr lang="ro-RO" sz="2600" dirty="0" smtClean="0">
                <a:solidFill>
                  <a:srgbClr val="00B050"/>
                </a:solidFill>
              </a:rPr>
              <a:t>@seminar</a:t>
            </a:r>
            <a:endParaRPr lang="en-US" sz="2600" dirty="0" smtClean="0">
              <a:solidFill>
                <a:srgbClr val="00B050"/>
              </a:solidFill>
            </a:endParaRPr>
          </a:p>
          <a:p>
            <a:pPr lvl="1" eaLnBrk="1" hangingPunct="1"/>
            <a:endParaRPr lang="en-US" dirty="0" smtClean="0"/>
          </a:p>
          <a:p>
            <a:pPr lvl="1" eaLnBrk="1" hangingPunct="1"/>
            <a:endParaRPr lang="en-US" dirty="0" smtClean="0"/>
          </a:p>
          <a:p>
            <a:pPr eaLnBrk="1" hangingPunct="1">
              <a:buFont typeface="Wingdings" pitchFamily="28" charset="2"/>
              <a:buNone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34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3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3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03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3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03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2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ro-RO" sz="2000" dirty="0" smtClean="0"/>
          </a:p>
          <a:p>
            <a:pPr marL="0" indent="0" algn="ctr" eaLnBrk="1" hangingPunct="1">
              <a:lnSpc>
                <a:spcPct val="90000"/>
              </a:lnSpc>
              <a:buNone/>
            </a:pPr>
            <a:r>
              <a:rPr lang="ro-RO" sz="2000" b="1" i="1" dirty="0" smtClean="0">
                <a:solidFill>
                  <a:srgbClr val="FF0000"/>
                </a:solidFill>
              </a:rPr>
              <a:t>Why finite automata are important? </a:t>
            </a:r>
          </a:p>
          <a:p>
            <a:pPr marL="0" indent="0" algn="ctr" eaLnBrk="1" hangingPunct="1">
              <a:lnSpc>
                <a:spcPct val="90000"/>
              </a:lnSpc>
              <a:buNone/>
            </a:pPr>
            <a:endParaRPr lang="ro-RO" sz="2000" b="1" i="1" dirty="0">
              <a:solidFill>
                <a:srgbClr val="FF0000"/>
              </a:solidFill>
            </a:endParaRP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https://</a:t>
            </a:r>
            <a:r>
              <a:rPr 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www.quora.com/Why-is-it-so-important-to-have-a-good-understanding-of-automata-theory</a:t>
            </a:r>
            <a:endParaRPr lang="ro-RO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A976A75-A459-4C36-8385-89C8B989ADAF}" type="slidenum">
              <a:rPr lang="en-US" smtClean="0"/>
              <a:pPr/>
              <a:t>20</a:t>
            </a:fld>
            <a:endParaRPr lang="en-US" smtClean="0"/>
          </a:p>
        </p:txBody>
      </p:sp>
      <p:sp>
        <p:nvSpPr>
          <p:cNvPr id="21507" name="Text Box 4"/>
          <p:cNvSpPr txBox="1">
            <a:spLocks noChangeArrowheads="1"/>
          </p:cNvSpPr>
          <p:nvPr/>
        </p:nvSpPr>
        <p:spPr bwMode="auto">
          <a:xfrm>
            <a:off x="1203325" y="5145088"/>
            <a:ext cx="184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Extension of </a:t>
            </a:r>
            <a:r>
              <a:rPr lang="el-GR" smtClean="0"/>
              <a:t>δ</a:t>
            </a:r>
            <a:r>
              <a:rPr lang="en-US" smtClean="0"/>
              <a:t> to NFA Paths</a:t>
            </a:r>
          </a:p>
        </p:txBody>
      </p:sp>
      <p:sp>
        <p:nvSpPr>
          <p:cNvPr id="21509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Basis:</a:t>
            </a:r>
            <a:r>
              <a:rPr lang="en-US" sz="2800" smtClean="0"/>
              <a:t>  </a:t>
            </a:r>
            <a:r>
              <a:rPr lang="el-GR" sz="28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800" i="1" smtClean="0"/>
              <a:t> (q,</a:t>
            </a:r>
            <a:r>
              <a:rPr lang="en-US" sz="2800" i="1" smtClean="0">
                <a:sym typeface="Symbol" pitchFamily="28" charset="2"/>
              </a:rPr>
              <a:t></a:t>
            </a:r>
            <a:r>
              <a:rPr lang="en-US" sz="2800" i="1" smtClean="0"/>
              <a:t>) = {q}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r>
              <a:rPr lang="en-US" sz="2800" u="sng" smtClean="0"/>
              <a:t>Induction:</a:t>
            </a:r>
            <a:r>
              <a:rPr lang="en-US" sz="2800" smtClean="0"/>
              <a:t>	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smtClean="0"/>
              <a:t>Let	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,w) = {p</a:t>
            </a:r>
            <a:r>
              <a:rPr lang="en-US" sz="2400" i="1" baseline="-25000" smtClean="0"/>
              <a:t>1</a:t>
            </a:r>
            <a:r>
              <a:rPr lang="en-US" sz="2400" i="1" smtClean="0"/>
              <a:t>,p</a:t>
            </a:r>
            <a:r>
              <a:rPr lang="en-US" sz="2400" i="1" baseline="-25000" smtClean="0"/>
              <a:t>2</a:t>
            </a:r>
            <a:r>
              <a:rPr lang="en-US" sz="2400" i="1" smtClean="0"/>
              <a:t>…,p</a:t>
            </a:r>
            <a:r>
              <a:rPr lang="en-US" sz="2400" i="1" baseline="-25000" smtClean="0"/>
              <a:t>k</a:t>
            </a:r>
            <a:r>
              <a:rPr lang="en-US" sz="2400" i="1" smtClean="0"/>
              <a:t>}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(p</a:t>
            </a:r>
            <a:r>
              <a:rPr lang="en-US" sz="2400" i="1" baseline="-25000" smtClean="0"/>
              <a:t>i</a:t>
            </a:r>
            <a:r>
              <a:rPr lang="en-US" sz="2400" i="1" smtClean="0"/>
              <a:t>,a) = S</a:t>
            </a:r>
            <a:r>
              <a:rPr lang="en-US" sz="2400" i="1" baseline="-25000" smtClean="0"/>
              <a:t>i 	</a:t>
            </a:r>
            <a:r>
              <a:rPr lang="en-US" sz="2400" i="1" smtClean="0"/>
              <a:t>for i=1,2...,k</a:t>
            </a:r>
          </a:p>
          <a:p>
            <a:pPr lvl="1" eaLnBrk="1" hangingPunct="1">
              <a:lnSpc>
                <a:spcPct val="90000"/>
              </a:lnSpc>
            </a:pPr>
            <a:endParaRPr lang="en-US" sz="2400" i="1" smtClean="0"/>
          </a:p>
          <a:p>
            <a:pPr lvl="1" eaLnBrk="1" hangingPunct="1">
              <a:lnSpc>
                <a:spcPct val="90000"/>
              </a:lnSpc>
            </a:pPr>
            <a:r>
              <a:rPr lang="en-US" sz="2400" i="1" smtClean="0"/>
              <a:t>Then,   </a:t>
            </a:r>
            <a:r>
              <a:rPr lang="el-GR" sz="240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i="1" smtClean="0"/>
              <a:t> (q</a:t>
            </a:r>
            <a:r>
              <a:rPr lang="en-US" sz="2400" i="1" baseline="-25000" smtClean="0"/>
              <a:t>0</a:t>
            </a:r>
            <a:r>
              <a:rPr lang="en-US" sz="2400" i="1" smtClean="0"/>
              <a:t>,wa) = S</a:t>
            </a:r>
            <a:r>
              <a:rPr lang="en-US" sz="2400" i="1" baseline="-25000" smtClean="0"/>
              <a:t>1 </a:t>
            </a:r>
            <a:r>
              <a:rPr lang="en-US" sz="2400" i="1" smtClean="0"/>
              <a:t>U S</a:t>
            </a:r>
            <a:r>
              <a:rPr lang="en-US" sz="2400" i="1" baseline="-25000" smtClean="0"/>
              <a:t>2 </a:t>
            </a:r>
            <a:r>
              <a:rPr lang="en-US" sz="2400" i="1" smtClean="0"/>
              <a:t>U … U S</a:t>
            </a:r>
            <a:r>
              <a:rPr lang="en-US" sz="2400" i="1" baseline="-25000" smtClean="0"/>
              <a:t>k </a:t>
            </a:r>
            <a:r>
              <a:rPr lang="en-US" sz="2400" i="1" smtClean="0"/>
              <a:t> </a:t>
            </a:r>
          </a:p>
          <a:p>
            <a:pPr eaLnBrk="1" hangingPunct="1">
              <a:lnSpc>
                <a:spcPct val="90000"/>
              </a:lnSpc>
            </a:pPr>
            <a:endParaRPr lang="en-US" sz="2800" i="1" smtClean="0"/>
          </a:p>
          <a:p>
            <a:pPr eaLnBrk="1" hangingPunct="1">
              <a:lnSpc>
                <a:spcPct val="90000"/>
              </a:lnSpc>
            </a:pPr>
            <a:endParaRPr lang="en-US" sz="2800" smtClean="0"/>
          </a:p>
        </p:txBody>
      </p:sp>
      <p:grpSp>
        <p:nvGrpSpPr>
          <p:cNvPr id="21510" name="Group 7"/>
          <p:cNvGrpSpPr>
            <a:grpSpLocks/>
          </p:cNvGrpSpPr>
          <p:nvPr/>
        </p:nvGrpSpPr>
        <p:grpSpPr bwMode="auto">
          <a:xfrm>
            <a:off x="2819400" y="1981200"/>
            <a:ext cx="152400" cy="76200"/>
            <a:chOff x="144" y="2784"/>
            <a:chExt cx="96" cy="48"/>
          </a:xfrm>
        </p:grpSpPr>
        <p:sp>
          <p:nvSpPr>
            <p:cNvPr id="21517" name="Line 8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8" name="Line 9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1" name="Group 16"/>
          <p:cNvGrpSpPr>
            <a:grpSpLocks/>
          </p:cNvGrpSpPr>
          <p:nvPr/>
        </p:nvGrpSpPr>
        <p:grpSpPr bwMode="auto">
          <a:xfrm>
            <a:off x="3048000" y="4572000"/>
            <a:ext cx="152400" cy="76200"/>
            <a:chOff x="144" y="2784"/>
            <a:chExt cx="96" cy="48"/>
          </a:xfrm>
        </p:grpSpPr>
        <p:sp>
          <p:nvSpPr>
            <p:cNvPr id="21515" name="Line 17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6" name="Line 18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1512" name="Group 19"/>
          <p:cNvGrpSpPr>
            <a:grpSpLocks/>
          </p:cNvGrpSpPr>
          <p:nvPr/>
        </p:nvGrpSpPr>
        <p:grpSpPr bwMode="auto">
          <a:xfrm>
            <a:off x="3200400" y="3352800"/>
            <a:ext cx="152400" cy="76200"/>
            <a:chOff x="144" y="2784"/>
            <a:chExt cx="96" cy="48"/>
          </a:xfrm>
        </p:grpSpPr>
        <p:sp>
          <p:nvSpPr>
            <p:cNvPr id="21513" name="Line 20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514" name="Line 21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7077410-9A8A-4AF0-87AF-3A6B650F9752}" type="slidenum">
              <a:rPr lang="en-US" smtClean="0"/>
              <a:pPr/>
              <a:t>21</a:t>
            </a:fld>
            <a:endParaRPr lang="en-US" smtClean="0"/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Language of an NFA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An NFA accepts </a:t>
            </a:r>
            <a:r>
              <a:rPr lang="en-US" i="1" dirty="0" smtClean="0"/>
              <a:t>w </a:t>
            </a:r>
            <a:r>
              <a:rPr lang="en-US" dirty="0" smtClean="0"/>
              <a:t>if </a:t>
            </a:r>
            <a:r>
              <a:rPr lang="en-US" i="1" dirty="0" smtClean="0">
                <a:solidFill>
                  <a:srgbClr val="FF0000"/>
                </a:solidFill>
              </a:rPr>
              <a:t>there exists at least one</a:t>
            </a:r>
            <a:r>
              <a:rPr lang="en-US" i="1" dirty="0" smtClean="0"/>
              <a:t> </a:t>
            </a:r>
            <a:r>
              <a:rPr lang="en-US" dirty="0" smtClean="0"/>
              <a:t>path from the start state to an accepting (or final) state that is labeled by </a:t>
            </a:r>
            <a:r>
              <a:rPr lang="en-US" i="1" dirty="0" smtClean="0"/>
              <a:t>w</a:t>
            </a:r>
          </a:p>
          <a:p>
            <a:pPr eaLnBrk="1" hangingPunct="1"/>
            <a:r>
              <a:rPr lang="en-US" i="1" dirty="0" smtClean="0"/>
              <a:t>L(N) = { w | </a:t>
            </a:r>
            <a:r>
              <a:rPr lang="el-GR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en-US" i="1" dirty="0" smtClean="0"/>
              <a:t>(q</a:t>
            </a:r>
            <a:r>
              <a:rPr lang="en-US" i="1" baseline="-25000" dirty="0" smtClean="0"/>
              <a:t>0</a:t>
            </a:r>
            <a:r>
              <a:rPr lang="en-US" i="1" dirty="0" smtClean="0"/>
              <a:t>,w) </a:t>
            </a:r>
            <a:r>
              <a:rPr lang="en-US" i="1" dirty="0" smtClean="0">
                <a:cs typeface="Arial" charset="0"/>
              </a:rPr>
              <a:t>∩ F ≠ </a:t>
            </a:r>
            <a:r>
              <a:rPr lang="el-GR" i="1" dirty="0" smtClean="0">
                <a:cs typeface="Arial" charset="0"/>
              </a:rPr>
              <a:t>Φ </a:t>
            </a:r>
            <a:r>
              <a:rPr lang="en-US" i="1" dirty="0" smtClean="0"/>
              <a:t>}</a:t>
            </a:r>
          </a:p>
        </p:txBody>
      </p:sp>
      <p:grpSp>
        <p:nvGrpSpPr>
          <p:cNvPr id="22533" name="Group 5"/>
          <p:cNvGrpSpPr>
            <a:grpSpLocks/>
          </p:cNvGrpSpPr>
          <p:nvPr/>
        </p:nvGrpSpPr>
        <p:grpSpPr bwMode="auto">
          <a:xfrm>
            <a:off x="3733800" y="4038600"/>
            <a:ext cx="152400" cy="76200"/>
            <a:chOff x="144" y="2784"/>
            <a:chExt cx="96" cy="48"/>
          </a:xfrm>
        </p:grpSpPr>
        <p:sp>
          <p:nvSpPr>
            <p:cNvPr id="22534" name="Line 6"/>
            <p:cNvSpPr>
              <a:spLocks noChangeShapeType="1"/>
            </p:cNvSpPr>
            <p:nvPr/>
          </p:nvSpPr>
          <p:spPr bwMode="auto">
            <a:xfrm flipV="1">
              <a:off x="144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535" name="Line 7"/>
            <p:cNvSpPr>
              <a:spLocks noChangeShapeType="1"/>
            </p:cNvSpPr>
            <p:nvPr/>
          </p:nvSpPr>
          <p:spPr bwMode="auto">
            <a:xfrm>
              <a:off x="192" y="2784"/>
              <a:ext cx="48" cy="4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62C7F-DCB6-4893-821B-532117F8ABE5}" type="slidenum">
              <a:rPr lang="en-US" smtClean="0"/>
              <a:pPr/>
              <a:t>22</a:t>
            </a:fld>
            <a:endParaRPr lang="en-US" smtClean="0"/>
          </a:p>
        </p:txBody>
      </p:sp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 smtClean="0"/>
              <a:t>Advantages &amp; Caveats for NFA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z="2800" dirty="0" smtClean="0"/>
              <a:t>Great for modeling regular expressions  </a:t>
            </a:r>
          </a:p>
          <a:p>
            <a:pPr lvl="1" eaLnBrk="1" hangingPunct="1"/>
            <a:r>
              <a:rPr lang="en-US" sz="2400" dirty="0" smtClean="0"/>
              <a:t>String processing - e.g., </a:t>
            </a:r>
            <a:r>
              <a:rPr lang="en-US" sz="2400" dirty="0" err="1" smtClean="0"/>
              <a:t>grep</a:t>
            </a:r>
            <a:r>
              <a:rPr lang="en-US" sz="2400" dirty="0" smtClean="0"/>
              <a:t>, lexical analyzer</a:t>
            </a:r>
          </a:p>
          <a:p>
            <a:pPr marL="0" indent="0" eaLnBrk="1" hangingPunct="1">
              <a:buNone/>
            </a:pPr>
            <a:endParaRPr lang="en-US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BD4CD0-AFAD-4289-8418-5DE3AC3CA6DD}" type="slidenum">
              <a:rPr lang="en-US" smtClean="0"/>
              <a:pPr/>
              <a:t>23</a:t>
            </a:fld>
            <a:endParaRPr lang="en-US" smtClean="0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Differences: DFA vs. NFA</a:t>
            </a:r>
          </a:p>
        </p:txBody>
      </p:sp>
      <p:sp>
        <p:nvSpPr>
          <p:cNvPr id="22532" name="Rectangle 4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DFA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All transitions are 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Each transition leads to exactly one state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For each state, transition on all possible symbols (alphabet) should be defined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the last state visited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Sometimes harder to construct because of the number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 is feasible</a:t>
            </a:r>
          </a:p>
          <a:p>
            <a:pPr marL="533400" indent="-533400" eaLnBrk="1" hangingPunct="1">
              <a:lnSpc>
                <a:spcPct val="80000"/>
              </a:lnSpc>
              <a:buFont typeface="Wingdings" pitchFamily="28" charset="2"/>
              <a:buAutoNum type="arabicPeriod"/>
            </a:pPr>
            <a:endParaRPr lang="en-US" sz="1800" dirty="0" smtClean="0"/>
          </a:p>
        </p:txBody>
      </p:sp>
      <p:sp>
        <p:nvSpPr>
          <p:cNvPr id="22533" name="Rectangle 5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533400" indent="-533400" eaLnBrk="1" hangingPunct="1">
              <a:lnSpc>
                <a:spcPct val="80000"/>
              </a:lnSpc>
            </a:pPr>
            <a:r>
              <a:rPr lang="en-US" sz="1800" b="1" u="sng" dirty="0" smtClean="0"/>
              <a:t>NFA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hlink"/>
                </a:solidFill>
              </a:rPr>
              <a:t>Some transitions could be non-deterministic</a:t>
            </a:r>
          </a:p>
          <a:p>
            <a:pPr marL="914400" lvl="1" indent="-457200" eaLnBrk="1" hangingPunct="1">
              <a:lnSpc>
                <a:spcPct val="80000"/>
              </a:lnSpc>
            </a:pPr>
            <a:r>
              <a:rPr lang="en-US" sz="1600" dirty="0" smtClean="0">
                <a:solidFill>
                  <a:schemeClr val="hlink"/>
                </a:solidFill>
              </a:rPr>
              <a:t>A transition could lead to a subset of states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chemeClr val="folHlink"/>
                </a:solidFill>
              </a:rPr>
              <a:t>Not all symbol transitions need to be defined explicitly (if undefined will go to an error state – this is just a design convenience, not to be confused with “non-determinism”)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008000"/>
                </a:solidFill>
              </a:rPr>
              <a:t>Accepts input if </a:t>
            </a:r>
            <a:r>
              <a:rPr lang="en-US" sz="1800" i="1" dirty="0" smtClean="0">
                <a:solidFill>
                  <a:srgbClr val="008000"/>
                </a:solidFill>
              </a:rPr>
              <a:t>one of</a:t>
            </a:r>
            <a:r>
              <a:rPr lang="en-US" sz="1800" dirty="0" smtClean="0">
                <a:solidFill>
                  <a:srgbClr val="008000"/>
                </a:solidFill>
              </a:rPr>
              <a:t> the last states is in F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993300"/>
                </a:solidFill>
              </a:rPr>
              <a:t>Generally easier than a DFA to construct</a:t>
            </a:r>
          </a:p>
          <a:p>
            <a:pPr marL="533400" indent="-533400" eaLnBrk="1" hangingPunct="1">
              <a:lnSpc>
                <a:spcPct val="80000"/>
              </a:lnSpc>
              <a:buFont typeface="Arial" charset="0"/>
              <a:buAutoNum type="arabicPeriod"/>
            </a:pPr>
            <a:r>
              <a:rPr lang="en-US" sz="1800" dirty="0" smtClean="0">
                <a:solidFill>
                  <a:srgbClr val="CC3499"/>
                </a:solidFill>
              </a:rPr>
              <a:t>Practical implementations limited but emerging (e.g., Micron automata processor)</a:t>
            </a: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953000" y="19812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13671" name="Text Box 7"/>
          <p:cNvSpPr txBox="1">
            <a:spLocks noChangeArrowheads="1"/>
          </p:cNvSpPr>
          <p:nvPr/>
        </p:nvSpPr>
        <p:spPr bwMode="auto">
          <a:xfrm>
            <a:off x="304800" y="533400"/>
            <a:ext cx="8502650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But, DFAs and NFAs are equivalent in their power to capture langauges !!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25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25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25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5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25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25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113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2" grpId="0" build="p"/>
      <p:bldP spid="22533" grpId="0" build="p"/>
      <p:bldP spid="11367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1F708B1-69C2-43BF-B44B-2118BB0DE206}" type="slidenum">
              <a:rPr lang="en-US" smtClean="0"/>
              <a:pPr/>
              <a:t>3</a:t>
            </a:fld>
            <a:endParaRPr lang="en-US" smtClean="0"/>
          </a:p>
        </p:txBody>
      </p:sp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Finite Automaton (FA)</a:t>
            </a:r>
          </a:p>
        </p:txBody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Informally, a state diagram that comprehensively captures all possible states and transitions that a machine can take while responding to a stream or sequence of input symbols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/>
              <a:t>Recognizer for “Regular Languages”</a:t>
            </a:r>
          </a:p>
          <a:p>
            <a:pPr eaLnBrk="1" hangingPunct="1">
              <a:lnSpc>
                <a:spcPct val="90000"/>
              </a:lnSpc>
            </a:pP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folHlink"/>
                </a:solidFill>
              </a:rPr>
              <a:t>Deterministic Finite Automata (DFA)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machine can exist in only one state at any given time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hlink"/>
                </a:solidFill>
              </a:rPr>
              <a:t>Non-deterministic Finite Automata (NFA)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 smtClean="0"/>
              <a:t>The machine can exist in multiple states at the same time</a:t>
            </a:r>
          </a:p>
        </p:txBody>
      </p:sp>
    </p:spTree>
    <p:extLst>
      <p:ext uri="{BB962C8B-B14F-4D97-AF65-F5344CB8AC3E}">
        <p14:creationId xmlns:p14="http://schemas.microsoft.com/office/powerpoint/2010/main" val="1160188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BEBB7A7-D16F-491D-B3F3-78F14B67957A}" type="slidenum">
              <a:rPr lang="en-US" smtClean="0"/>
              <a:pPr/>
              <a:t>4</a:t>
            </a:fld>
            <a:endParaRPr lang="en-US" smtClean="0"/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Deterministic Finite Automata - Definition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17713"/>
            <a:ext cx="84582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</a:t>
            </a:r>
            <a:r>
              <a:rPr lang="en-US" sz="2800" dirty="0" smtClean="0">
                <a:solidFill>
                  <a:schemeClr val="tx2"/>
                </a:solidFill>
              </a:rPr>
              <a:t>Deterministic Finite Automaton (DFA)</a:t>
            </a:r>
            <a:r>
              <a:rPr lang="en-US" sz="2800" dirty="0" smtClean="0"/>
              <a:t> consists of:</a:t>
            </a:r>
          </a:p>
          <a:p>
            <a:pPr marL="690563" lvl="1" eaLnBrk="1" hangingPunct="1">
              <a:lnSpc>
                <a:spcPct val="90000"/>
              </a:lnSpc>
            </a:pPr>
            <a:r>
              <a:rPr lang="en-US" sz="2400" dirty="0" smtClean="0"/>
              <a:t>Q </a:t>
            </a:r>
            <a:r>
              <a:rPr lang="ro-RO" sz="2400" dirty="0" smtClean="0"/>
              <a:t>- </a:t>
            </a:r>
            <a:r>
              <a:rPr lang="en-US" sz="2400" dirty="0" smtClean="0"/>
              <a:t>a finite set of states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∑ </a:t>
            </a:r>
            <a:r>
              <a:rPr lang="ro-RO" sz="2400" dirty="0" smtClean="0"/>
              <a:t>- </a:t>
            </a:r>
            <a:r>
              <a:rPr lang="en-US" sz="2400" dirty="0" smtClean="0"/>
              <a:t>a finite set of input symbols (alphabet)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q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 </a:t>
            </a:r>
            <a:r>
              <a:rPr lang="ro-RO" sz="2400" dirty="0"/>
              <a:t>-</a:t>
            </a:r>
            <a:r>
              <a:rPr lang="en-US" sz="2400" dirty="0" smtClean="0"/>
              <a:t> a start state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 </a:t>
            </a:r>
            <a:r>
              <a:rPr lang="ro-RO" sz="2400" dirty="0" smtClean="0"/>
              <a:t>- </a:t>
            </a:r>
            <a:r>
              <a:rPr lang="en-US" sz="2400" dirty="0" smtClean="0"/>
              <a:t>set of accepting states</a:t>
            </a:r>
          </a:p>
          <a:p>
            <a:pPr lvl="1" eaLnBrk="1" hangingPunct="1">
              <a:lnSpc>
                <a:spcPct val="90000"/>
              </a:lnSpc>
            </a:pPr>
            <a:r>
              <a:rPr lang="el-GR" sz="2400" dirty="0" smtClean="0">
                <a:latin typeface="Lucida Grande" pitchFamily="28" charset="0"/>
                <a:cs typeface="Tahoma" pitchFamily="28" charset="0"/>
              </a:rPr>
              <a:t>δ</a:t>
            </a:r>
            <a:r>
              <a:rPr lang="ro-RO" sz="2400" dirty="0" smtClean="0">
                <a:latin typeface="Lucida Grande" pitchFamily="28" charset="0"/>
                <a:cs typeface="Tahoma" pitchFamily="28" charset="0"/>
              </a:rPr>
              <a:t> </a:t>
            </a:r>
            <a:r>
              <a:rPr lang="ro-RO" sz="2400" dirty="0" smtClean="0"/>
              <a:t>-</a:t>
            </a:r>
            <a:r>
              <a:rPr lang="en-US" sz="2400" dirty="0" smtClean="0"/>
              <a:t> a transition function</a:t>
            </a:r>
            <a:r>
              <a:rPr lang="ro-RO" sz="2400" dirty="0" smtClean="0"/>
              <a:t> which is a maping between </a:t>
            </a:r>
          </a:p>
          <a:p>
            <a:pPr marL="457200" lvl="1" indent="0" eaLnBrk="1" hangingPunct="1">
              <a:lnSpc>
                <a:spcPct val="90000"/>
              </a:lnSpc>
              <a:buNone/>
            </a:pPr>
            <a:r>
              <a:rPr lang="en-US" sz="2400" dirty="0" smtClean="0"/>
              <a:t>Q </a:t>
            </a:r>
            <a:r>
              <a:rPr lang="en-US" sz="2400" dirty="0"/>
              <a:t>x ∑ </a:t>
            </a:r>
            <a:r>
              <a:rPr lang="ro-RO" sz="2400" dirty="0" smtClean="0"/>
              <a:t>and</a:t>
            </a:r>
            <a:r>
              <a:rPr lang="en-US" sz="2400" dirty="0" smtClean="0"/>
              <a:t> </a:t>
            </a:r>
            <a:r>
              <a:rPr lang="en-US" sz="2400" dirty="0"/>
              <a:t>Q </a:t>
            </a:r>
            <a:endParaRPr lang="en-US" sz="2400" dirty="0" smtClean="0"/>
          </a:p>
          <a:p>
            <a:pPr eaLnBrk="1" hangingPunct="1">
              <a:lnSpc>
                <a:spcPct val="90000"/>
              </a:lnSpc>
            </a:pPr>
            <a:r>
              <a:rPr lang="en-US" sz="2800" dirty="0" smtClean="0"/>
              <a:t>A DFA is defined by the 5-tuple: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>
                <a:solidFill>
                  <a:schemeClr val="tx2"/>
                </a:solidFill>
              </a:rPr>
              <a:t>{Q, ∑ , q</a:t>
            </a:r>
            <a:r>
              <a:rPr lang="en-US" sz="2400" baseline="-25000" dirty="0" smtClean="0">
                <a:solidFill>
                  <a:schemeClr val="tx2"/>
                </a:solidFill>
              </a:rPr>
              <a:t>0</a:t>
            </a:r>
            <a:r>
              <a:rPr lang="en-US" sz="2400" dirty="0" smtClean="0">
                <a:solidFill>
                  <a:schemeClr val="tx2"/>
                </a:solidFill>
              </a:rPr>
              <a:t>,F, </a:t>
            </a:r>
            <a:r>
              <a:rPr lang="el-GR" sz="2400" dirty="0" smtClean="0">
                <a:solidFill>
                  <a:schemeClr val="folHlink"/>
                </a:solidFill>
                <a:latin typeface="Lucida Grande" pitchFamily="28" charset="0"/>
                <a:cs typeface="Tahoma" pitchFamily="28" charset="0"/>
              </a:rPr>
              <a:t>δ</a:t>
            </a:r>
            <a:r>
              <a:rPr lang="en-US" sz="2400" dirty="0" smtClean="0">
                <a:solidFill>
                  <a:schemeClr val="tx2"/>
                </a:solidFill>
              </a:rPr>
              <a:t>  }</a:t>
            </a:r>
          </a:p>
          <a:p>
            <a:pPr lvl="1" eaLnBrk="1" hangingPunct="1">
              <a:lnSpc>
                <a:spcPct val="90000"/>
              </a:lnSpc>
            </a:pPr>
            <a:endParaRPr lang="en-US" sz="2400" dirty="0" smtClean="0">
              <a:solidFill>
                <a:schemeClr val="tx2"/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0DE1015-617C-421C-BAC6-F164D45BA0C0}" type="slidenum">
              <a:rPr lang="en-US" smtClean="0"/>
              <a:pPr/>
              <a:t>5</a:t>
            </a:fld>
            <a:endParaRPr lang="en-US" smtClean="0"/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What does a DFA do on reading an input string?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Input:</a:t>
            </a:r>
            <a:r>
              <a:rPr lang="en-US" sz="2800" dirty="0" smtClean="0"/>
              <a:t> a word w</a:t>
            </a:r>
            <a:r>
              <a:rPr lang="ro-RO" sz="2800" dirty="0" smtClean="0"/>
              <a:t> in </a:t>
            </a:r>
            <a:r>
              <a:rPr lang="en-US" sz="2800" dirty="0" smtClean="0"/>
              <a:t>∑*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Question:</a:t>
            </a:r>
            <a:r>
              <a:rPr lang="en-US" sz="2800" dirty="0" smtClean="0"/>
              <a:t> Is w acceptable by the DFA?</a:t>
            </a:r>
          </a:p>
          <a:p>
            <a:pPr eaLnBrk="1" hangingPunct="1">
              <a:lnSpc>
                <a:spcPct val="90000"/>
              </a:lnSpc>
            </a:pPr>
            <a:r>
              <a:rPr lang="en-US" sz="2800" u="sng" dirty="0" smtClean="0"/>
              <a:t>Steps:</a:t>
            </a:r>
            <a:endParaRPr lang="en-US" sz="28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Start at the “start state” q</a:t>
            </a:r>
            <a:r>
              <a:rPr lang="en-US" sz="2400" baseline="-25000" dirty="0" smtClean="0"/>
              <a:t>0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For </a:t>
            </a:r>
            <a:r>
              <a:rPr lang="en-US" sz="2400" b="1" dirty="0" smtClean="0">
                <a:solidFill>
                  <a:srgbClr val="FF0000"/>
                </a:solidFill>
              </a:rPr>
              <a:t>every input symbol </a:t>
            </a:r>
            <a:r>
              <a:rPr lang="en-US" sz="2400" dirty="0" smtClean="0"/>
              <a:t>in the sequence w do</a:t>
            </a:r>
          </a:p>
          <a:p>
            <a:pPr lvl="2" eaLnBrk="1" hangingPunct="1">
              <a:lnSpc>
                <a:spcPct val="90000"/>
              </a:lnSpc>
            </a:pPr>
            <a:r>
              <a:rPr lang="en-US" sz="2000" dirty="0" smtClean="0"/>
              <a:t>Compute the next state from the current state, given the current input symbol in w and the transition function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If after all symbols in w are consumed, the current state is one of the accepting states (F) then </a:t>
            </a:r>
            <a:r>
              <a:rPr lang="en-US" sz="2400" i="1" dirty="0" smtClean="0"/>
              <a:t>accept w;</a:t>
            </a:r>
            <a:r>
              <a:rPr lang="en-US" sz="2400" dirty="0" smtClean="0"/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 smtClean="0"/>
              <a:t>Otherwise, </a:t>
            </a:r>
            <a:r>
              <a:rPr lang="en-US" sz="2400" i="1" dirty="0" smtClean="0"/>
              <a:t>reject w.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  <a:p>
            <a:pPr lvl="1" eaLnBrk="1" hangingPunct="1">
              <a:lnSpc>
                <a:spcPct val="90000"/>
              </a:lnSpc>
            </a:pPr>
            <a:endParaRPr lang="en-US" sz="2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52543AA-5CF9-4053-8181-DE7D143E9856}" type="slidenum">
              <a:rPr lang="en-US" smtClean="0"/>
              <a:pPr/>
              <a:t>6</a:t>
            </a:fld>
            <a:endParaRPr lang="en-US" smtClean="0"/>
          </a:p>
        </p:txBody>
      </p:sp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Regular Languages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Let L(A) be a language </a:t>
            </a:r>
            <a:r>
              <a:rPr lang="en-US" i="1" smtClean="0"/>
              <a:t>recognized </a:t>
            </a:r>
            <a:r>
              <a:rPr lang="en-US" smtClean="0"/>
              <a:t>by a DFA A. </a:t>
            </a:r>
          </a:p>
          <a:p>
            <a:pPr lvl="1" eaLnBrk="1" hangingPunct="1"/>
            <a:r>
              <a:rPr lang="en-US" smtClean="0"/>
              <a:t>Then L(A) is called a “</a:t>
            </a:r>
            <a:r>
              <a:rPr lang="en-US" i="1" smtClean="0">
                <a:solidFill>
                  <a:schemeClr val="tx2"/>
                </a:solidFill>
              </a:rPr>
              <a:t>Regular Language”</a:t>
            </a:r>
            <a:r>
              <a:rPr lang="en-US" i="1" smtClean="0"/>
              <a:t>.</a:t>
            </a:r>
          </a:p>
          <a:p>
            <a:pPr eaLnBrk="1" hangingPunct="1"/>
            <a:endParaRPr lang="en-US" i="1" smtClean="0"/>
          </a:p>
          <a:p>
            <a:pPr eaLnBrk="1" hangingPunct="1"/>
            <a:r>
              <a:rPr lang="en-US" smtClean="0"/>
              <a:t>Locate regular languages in the Chomsky Hierarchy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E443978-E35C-486D-9ED0-3CA178A11B85}" type="slidenum">
              <a:rPr lang="en-US" smtClean="0"/>
              <a:pPr/>
              <a:t>7</a:t>
            </a:fld>
            <a:endParaRPr lang="en-US" smtClean="0"/>
          </a:p>
        </p:txBody>
      </p:sp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The Chomsky Hierachy</a:t>
            </a:r>
          </a:p>
        </p:txBody>
      </p:sp>
      <p:sp>
        <p:nvSpPr>
          <p:cNvPr id="8196" name="Oval 3"/>
          <p:cNvSpPr>
            <a:spLocks noChangeArrowheads="1"/>
          </p:cNvSpPr>
          <p:nvPr/>
        </p:nvSpPr>
        <p:spPr bwMode="auto">
          <a:xfrm>
            <a:off x="1219200" y="3124200"/>
            <a:ext cx="1143000" cy="1600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ctr"/>
            <a:r>
              <a:rPr lang="en-US" sz="1800"/>
              <a:t>Regular</a:t>
            </a:r>
          </a:p>
          <a:p>
            <a:pPr algn="ctr"/>
            <a:r>
              <a:rPr lang="en-US" sz="1800"/>
              <a:t>(DFA)</a:t>
            </a:r>
          </a:p>
        </p:txBody>
      </p:sp>
      <p:sp>
        <p:nvSpPr>
          <p:cNvPr id="8197" name="Oval 5"/>
          <p:cNvSpPr>
            <a:spLocks noChangeArrowheads="1"/>
          </p:cNvSpPr>
          <p:nvPr/>
        </p:nvSpPr>
        <p:spPr bwMode="auto">
          <a:xfrm>
            <a:off x="762000" y="2895600"/>
            <a:ext cx="3276600" cy="2514600"/>
          </a:xfrm>
          <a:prstGeom prst="ellipse">
            <a:avLst/>
          </a:prstGeom>
          <a:solidFill>
            <a:schemeClr val="accent1">
              <a:alpha val="901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free</a:t>
            </a:r>
          </a:p>
          <a:p>
            <a:pPr algn="r"/>
            <a:r>
              <a:rPr lang="en-US"/>
              <a:t>(PDA)</a:t>
            </a:r>
          </a:p>
        </p:txBody>
      </p:sp>
      <p:sp>
        <p:nvSpPr>
          <p:cNvPr id="8198" name="Oval 7"/>
          <p:cNvSpPr>
            <a:spLocks noChangeArrowheads="1"/>
          </p:cNvSpPr>
          <p:nvPr/>
        </p:nvSpPr>
        <p:spPr bwMode="auto">
          <a:xfrm>
            <a:off x="381000" y="2667000"/>
            <a:ext cx="5943600" cy="3352800"/>
          </a:xfrm>
          <a:prstGeom prst="ellipse">
            <a:avLst/>
          </a:prstGeom>
          <a:solidFill>
            <a:schemeClr val="accent1">
              <a:alpha val="18039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Context-</a:t>
            </a:r>
            <a:br>
              <a:rPr lang="en-US"/>
            </a:br>
            <a:r>
              <a:rPr lang="en-US"/>
              <a:t>sensitive </a:t>
            </a:r>
            <a:br>
              <a:rPr lang="en-US"/>
            </a:br>
            <a:r>
              <a:rPr lang="en-US"/>
              <a:t>(LBA)</a:t>
            </a:r>
          </a:p>
        </p:txBody>
      </p:sp>
      <p:sp>
        <p:nvSpPr>
          <p:cNvPr id="8199" name="Oval 9"/>
          <p:cNvSpPr>
            <a:spLocks noChangeArrowheads="1"/>
          </p:cNvSpPr>
          <p:nvPr/>
        </p:nvSpPr>
        <p:spPr bwMode="auto">
          <a:xfrm>
            <a:off x="228600" y="2362200"/>
            <a:ext cx="8915400" cy="4267200"/>
          </a:xfrm>
          <a:prstGeom prst="ellipse">
            <a:avLst/>
          </a:prstGeom>
          <a:solidFill>
            <a:schemeClr val="accent1">
              <a:alpha val="21960"/>
            </a:schemeClr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pPr algn="r"/>
            <a:r>
              <a:rPr lang="en-US"/>
              <a:t>Recursively-</a:t>
            </a:r>
            <a:br>
              <a:rPr lang="en-US"/>
            </a:br>
            <a:r>
              <a:rPr lang="en-US"/>
              <a:t>enumerable </a:t>
            </a:r>
            <a:br>
              <a:rPr lang="en-US"/>
            </a:br>
            <a:r>
              <a:rPr lang="en-US"/>
              <a:t>(TM)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1279525" y="1800225"/>
            <a:ext cx="78628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/>
              <a:t> A containment hierarchy of classes of formal languages</a:t>
            </a:r>
          </a:p>
        </p:txBody>
      </p:sp>
      <p:pic>
        <p:nvPicPr>
          <p:cNvPr id="8201" name="Picture 1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391400" y="228600"/>
            <a:ext cx="1300163" cy="160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202" name="Straight Arrow Connector 10"/>
          <p:cNvCxnSpPr>
            <a:cxnSpLocks noChangeShapeType="1"/>
          </p:cNvCxnSpPr>
          <p:nvPr/>
        </p:nvCxnSpPr>
        <p:spPr bwMode="auto">
          <a:xfrm flipV="1">
            <a:off x="685800" y="4343400"/>
            <a:ext cx="1143000" cy="20574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7EA93E1-2388-4FB3-9707-9F8E417EFDA0}" type="slidenum">
              <a:rPr lang="en-US" smtClean="0"/>
              <a:pPr/>
              <a:t>8</a:t>
            </a:fld>
            <a:endParaRPr lang="en-US" smtClean="0"/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Example #1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89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17713"/>
                <a:ext cx="8610600" cy="4114800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/>
                  <a:t>Build a DFA for the following language: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2"/>
                    </a:solidFill>
                  </a:rPr>
                  <a:t>L = {w | w is a binary string that contains 01 as a substring}</a:t>
                </a:r>
                <a:r>
                  <a:rPr lang="ro-RO" sz="2000" dirty="0">
                    <a:solidFill>
                      <a:schemeClr val="tx2"/>
                    </a:solidFill>
                  </a:rPr>
                  <a:t> </a:t>
                </a:r>
                <a:r>
                  <a:rPr lang="ro-RO" sz="2000" dirty="0" smtClean="0">
                    <a:solidFill>
                      <a:srgbClr val="FF0000"/>
                    </a:solidFill>
                  </a:rPr>
                  <a:t>same as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>
                    <a:solidFill>
                      <a:schemeClr val="tx2"/>
                    </a:solidFill>
                  </a:rPr>
                  <a:t>L = {w | w is </a:t>
                </a:r>
                <a:r>
                  <a:rPr lang="ro-RO" sz="2000" dirty="0" smtClean="0">
                    <a:solidFill>
                      <a:schemeClr val="tx2"/>
                    </a:solidFill>
                  </a:rPr>
                  <a:t>of the form x01y where x,y are 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binary string</a:t>
                </a:r>
                <a:r>
                  <a:rPr lang="ro-RO" sz="2000" dirty="0" smtClean="0">
                    <a:solidFill>
                      <a:schemeClr val="tx2"/>
                    </a:solidFill>
                  </a:rPr>
                  <a:t>s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}</a:t>
                </a:r>
                <a:r>
                  <a:rPr lang="ro-RO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ro-RO" sz="2000" dirty="0">
                    <a:solidFill>
                      <a:srgbClr val="FF0000"/>
                    </a:solidFill>
                  </a:rPr>
                  <a:t>same as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>
                    <a:solidFill>
                      <a:schemeClr val="tx2"/>
                    </a:solidFill>
                  </a:rPr>
                  <a:t>L </a:t>
                </a:r>
                <a:r>
                  <a:rPr lang="en-US" sz="2000" dirty="0">
                    <a:solidFill>
                      <a:schemeClr val="tx2"/>
                    </a:solidFill>
                  </a:rPr>
                  <a:t>= 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{</a:t>
                </a:r>
                <a:r>
                  <a:rPr lang="ro-RO" sz="2000" dirty="0">
                    <a:solidFill>
                      <a:schemeClr val="tx2"/>
                    </a:solidFill>
                  </a:rPr>
                  <a:t>x01y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 </a:t>
                </a:r>
                <a:r>
                  <a:rPr lang="en-US" sz="2000" dirty="0">
                    <a:solidFill>
                      <a:schemeClr val="tx2"/>
                    </a:solidFill>
                  </a:rPr>
                  <a:t>| </a:t>
                </a:r>
                <a:r>
                  <a:rPr lang="ro-RO" sz="2000" dirty="0" smtClean="0">
                    <a:solidFill>
                      <a:schemeClr val="tx2"/>
                    </a:solidFill>
                  </a:rPr>
                  <a:t>x,y </a:t>
                </a:r>
                <a:r>
                  <a:rPr lang="ro-RO" sz="2000" dirty="0">
                    <a:solidFill>
                      <a:schemeClr val="tx2"/>
                    </a:solidFill>
                  </a:rPr>
                  <a:t>are </a:t>
                </a:r>
                <a:r>
                  <a:rPr lang="en-US" sz="2000" dirty="0">
                    <a:solidFill>
                      <a:schemeClr val="tx2"/>
                    </a:solidFill>
                  </a:rPr>
                  <a:t>binary string</a:t>
                </a:r>
                <a:r>
                  <a:rPr lang="ro-RO" sz="2000" dirty="0">
                    <a:solidFill>
                      <a:schemeClr val="tx2"/>
                    </a:solidFill>
                  </a:rPr>
                  <a:t>s</a:t>
                </a:r>
                <a:r>
                  <a:rPr lang="en-US" sz="2000" dirty="0" smtClean="0">
                    <a:solidFill>
                      <a:schemeClr val="tx2"/>
                    </a:solidFill>
                  </a:rPr>
                  <a:t>}</a:t>
                </a:r>
                <a:endParaRPr lang="ro-RO" sz="2000" dirty="0" smtClean="0">
                  <a:solidFill>
                    <a:schemeClr val="tx2"/>
                  </a:solidFill>
                </a:endParaRP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o-RO" sz="2000" i="1" dirty="0" smtClean="0"/>
                  <a:t>Examples</a:t>
                </a:r>
                <a:r>
                  <a:rPr lang="ro-RO" sz="2000" dirty="0" smtClean="0"/>
                  <a:t>: 01, 010, 011, 0011, etc.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ro-RO" sz="2000" i="1" dirty="0" smtClean="0"/>
                  <a:t>Counterexamples</a:t>
                </a:r>
                <a:r>
                  <a:rPr lang="ro-RO" sz="2000" dirty="0" smtClean="0"/>
                  <a:t>: </a:t>
                </a:r>
                <a14:m>
                  <m:oMath xmlns:m="http://schemas.openxmlformats.org/officeDocument/2006/math">
                    <m:r>
                      <a:rPr lang="ro-RO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ro-RO" sz="2000" dirty="0" smtClean="0"/>
                  <a:t>, 0, 1, 111000</a:t>
                </a:r>
                <a:endParaRPr lang="en-US" sz="2000" dirty="0" smtClean="0">
                  <a:solidFill>
                    <a:srgbClr val="FF0000"/>
                  </a:solidFill>
                </a:endParaRPr>
              </a:p>
              <a:p>
                <a:pPr eaLnBrk="1" hangingPunct="1">
                  <a:lnSpc>
                    <a:spcPct val="90000"/>
                  </a:lnSpc>
                </a:pPr>
                <a:r>
                  <a:rPr lang="en-US" sz="2400" dirty="0" smtClean="0"/>
                  <a:t>Steps for building a DFA to recognize L: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/>
                  <a:t>∑ = {0,1}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/>
                  <a:t>Decide on the </a:t>
                </a:r>
                <a:r>
                  <a:rPr lang="ro-RO" sz="2000" dirty="0" smtClean="0"/>
                  <a:t>non-final (non-accepting) </a:t>
                </a:r>
                <a:r>
                  <a:rPr lang="en-US" sz="2000" dirty="0" smtClean="0"/>
                  <a:t>states: Q</a:t>
                </a:r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/>
                  <a:t>Designate start state and final</a:t>
                </a:r>
                <a:r>
                  <a:rPr lang="ro-RO" sz="2000" dirty="0"/>
                  <a:t> </a:t>
                </a:r>
                <a:r>
                  <a:rPr lang="ro-RO" sz="2000" dirty="0" smtClean="0"/>
                  <a:t>(accepting)</a:t>
                </a:r>
                <a:r>
                  <a:rPr lang="en-US" sz="2000" dirty="0" smtClean="0"/>
                  <a:t> state(s)</a:t>
                </a:r>
                <a:r>
                  <a:rPr lang="ro-RO" sz="2000" dirty="0" smtClean="0"/>
                  <a:t>: F</a:t>
                </a:r>
                <a:endParaRPr lang="en-US" sz="2000" dirty="0" smtClean="0"/>
              </a:p>
              <a:p>
                <a:pPr lvl="1" eaLnBrk="1" hangingPunct="1">
                  <a:lnSpc>
                    <a:spcPct val="90000"/>
                  </a:lnSpc>
                </a:pPr>
                <a:r>
                  <a:rPr lang="en-US" sz="2000" dirty="0" smtClean="0"/>
                  <a:t>Decide on the transitions:</a:t>
                </a:r>
                <a:r>
                  <a:rPr lang="ro-RO" sz="2000" dirty="0" smtClean="0"/>
                  <a:t> </a:t>
                </a:r>
                <a:r>
                  <a:rPr lang="el-GR" sz="2000" dirty="0">
                    <a:latin typeface="Lucida Grande" pitchFamily="28" charset="0"/>
                    <a:cs typeface="Tahoma" pitchFamily="28" charset="0"/>
                  </a:rPr>
                  <a:t>δ</a:t>
                </a:r>
                <a:endParaRPr lang="en-US" sz="2000" dirty="0" smtClean="0"/>
              </a:p>
            </p:txBody>
          </p:sp>
        </mc:Choice>
        <mc:Fallback xmlns="">
          <p:sp>
            <p:nvSpPr>
              <p:cNvPr id="8089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17713"/>
                <a:ext cx="8610600" cy="4114800"/>
              </a:xfrm>
              <a:blipFill rotWithShape="0">
                <a:blip r:embed="rId3"/>
                <a:stretch>
                  <a:fillRect l="-142" t="-1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08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08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8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808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08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08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08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8089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8089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8089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E1C0BA0-EBD5-4099-97A8-EE12DD14733B}" type="slidenum">
              <a:rPr lang="en-US" smtClean="0"/>
              <a:pPr/>
              <a:t>9</a:t>
            </a:fld>
            <a:endParaRPr lang="en-US" smtClean="0"/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DFA for strings containing 01</a:t>
            </a:r>
          </a:p>
        </p:txBody>
      </p:sp>
      <p:grpSp>
        <p:nvGrpSpPr>
          <p:cNvPr id="2" name="Group 115"/>
          <p:cNvGrpSpPr>
            <a:grpSpLocks/>
          </p:cNvGrpSpPr>
          <p:nvPr/>
        </p:nvGrpSpPr>
        <p:grpSpPr bwMode="auto">
          <a:xfrm>
            <a:off x="990600" y="3733800"/>
            <a:ext cx="1371600" cy="609600"/>
            <a:chOff x="624" y="2352"/>
            <a:chExt cx="864" cy="384"/>
          </a:xfrm>
        </p:grpSpPr>
        <p:sp>
          <p:nvSpPr>
            <p:cNvPr id="10301" name="Oval 4"/>
            <p:cNvSpPr>
              <a:spLocks noChangeArrowheads="1"/>
            </p:cNvSpPr>
            <p:nvPr/>
          </p:nvSpPr>
          <p:spPr bwMode="auto">
            <a:xfrm>
              <a:off x="1200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0</a:t>
              </a:r>
            </a:p>
          </p:txBody>
        </p:sp>
        <p:sp>
          <p:nvSpPr>
            <p:cNvPr id="10302" name="Line 6"/>
            <p:cNvSpPr>
              <a:spLocks noChangeShapeType="1"/>
            </p:cNvSpPr>
            <p:nvPr/>
          </p:nvSpPr>
          <p:spPr bwMode="auto">
            <a:xfrm>
              <a:off x="816" y="259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303" name="Text Box 7"/>
            <p:cNvSpPr txBox="1">
              <a:spLocks noChangeArrowheads="1"/>
            </p:cNvSpPr>
            <p:nvPr/>
          </p:nvSpPr>
          <p:spPr bwMode="auto">
            <a:xfrm>
              <a:off x="624" y="2352"/>
              <a:ext cx="48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start</a:t>
              </a:r>
            </a:p>
          </p:txBody>
        </p:sp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2362200" y="3697288"/>
            <a:ext cx="990600" cy="646112"/>
            <a:chOff x="2016" y="2329"/>
            <a:chExt cx="624" cy="407"/>
          </a:xfrm>
        </p:grpSpPr>
        <p:sp>
          <p:nvSpPr>
            <p:cNvPr id="10298" name="Line 8"/>
            <p:cNvSpPr>
              <a:spLocks noChangeShapeType="1"/>
            </p:cNvSpPr>
            <p:nvPr/>
          </p:nvSpPr>
          <p:spPr bwMode="auto">
            <a:xfrm>
              <a:off x="2016" y="2592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9" name="Oval 9"/>
            <p:cNvSpPr>
              <a:spLocks noChangeArrowheads="1"/>
            </p:cNvSpPr>
            <p:nvPr/>
          </p:nvSpPr>
          <p:spPr bwMode="auto">
            <a:xfrm>
              <a:off x="2352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1</a:t>
              </a:r>
            </a:p>
          </p:txBody>
        </p:sp>
        <p:sp>
          <p:nvSpPr>
            <p:cNvPr id="10300" name="Text Box 10"/>
            <p:cNvSpPr txBox="1">
              <a:spLocks noChangeArrowheads="1"/>
            </p:cNvSpPr>
            <p:nvPr/>
          </p:nvSpPr>
          <p:spPr bwMode="auto">
            <a:xfrm>
              <a:off x="2054" y="232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sp>
        <p:nvSpPr>
          <p:cNvPr id="9222" name="Text Box 14"/>
          <p:cNvSpPr txBox="1">
            <a:spLocks noChangeArrowheads="1"/>
          </p:cNvSpPr>
          <p:nvPr/>
        </p:nvSpPr>
        <p:spPr bwMode="auto">
          <a:xfrm>
            <a:off x="3276600" y="304800"/>
            <a:ext cx="46907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Regular expression: (</a:t>
            </a:r>
            <a:r>
              <a:rPr lang="en-US" dirty="0" smtClean="0">
                <a:solidFill>
                  <a:srgbClr val="FF0000"/>
                </a:solidFill>
              </a:rPr>
              <a:t>01</a:t>
            </a:r>
            <a:r>
              <a:rPr lang="en-US" dirty="0">
                <a:solidFill>
                  <a:srgbClr val="FF0000"/>
                </a:solidFill>
              </a:rPr>
              <a:t>)*</a:t>
            </a:r>
            <a:r>
              <a:rPr lang="en-US" dirty="0" smtClean="0">
                <a:solidFill>
                  <a:srgbClr val="FF0000"/>
                </a:solidFill>
              </a:rPr>
              <a:t>01(01</a:t>
            </a:r>
            <a:r>
              <a:rPr lang="en-US" dirty="0">
                <a:solidFill>
                  <a:srgbClr val="FF0000"/>
                </a:solidFill>
              </a:rPr>
              <a:t>)*</a:t>
            </a:r>
          </a:p>
        </p:txBody>
      </p:sp>
      <p:grpSp>
        <p:nvGrpSpPr>
          <p:cNvPr id="4" name="Group 30"/>
          <p:cNvGrpSpPr>
            <a:grpSpLocks/>
          </p:cNvGrpSpPr>
          <p:nvPr/>
        </p:nvGrpSpPr>
        <p:grpSpPr bwMode="auto">
          <a:xfrm>
            <a:off x="1879600" y="3163888"/>
            <a:ext cx="439738" cy="722312"/>
            <a:chOff x="1712" y="1993"/>
            <a:chExt cx="277" cy="455"/>
          </a:xfrm>
        </p:grpSpPr>
        <p:sp>
          <p:nvSpPr>
            <p:cNvPr id="10296" name="Freeform 17"/>
            <p:cNvSpPr>
              <a:spLocks/>
            </p:cNvSpPr>
            <p:nvPr/>
          </p:nvSpPr>
          <p:spPr bwMode="auto">
            <a:xfrm>
              <a:off x="1712" y="2248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7" name="Text Box 18"/>
            <p:cNvSpPr txBox="1">
              <a:spLocks noChangeArrowheads="1"/>
            </p:cNvSpPr>
            <p:nvPr/>
          </p:nvSpPr>
          <p:spPr bwMode="auto">
            <a:xfrm>
              <a:off x="1766" y="199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</p:grpSp>
      <p:grpSp>
        <p:nvGrpSpPr>
          <p:cNvPr id="5" name="Group 28"/>
          <p:cNvGrpSpPr>
            <a:grpSpLocks/>
          </p:cNvGrpSpPr>
          <p:nvPr/>
        </p:nvGrpSpPr>
        <p:grpSpPr bwMode="auto">
          <a:xfrm>
            <a:off x="3876675" y="3124200"/>
            <a:ext cx="693738" cy="722313"/>
            <a:chOff x="2970" y="1968"/>
            <a:chExt cx="437" cy="455"/>
          </a:xfrm>
        </p:grpSpPr>
        <p:sp>
          <p:nvSpPr>
            <p:cNvPr id="10294" name="Freeform 19"/>
            <p:cNvSpPr>
              <a:spLocks/>
            </p:cNvSpPr>
            <p:nvPr/>
          </p:nvSpPr>
          <p:spPr bwMode="auto">
            <a:xfrm>
              <a:off x="2970" y="2223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5" name="Text Box 20"/>
            <p:cNvSpPr txBox="1">
              <a:spLocks noChangeArrowheads="1"/>
            </p:cNvSpPr>
            <p:nvPr/>
          </p:nvSpPr>
          <p:spPr bwMode="auto">
            <a:xfrm>
              <a:off x="3024" y="1968"/>
              <a:ext cx="38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0,1</a:t>
              </a:r>
            </a:p>
          </p:txBody>
        </p:sp>
      </p:grpSp>
      <p:grpSp>
        <p:nvGrpSpPr>
          <p:cNvPr id="6" name="Group 29"/>
          <p:cNvGrpSpPr>
            <a:grpSpLocks/>
          </p:cNvGrpSpPr>
          <p:nvPr/>
        </p:nvGrpSpPr>
        <p:grpSpPr bwMode="auto">
          <a:xfrm>
            <a:off x="2886075" y="3200400"/>
            <a:ext cx="439738" cy="722313"/>
            <a:chOff x="2346" y="2016"/>
            <a:chExt cx="277" cy="455"/>
          </a:xfrm>
        </p:grpSpPr>
        <p:sp>
          <p:nvSpPr>
            <p:cNvPr id="10292" name="Freeform 21"/>
            <p:cNvSpPr>
              <a:spLocks/>
            </p:cNvSpPr>
            <p:nvPr/>
          </p:nvSpPr>
          <p:spPr bwMode="auto">
            <a:xfrm>
              <a:off x="2346" y="2271"/>
              <a:ext cx="264" cy="200"/>
            </a:xfrm>
            <a:custGeom>
              <a:avLst/>
              <a:gdLst>
                <a:gd name="T0" fmla="*/ 64 w 264"/>
                <a:gd name="T1" fmla="*/ 200 h 200"/>
                <a:gd name="T2" fmla="*/ 16 w 264"/>
                <a:gd name="T3" fmla="*/ 56 h 200"/>
                <a:gd name="T4" fmla="*/ 160 w 264"/>
                <a:gd name="T5" fmla="*/ 8 h 200"/>
                <a:gd name="T6" fmla="*/ 256 w 264"/>
                <a:gd name="T7" fmla="*/ 104 h 200"/>
                <a:gd name="T8" fmla="*/ 208 w 264"/>
                <a:gd name="T9" fmla="*/ 200 h 20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264"/>
                <a:gd name="T16" fmla="*/ 0 h 200"/>
                <a:gd name="T17" fmla="*/ 264 w 264"/>
                <a:gd name="T18" fmla="*/ 200 h 200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264" h="200">
                  <a:moveTo>
                    <a:pt x="64" y="200"/>
                  </a:moveTo>
                  <a:cubicBezTo>
                    <a:pt x="32" y="144"/>
                    <a:pt x="0" y="88"/>
                    <a:pt x="16" y="56"/>
                  </a:cubicBezTo>
                  <a:cubicBezTo>
                    <a:pt x="32" y="24"/>
                    <a:pt x="120" y="0"/>
                    <a:pt x="160" y="8"/>
                  </a:cubicBezTo>
                  <a:cubicBezTo>
                    <a:pt x="200" y="16"/>
                    <a:pt x="248" y="72"/>
                    <a:pt x="256" y="104"/>
                  </a:cubicBezTo>
                  <a:cubicBezTo>
                    <a:pt x="264" y="136"/>
                    <a:pt x="236" y="168"/>
                    <a:pt x="208" y="200"/>
                  </a:cubicBezTo>
                </a:path>
              </a:pathLst>
            </a:custGeom>
            <a:noFill/>
            <a:ln w="9525">
              <a:solidFill>
                <a:schemeClr val="tx1"/>
              </a:solidFill>
              <a:round/>
              <a:headEnd/>
              <a:tailEnd type="arrow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93" name="Text Box 22"/>
            <p:cNvSpPr txBox="1">
              <a:spLocks noChangeArrowheads="1"/>
            </p:cNvSpPr>
            <p:nvPr/>
          </p:nvSpPr>
          <p:spPr bwMode="auto">
            <a:xfrm>
              <a:off x="2400" y="201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0</a:t>
              </a:r>
            </a:p>
          </p:txBody>
        </p:sp>
      </p:grpSp>
      <p:grpSp>
        <p:nvGrpSpPr>
          <p:cNvPr id="7" name="Group 27"/>
          <p:cNvGrpSpPr>
            <a:grpSpLocks/>
          </p:cNvGrpSpPr>
          <p:nvPr/>
        </p:nvGrpSpPr>
        <p:grpSpPr bwMode="auto">
          <a:xfrm>
            <a:off x="3352800" y="3657600"/>
            <a:ext cx="990600" cy="685800"/>
            <a:chOff x="2640" y="2304"/>
            <a:chExt cx="624" cy="432"/>
          </a:xfrm>
        </p:grpSpPr>
        <p:sp>
          <p:nvSpPr>
            <p:cNvPr id="10289" name="Text Box 12"/>
            <p:cNvSpPr txBox="1">
              <a:spLocks noChangeArrowheads="1"/>
            </p:cNvSpPr>
            <p:nvPr/>
          </p:nvSpPr>
          <p:spPr bwMode="auto">
            <a:xfrm>
              <a:off x="2688" y="2304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1</a:t>
              </a:r>
            </a:p>
          </p:txBody>
        </p:sp>
        <p:sp>
          <p:nvSpPr>
            <p:cNvPr id="10290" name="Oval 13"/>
            <p:cNvSpPr>
              <a:spLocks noChangeArrowheads="1"/>
            </p:cNvSpPr>
            <p:nvPr/>
          </p:nvSpPr>
          <p:spPr bwMode="auto">
            <a:xfrm>
              <a:off x="2976" y="2448"/>
              <a:ext cx="288" cy="288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en-US"/>
                <a:t>q</a:t>
              </a:r>
              <a:r>
                <a:rPr lang="en-US" baseline="-25000"/>
                <a:t>2</a:t>
              </a:r>
            </a:p>
          </p:txBody>
        </p:sp>
        <p:sp>
          <p:nvSpPr>
            <p:cNvPr id="10291" name="Line 24"/>
            <p:cNvSpPr>
              <a:spLocks noChangeShapeType="1"/>
            </p:cNvSpPr>
            <p:nvPr/>
          </p:nvSpPr>
          <p:spPr bwMode="auto">
            <a:xfrm>
              <a:off x="2640" y="2592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32"/>
          <p:cNvGrpSpPr>
            <a:grpSpLocks/>
          </p:cNvGrpSpPr>
          <p:nvPr/>
        </p:nvGrpSpPr>
        <p:grpSpPr bwMode="auto">
          <a:xfrm>
            <a:off x="3717932" y="3810000"/>
            <a:ext cx="1084265" cy="1081088"/>
            <a:chOff x="2342" y="2400"/>
            <a:chExt cx="683" cy="681"/>
          </a:xfrm>
        </p:grpSpPr>
        <p:sp>
          <p:nvSpPr>
            <p:cNvPr id="10287" name="Oval 23"/>
            <p:cNvSpPr>
              <a:spLocks noChangeArrowheads="1"/>
            </p:cNvSpPr>
            <p:nvPr/>
          </p:nvSpPr>
          <p:spPr bwMode="auto">
            <a:xfrm>
              <a:off x="2400" y="2400"/>
              <a:ext cx="384" cy="384"/>
            </a:xfrm>
            <a:prstGeom prst="ellipse">
              <a:avLst/>
            </a:prstGeom>
            <a:solidFill>
              <a:schemeClr val="accent1">
                <a:alpha val="12157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288" name="Text Box 31"/>
            <p:cNvSpPr txBox="1">
              <a:spLocks noChangeArrowheads="1"/>
            </p:cNvSpPr>
            <p:nvPr/>
          </p:nvSpPr>
          <p:spPr bwMode="auto">
            <a:xfrm>
              <a:off x="2342" y="2713"/>
              <a:ext cx="683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600" dirty="0" smtClean="0"/>
                <a:t>Accepting</a:t>
              </a:r>
              <a:endParaRPr lang="en-US" sz="1600" dirty="0"/>
            </a:p>
            <a:p>
              <a:r>
                <a:rPr lang="en-US" sz="1600" dirty="0"/>
                <a:t>state</a:t>
              </a:r>
            </a:p>
          </p:txBody>
        </p:sp>
      </p:grpSp>
      <p:sp>
        <p:nvSpPr>
          <p:cNvPr id="86132" name="Text Box 116"/>
          <p:cNvSpPr txBox="1">
            <a:spLocks noChangeArrowheads="1"/>
          </p:cNvSpPr>
          <p:nvPr/>
        </p:nvSpPr>
        <p:spPr bwMode="auto">
          <a:xfrm>
            <a:off x="152401" y="5562600"/>
            <a:ext cx="3565532" cy="701675"/>
          </a:xfrm>
          <a:prstGeom prst="rect">
            <a:avLst/>
          </a:prstGeom>
          <a:solidFill>
            <a:srgbClr val="CCFFFF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2000" dirty="0" smtClean="0">
                <a:solidFill>
                  <a:srgbClr val="FF0000"/>
                </a:solidFill>
              </a:rPr>
              <a:t>What </a:t>
            </a:r>
            <a:r>
              <a:rPr lang="en-US" sz="2000" dirty="0">
                <a:solidFill>
                  <a:srgbClr val="FF0000"/>
                </a:solidFill>
              </a:rPr>
              <a:t>if the language </a:t>
            </a:r>
            <a:r>
              <a:rPr lang="en-US" sz="2000" dirty="0" smtClean="0">
                <a:solidFill>
                  <a:srgbClr val="FF0000"/>
                </a:solidFill>
              </a:rPr>
              <a:t>allows</a:t>
            </a:r>
            <a:r>
              <a:rPr lang="ro-RO" sz="2000" dirty="0" smtClean="0">
                <a:solidFill>
                  <a:srgbClr val="FF0000"/>
                </a:solidFill>
              </a:rPr>
              <a:t> </a:t>
            </a:r>
            <a:r>
              <a:rPr lang="en-US" sz="2000" dirty="0" smtClean="0">
                <a:solidFill>
                  <a:srgbClr val="FF0000"/>
                </a:solidFill>
              </a:rPr>
              <a:t>empty </a:t>
            </a:r>
            <a:r>
              <a:rPr lang="en-US" sz="2000" dirty="0">
                <a:solidFill>
                  <a:srgbClr val="FF0000"/>
                </a:solidFill>
              </a:rPr>
              <a:t>strings?</a:t>
            </a:r>
          </a:p>
        </p:txBody>
      </p:sp>
      <p:sp>
        <p:nvSpPr>
          <p:cNvPr id="86135" name="Text Box 119"/>
          <p:cNvSpPr txBox="1">
            <a:spLocks noChangeArrowheads="1"/>
          </p:cNvSpPr>
          <p:nvPr/>
        </p:nvSpPr>
        <p:spPr bwMode="auto">
          <a:xfrm>
            <a:off x="152400" y="2743200"/>
            <a:ext cx="4589463" cy="400050"/>
          </a:xfrm>
          <a:prstGeom prst="rect">
            <a:avLst/>
          </a:prstGeom>
          <a:solidFill>
            <a:srgbClr val="CCFFCC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en-US" sz="2000" dirty="0">
                <a:solidFill>
                  <a:srgbClr val="FF0000"/>
                </a:solidFill>
              </a:rPr>
              <a:t> What makes this DFA deterministic?</a:t>
            </a:r>
          </a:p>
        </p:txBody>
      </p:sp>
      <p:grpSp>
        <p:nvGrpSpPr>
          <p:cNvPr id="9" name="Group 122"/>
          <p:cNvGrpSpPr>
            <a:grpSpLocks/>
          </p:cNvGrpSpPr>
          <p:nvPr/>
        </p:nvGrpSpPr>
        <p:grpSpPr bwMode="auto">
          <a:xfrm>
            <a:off x="4572000" y="2667000"/>
            <a:ext cx="3733800" cy="3657600"/>
            <a:chOff x="2880" y="1680"/>
            <a:chExt cx="2352" cy="2304"/>
          </a:xfrm>
        </p:grpSpPr>
        <p:sp>
          <p:nvSpPr>
            <p:cNvPr id="10255" name="Line 33"/>
            <p:cNvSpPr>
              <a:spLocks noChangeShapeType="1"/>
            </p:cNvSpPr>
            <p:nvPr/>
          </p:nvSpPr>
          <p:spPr bwMode="auto">
            <a:xfrm>
              <a:off x="2880" y="1728"/>
              <a:ext cx="0" cy="21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56" name="Text Box 34"/>
            <p:cNvSpPr txBox="1">
              <a:spLocks noChangeArrowheads="1"/>
            </p:cNvSpPr>
            <p:nvPr/>
          </p:nvSpPr>
          <p:spPr bwMode="auto">
            <a:xfrm>
              <a:off x="3216" y="1680"/>
              <a:ext cx="2016" cy="10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dirty="0"/>
                <a:t> </a:t>
              </a:r>
              <a:r>
                <a:rPr lang="en-US" sz="1800" dirty="0"/>
                <a:t>Q = {q</a:t>
              </a:r>
              <a:r>
                <a:rPr lang="en-US" sz="1800" baseline="-25000" dirty="0"/>
                <a:t>0</a:t>
              </a:r>
              <a:r>
                <a:rPr lang="en-US" sz="1800" dirty="0"/>
                <a:t>,q</a:t>
              </a:r>
              <a:r>
                <a:rPr lang="en-US" sz="1800" baseline="-25000" dirty="0"/>
                <a:t>1</a:t>
              </a:r>
              <a:r>
                <a:rPr lang="en-US" sz="1800" dirty="0"/>
                <a:t>,q</a:t>
              </a:r>
              <a:r>
                <a:rPr lang="en-US" sz="1800" baseline="-25000" dirty="0"/>
                <a:t>2</a:t>
              </a:r>
              <a:r>
                <a:rPr lang="en-US" sz="1800" dirty="0"/>
                <a:t>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∑ = {0,1}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start state = q</a:t>
              </a:r>
              <a:r>
                <a:rPr lang="en-US" sz="1800" baseline="-25000" dirty="0"/>
                <a:t>0</a:t>
              </a:r>
              <a:r>
                <a:rPr lang="en-US" sz="1800" dirty="0"/>
                <a:t> </a:t>
              </a:r>
            </a:p>
            <a:p>
              <a:pPr>
                <a:spcBef>
                  <a:spcPct val="50000"/>
                </a:spcBef>
                <a:buFontTx/>
                <a:buChar char="•"/>
              </a:pPr>
              <a:r>
                <a:rPr lang="en-US" sz="1800" dirty="0"/>
                <a:t> F = {q</a:t>
              </a:r>
              <a:r>
                <a:rPr lang="en-US" sz="1800" baseline="-25000" dirty="0"/>
                <a:t>2</a:t>
              </a:r>
              <a:r>
                <a:rPr lang="en-US" sz="1800" dirty="0"/>
                <a:t>} </a:t>
              </a:r>
              <a:endParaRPr lang="el-GR" sz="1800" dirty="0">
                <a:cs typeface="Arial" charset="0"/>
              </a:endParaRPr>
            </a:p>
          </p:txBody>
        </p:sp>
        <p:pic>
          <p:nvPicPr>
            <p:cNvPr id="10257" name="Picture 38" descr="delta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64" y="3120"/>
              <a:ext cx="213" cy="2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0258" name="Rectangle 51"/>
            <p:cNvSpPr>
              <a:spLocks noChangeArrowheads="1"/>
            </p:cNvSpPr>
            <p:nvPr/>
          </p:nvSpPr>
          <p:spPr bwMode="auto">
            <a:xfrm>
              <a:off x="4464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59" name="Rectangle 50"/>
            <p:cNvSpPr>
              <a:spLocks noChangeArrowheads="1"/>
            </p:cNvSpPr>
            <p:nvPr/>
          </p:nvSpPr>
          <p:spPr bwMode="auto">
            <a:xfrm>
              <a:off x="3840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0" name="Rectangle 49"/>
            <p:cNvSpPr>
              <a:spLocks noChangeArrowheads="1"/>
            </p:cNvSpPr>
            <p:nvPr/>
          </p:nvSpPr>
          <p:spPr bwMode="auto">
            <a:xfrm>
              <a:off x="3216" y="3773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*q</a:t>
              </a:r>
              <a:r>
                <a:rPr lang="en-US" sz="1600" b="1" baseline="-25000">
                  <a:solidFill>
                    <a:schemeClr val="hlink"/>
                  </a:solidFill>
                </a:rPr>
                <a:t>2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1" name="Rectangle 48"/>
            <p:cNvSpPr>
              <a:spLocks noChangeArrowheads="1"/>
            </p:cNvSpPr>
            <p:nvPr/>
          </p:nvSpPr>
          <p:spPr bwMode="auto">
            <a:xfrm>
              <a:off x="4464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2</a:t>
              </a:r>
            </a:p>
          </p:txBody>
        </p:sp>
        <p:sp>
          <p:nvSpPr>
            <p:cNvPr id="10262" name="Rectangle 47"/>
            <p:cNvSpPr>
              <a:spLocks noChangeArrowheads="1"/>
            </p:cNvSpPr>
            <p:nvPr/>
          </p:nvSpPr>
          <p:spPr bwMode="auto">
            <a:xfrm>
              <a:off x="3840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</a:p>
          </p:txBody>
        </p:sp>
        <p:sp>
          <p:nvSpPr>
            <p:cNvPr id="10263" name="Rectangle 46"/>
            <p:cNvSpPr>
              <a:spLocks noChangeArrowheads="1"/>
            </p:cNvSpPr>
            <p:nvPr/>
          </p:nvSpPr>
          <p:spPr bwMode="auto">
            <a:xfrm>
              <a:off x="3216" y="3562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1</a:t>
              </a:r>
              <a:endParaRPr lang="en-US" sz="1600" b="1">
                <a:solidFill>
                  <a:schemeClr val="hlink"/>
                </a:solidFill>
              </a:endParaRPr>
            </a:p>
          </p:txBody>
        </p:sp>
        <p:sp>
          <p:nvSpPr>
            <p:cNvPr id="10264" name="Rectangle 45"/>
            <p:cNvSpPr>
              <a:spLocks noChangeArrowheads="1"/>
            </p:cNvSpPr>
            <p:nvPr/>
          </p:nvSpPr>
          <p:spPr bwMode="auto">
            <a:xfrm>
              <a:off x="4464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0</a:t>
              </a:r>
            </a:p>
          </p:txBody>
        </p:sp>
        <p:sp>
          <p:nvSpPr>
            <p:cNvPr id="10265" name="Rectangle 44"/>
            <p:cNvSpPr>
              <a:spLocks noChangeArrowheads="1"/>
            </p:cNvSpPr>
            <p:nvPr/>
          </p:nvSpPr>
          <p:spPr bwMode="auto">
            <a:xfrm>
              <a:off x="3840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/>
                <a:t>q</a:t>
              </a:r>
              <a:r>
                <a:rPr lang="en-US" sz="1600" baseline="-25000"/>
                <a:t>1</a:t>
              </a:r>
              <a:endParaRPr lang="en-US" sz="1600"/>
            </a:p>
          </p:txBody>
        </p:sp>
        <p:sp>
          <p:nvSpPr>
            <p:cNvPr id="10266" name="Rectangle 43"/>
            <p:cNvSpPr>
              <a:spLocks noChangeArrowheads="1"/>
            </p:cNvSpPr>
            <p:nvPr/>
          </p:nvSpPr>
          <p:spPr bwMode="auto">
            <a:xfrm>
              <a:off x="3216" y="3351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q</a:t>
              </a:r>
              <a:r>
                <a:rPr lang="en-US" sz="1600" b="1" baseline="-25000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7" name="Rectangle 42"/>
            <p:cNvSpPr>
              <a:spLocks noChangeArrowheads="1"/>
            </p:cNvSpPr>
            <p:nvPr/>
          </p:nvSpPr>
          <p:spPr bwMode="auto">
            <a:xfrm>
              <a:off x="4464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1</a:t>
              </a:r>
            </a:p>
          </p:txBody>
        </p:sp>
        <p:sp>
          <p:nvSpPr>
            <p:cNvPr id="10268" name="Rectangle 41"/>
            <p:cNvSpPr>
              <a:spLocks noChangeArrowheads="1"/>
            </p:cNvSpPr>
            <p:nvPr/>
          </p:nvSpPr>
          <p:spPr bwMode="auto">
            <a:xfrm>
              <a:off x="3840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r>
                <a:rPr lang="en-US" sz="1600" b="1">
                  <a:solidFill>
                    <a:schemeClr val="hlink"/>
                  </a:solidFill>
                </a:rPr>
                <a:t>0</a:t>
              </a:r>
            </a:p>
          </p:txBody>
        </p:sp>
        <p:sp>
          <p:nvSpPr>
            <p:cNvPr id="10269" name="Rectangle 40"/>
            <p:cNvSpPr>
              <a:spLocks noChangeArrowheads="1"/>
            </p:cNvSpPr>
            <p:nvPr/>
          </p:nvSpPr>
          <p:spPr bwMode="auto">
            <a:xfrm>
              <a:off x="3216" y="3140"/>
              <a:ext cx="624" cy="2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/>
            <a:lstStyle/>
            <a:p>
              <a:pPr eaLnBrk="1" hangingPunct="1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8" charset="2"/>
                <a:buNone/>
              </a:pPr>
              <a:endParaRPr lang="en-US" sz="1600"/>
            </a:p>
          </p:txBody>
        </p:sp>
        <p:sp>
          <p:nvSpPr>
            <p:cNvPr id="10270" name="Line 52"/>
            <p:cNvSpPr>
              <a:spLocks noChangeShapeType="1"/>
            </p:cNvSpPr>
            <p:nvPr/>
          </p:nvSpPr>
          <p:spPr bwMode="auto">
            <a:xfrm>
              <a:off x="3216" y="3140"/>
              <a:ext cx="624" cy="0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1" name="Line 54"/>
            <p:cNvSpPr>
              <a:spLocks noChangeShapeType="1"/>
            </p:cNvSpPr>
            <p:nvPr/>
          </p:nvSpPr>
          <p:spPr bwMode="auto">
            <a:xfrm>
              <a:off x="3216" y="3562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2" name="Line 55"/>
            <p:cNvSpPr>
              <a:spLocks noChangeShapeType="1"/>
            </p:cNvSpPr>
            <p:nvPr/>
          </p:nvSpPr>
          <p:spPr bwMode="auto">
            <a:xfrm>
              <a:off x="3216" y="3773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3" name="Line 56"/>
            <p:cNvSpPr>
              <a:spLocks noChangeShapeType="1"/>
            </p:cNvSpPr>
            <p:nvPr/>
          </p:nvSpPr>
          <p:spPr bwMode="auto">
            <a:xfrm>
              <a:off x="3216" y="3984"/>
              <a:ext cx="18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4" name="Line 57"/>
            <p:cNvSpPr>
              <a:spLocks noChangeShapeType="1"/>
            </p:cNvSpPr>
            <p:nvPr/>
          </p:nvSpPr>
          <p:spPr bwMode="auto">
            <a:xfrm>
              <a:off x="3216" y="3140"/>
              <a:ext cx="0" cy="211"/>
            </a:xfrm>
            <a:prstGeom prst="line">
              <a:avLst/>
            </a:prstGeom>
            <a:noFill/>
            <a:ln w="12700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5" name="Line 59"/>
            <p:cNvSpPr>
              <a:spLocks noChangeShapeType="1"/>
            </p:cNvSpPr>
            <p:nvPr/>
          </p:nvSpPr>
          <p:spPr bwMode="auto">
            <a:xfrm>
              <a:off x="4464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6" name="Line 60"/>
            <p:cNvSpPr>
              <a:spLocks noChangeShapeType="1"/>
            </p:cNvSpPr>
            <p:nvPr/>
          </p:nvSpPr>
          <p:spPr bwMode="auto">
            <a:xfrm>
              <a:off x="5088" y="3140"/>
              <a:ext cx="0" cy="84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7" name="Line 73"/>
            <p:cNvSpPr>
              <a:spLocks noChangeShapeType="1"/>
            </p:cNvSpPr>
            <p:nvPr/>
          </p:nvSpPr>
          <p:spPr bwMode="auto">
            <a:xfrm>
              <a:off x="3840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8" name="Line 74"/>
            <p:cNvSpPr>
              <a:spLocks noChangeShapeType="1"/>
            </p:cNvSpPr>
            <p:nvPr/>
          </p:nvSpPr>
          <p:spPr bwMode="auto">
            <a:xfrm>
              <a:off x="3216" y="3351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79" name="Line 58"/>
            <p:cNvSpPr>
              <a:spLocks noChangeShapeType="1"/>
            </p:cNvSpPr>
            <p:nvPr/>
          </p:nvSpPr>
          <p:spPr bwMode="auto">
            <a:xfrm>
              <a:off x="3840" y="3140"/>
              <a:ext cx="0" cy="84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0" name="Line 53"/>
            <p:cNvSpPr>
              <a:spLocks noChangeShapeType="1"/>
            </p:cNvSpPr>
            <p:nvPr/>
          </p:nvSpPr>
          <p:spPr bwMode="auto">
            <a:xfrm>
              <a:off x="3216" y="3351"/>
              <a:ext cx="187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1" name="Line 78"/>
            <p:cNvSpPr>
              <a:spLocks noChangeShapeType="1"/>
            </p:cNvSpPr>
            <p:nvPr/>
          </p:nvSpPr>
          <p:spPr bwMode="auto">
            <a:xfrm>
              <a:off x="4464" y="3140"/>
              <a:ext cx="624" cy="0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2" name="Line 81"/>
            <p:cNvSpPr>
              <a:spLocks noChangeShapeType="1"/>
            </p:cNvSpPr>
            <p:nvPr/>
          </p:nvSpPr>
          <p:spPr bwMode="auto">
            <a:xfrm>
              <a:off x="3216" y="3562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3" name="Line 91"/>
            <p:cNvSpPr>
              <a:spLocks noChangeShapeType="1"/>
            </p:cNvSpPr>
            <p:nvPr/>
          </p:nvSpPr>
          <p:spPr bwMode="auto">
            <a:xfrm>
              <a:off x="3216" y="3773"/>
              <a:ext cx="0" cy="211"/>
            </a:xfrm>
            <a:prstGeom prst="line">
              <a:avLst/>
            </a:prstGeom>
            <a:noFill/>
            <a:ln w="28575" cap="sq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0284" name="Text Box 112"/>
            <p:cNvSpPr txBox="1">
              <a:spLocks noChangeArrowheads="1"/>
            </p:cNvSpPr>
            <p:nvPr/>
          </p:nvSpPr>
          <p:spPr bwMode="auto">
            <a:xfrm rot="16200000">
              <a:off x="2899" y="3555"/>
              <a:ext cx="50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 dirty="0">
                  <a:solidFill>
                    <a:schemeClr val="tx2"/>
                  </a:solidFill>
                </a:rPr>
                <a:t>states</a:t>
              </a:r>
            </a:p>
          </p:txBody>
        </p:sp>
        <p:sp>
          <p:nvSpPr>
            <p:cNvPr id="10285" name="Text Box 113"/>
            <p:cNvSpPr txBox="1">
              <a:spLocks noChangeArrowheads="1"/>
            </p:cNvSpPr>
            <p:nvPr/>
          </p:nvSpPr>
          <p:spPr bwMode="auto">
            <a:xfrm>
              <a:off x="4054" y="2926"/>
              <a:ext cx="6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1800">
                  <a:solidFill>
                    <a:schemeClr val="tx2"/>
                  </a:solidFill>
                </a:rPr>
                <a:t>symbols</a:t>
              </a:r>
            </a:p>
          </p:txBody>
        </p:sp>
        <p:sp>
          <p:nvSpPr>
            <p:cNvPr id="10286" name="Line 120"/>
            <p:cNvSpPr>
              <a:spLocks noChangeShapeType="1"/>
            </p:cNvSpPr>
            <p:nvPr/>
          </p:nvSpPr>
          <p:spPr bwMode="auto">
            <a:xfrm>
              <a:off x="2976" y="3456"/>
              <a:ext cx="288" cy="0"/>
            </a:xfrm>
            <a:prstGeom prst="line">
              <a:avLst/>
            </a:prstGeom>
            <a:noFill/>
            <a:ln w="9525">
              <a:solidFill>
                <a:srgbClr val="008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4" name="Text Box 31"/>
          <p:cNvSpPr txBox="1">
            <a:spLocks noChangeArrowheads="1"/>
          </p:cNvSpPr>
          <p:nvPr/>
        </p:nvSpPr>
        <p:spPr bwMode="auto">
          <a:xfrm>
            <a:off x="3654119" y="5331038"/>
            <a:ext cx="11224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600" dirty="0" smtClean="0"/>
              <a:t>Start state</a:t>
            </a:r>
            <a:endParaRPr lang="en-US" sz="1600" dirty="0"/>
          </a:p>
        </p:txBody>
      </p:sp>
      <p:sp>
        <p:nvSpPr>
          <p:cNvPr id="65" name="Text Box 31"/>
          <p:cNvSpPr txBox="1">
            <a:spLocks noChangeArrowheads="1"/>
          </p:cNvSpPr>
          <p:nvPr/>
        </p:nvSpPr>
        <p:spPr bwMode="auto">
          <a:xfrm>
            <a:off x="3305175" y="6031508"/>
            <a:ext cx="2020105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600" dirty="0" smtClean="0"/>
              <a:t>Accepting/final state</a:t>
            </a:r>
            <a:endParaRPr lang="en-US" sz="1600" dirty="0"/>
          </a:p>
        </p:txBody>
      </p:sp>
      <p:sp>
        <p:nvSpPr>
          <p:cNvPr id="66" name="Text Box 31"/>
          <p:cNvSpPr txBox="1">
            <a:spLocks noChangeArrowheads="1"/>
          </p:cNvSpPr>
          <p:nvPr/>
        </p:nvSpPr>
        <p:spPr bwMode="auto">
          <a:xfrm>
            <a:off x="-20190" y="4169911"/>
            <a:ext cx="202157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600" b="1" dirty="0" smtClean="0">
                <a:solidFill>
                  <a:srgbClr val="7030A0"/>
                </a:solidFill>
              </a:rPr>
              <a:t>Transition diagram</a:t>
            </a:r>
            <a:endParaRPr lang="en-US" sz="1600" b="1" dirty="0">
              <a:solidFill>
                <a:srgbClr val="7030A0"/>
              </a:solidFill>
            </a:endParaRPr>
          </a:p>
        </p:txBody>
      </p:sp>
      <p:sp>
        <p:nvSpPr>
          <p:cNvPr id="67" name="Text Box 31"/>
          <p:cNvSpPr txBox="1">
            <a:spLocks noChangeArrowheads="1"/>
          </p:cNvSpPr>
          <p:nvPr/>
        </p:nvSpPr>
        <p:spPr bwMode="auto">
          <a:xfrm>
            <a:off x="6518740" y="4306470"/>
            <a:ext cx="170258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ro-RO" sz="1600" b="1" dirty="0" smtClean="0">
                <a:solidFill>
                  <a:srgbClr val="7030A0"/>
                </a:solidFill>
              </a:rPr>
              <a:t>Transition table</a:t>
            </a:r>
            <a:endParaRPr lang="en-US" sz="16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2" grpId="0"/>
      <p:bldP spid="86132" grpId="0" animBg="1"/>
      <p:bldP spid="86135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2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ＭＳ Ｐゴシック" pitchFamily="28" charset="-128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Macintosh HD:Applications:Microsoft Office 2004:Templates:Presentations:Designs:Blends</Template>
  <TotalTime>2795</TotalTime>
  <Words>1908</Words>
  <Application>Microsoft Office PowerPoint</Application>
  <PresentationFormat>On-screen Show (4:3)</PresentationFormat>
  <Paragraphs>366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ＭＳ Ｐゴシック</vt:lpstr>
      <vt:lpstr>Arial</vt:lpstr>
      <vt:lpstr>Cambria Math</vt:lpstr>
      <vt:lpstr>Courier New</vt:lpstr>
      <vt:lpstr>Eras Bold ITC</vt:lpstr>
      <vt:lpstr>Lucida Grande</vt:lpstr>
      <vt:lpstr>Symbol</vt:lpstr>
      <vt:lpstr>Tahoma</vt:lpstr>
      <vt:lpstr>Wingdings</vt:lpstr>
      <vt:lpstr>Blends</vt:lpstr>
      <vt:lpstr>Course 3 Finite Automata (part 1)</vt:lpstr>
      <vt:lpstr>Finite Automaton (FA)</vt:lpstr>
      <vt:lpstr>Finite Automaton (FA)</vt:lpstr>
      <vt:lpstr>Deterministic Finite Automata - Definition</vt:lpstr>
      <vt:lpstr>What does a DFA do on reading an input string?</vt:lpstr>
      <vt:lpstr>Regular Languages</vt:lpstr>
      <vt:lpstr>The Chomsky Hierachy</vt:lpstr>
      <vt:lpstr>Example #1</vt:lpstr>
      <vt:lpstr>DFA for strings containing 01</vt:lpstr>
      <vt:lpstr>Example #2</vt:lpstr>
      <vt:lpstr>Example #3, # 4</vt:lpstr>
      <vt:lpstr>Extension of transitions (δ) to Paths (δ)</vt:lpstr>
      <vt:lpstr>Language of a DFA</vt:lpstr>
      <vt:lpstr>Non-deterministic Finite Automata (NFA)</vt:lpstr>
      <vt:lpstr>Non-deterministic Finite Automata (NFA)</vt:lpstr>
      <vt:lpstr>How to use an NFA?</vt:lpstr>
      <vt:lpstr>NFA for strings containing 01</vt:lpstr>
      <vt:lpstr>What is an “error state”?</vt:lpstr>
      <vt:lpstr>Example #2</vt:lpstr>
      <vt:lpstr>Extension of δ to NFA Paths</vt:lpstr>
      <vt:lpstr>Language of an NFA</vt:lpstr>
      <vt:lpstr>Advantages &amp; Caveats for NFA</vt:lpstr>
      <vt:lpstr>Differences: DFA vs. NFA</vt:lpstr>
    </vt:vector>
  </TitlesOfParts>
  <Company>Office 2004 ananth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CPT S 223: Advanced Data Structures</dc:title>
  <dc:creator>Office 2004 ananth</dc:creator>
  <cp:lastModifiedBy>Madalina</cp:lastModifiedBy>
  <cp:revision>487</cp:revision>
  <cp:lastPrinted>2007-08-15T03:01:31Z</cp:lastPrinted>
  <dcterms:created xsi:type="dcterms:W3CDTF">2007-08-14T22:08:29Z</dcterms:created>
  <dcterms:modified xsi:type="dcterms:W3CDTF">2017-03-28T07:13:02Z</dcterms:modified>
</cp:coreProperties>
</file>