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4" r:id="rId3"/>
    <p:sldId id="325" r:id="rId4"/>
    <p:sldId id="326" r:id="rId5"/>
    <p:sldId id="328" r:id="rId6"/>
    <p:sldId id="329" r:id="rId7"/>
    <p:sldId id="330" r:id="rId8"/>
    <p:sldId id="331" r:id="rId9"/>
    <p:sldId id="346" r:id="rId10"/>
    <p:sldId id="345" r:id="rId11"/>
    <p:sldId id="333" r:id="rId12"/>
    <p:sldId id="334" r:id="rId13"/>
    <p:sldId id="335" r:id="rId14"/>
    <p:sldId id="336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5145" autoAdjust="0"/>
  </p:normalViewPr>
  <p:slideViewPr>
    <p:cSldViewPr>
      <p:cViewPr varScale="1">
        <p:scale>
          <a:sx n="82" d="100"/>
          <a:sy n="82" d="100"/>
        </p:scale>
        <p:origin x="14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3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7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98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285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806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7045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98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11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88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251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751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63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193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It</a:t>
            </a:r>
            <a:r>
              <a:rPr lang="ro-RO" baseline="0" dirty="0" smtClean="0"/>
              <a:t> does not make sense to construct q1, q2, {q1,q2} – see next slide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57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49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dirty="0" smtClean="0"/>
              <a:t>Course 4</a:t>
            </a:r>
            <a:br>
              <a:rPr lang="ro-RO" dirty="0" smtClean="0"/>
            </a:br>
            <a:r>
              <a:rPr lang="en-US" dirty="0" smtClean="0"/>
              <a:t>Finite Automata</a:t>
            </a:r>
            <a:r>
              <a:rPr lang="ro-RO" dirty="0" smtClean="0"/>
              <a:t> (part 2)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229600" cy="2819400"/>
          </a:xfrm>
        </p:spPr>
        <p:txBody>
          <a:bodyPr/>
          <a:lstStyle/>
          <a:p>
            <a:pPr eaLnBrk="1" hangingPunct="1"/>
            <a:endParaRPr lang="ro-RO" dirty="0" smtClean="0"/>
          </a:p>
          <a:p>
            <a:pPr eaLnBrk="1" hangingPunct="1"/>
            <a:endParaRPr lang="ro-RO" dirty="0"/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18245"/>
              </p:ext>
            </p:extLst>
          </p:nvPr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11480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u="sng" dirty="0"/>
              <a:t>Main Idea:</a:t>
            </a:r>
            <a:r>
              <a:rPr lang="en-US" sz="1400" dirty="0"/>
              <a:t>  </a:t>
            </a:r>
          </a:p>
          <a:p>
            <a:r>
              <a:rPr lang="en-US" sz="1400" dirty="0" smtClean="0"/>
              <a:t>Introduce </a:t>
            </a:r>
            <a:r>
              <a:rPr lang="en-US" sz="1400" dirty="0"/>
              <a:t>states as you </a:t>
            </a:r>
            <a:r>
              <a:rPr lang="en-US" sz="1400" dirty="0" smtClean="0"/>
              <a:t>go</a:t>
            </a:r>
            <a:r>
              <a:rPr lang="ro-RO" sz="1400" dirty="0" smtClean="0"/>
              <a:t> </a:t>
            </a:r>
            <a:r>
              <a:rPr lang="en-US" sz="1400" dirty="0" smtClean="0"/>
              <a:t>(</a:t>
            </a:r>
            <a:r>
              <a:rPr lang="en-US" sz="1400" dirty="0"/>
              <a:t>on a need basis)</a:t>
            </a:r>
          </a:p>
        </p:txBody>
      </p:sp>
    </p:spTree>
    <p:extLst>
      <p:ext uri="{BB962C8B-B14F-4D97-AF65-F5344CB8AC3E}">
        <p14:creationId xmlns:p14="http://schemas.microsoft.com/office/powerpoint/2010/main" val="14161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smtClean="0">
                <a:solidFill>
                  <a:srgbClr val="00B050"/>
                </a:solidFill>
              </a:rPr>
              <a:t>Theorem:</a:t>
            </a:r>
            <a:r>
              <a:rPr lang="en-US" i="1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smtClean="0"/>
              <a:t>Proof:</a:t>
            </a:r>
            <a:endParaRPr lang="en-US" smtClean="0"/>
          </a:p>
          <a:p>
            <a:pPr lvl="1" eaLnBrk="1" hangingPunct="1"/>
            <a:r>
              <a:rPr lang="en-US" smtClean="0"/>
              <a:t>Show that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},w) </a:t>
            </a:r>
            <a:r>
              <a:rPr lang="en-US" smtClean="0">
                <a:sym typeface="Symbol" pitchFamily="28" charset="2"/>
              </a:rPr>
              <a:t>≡ 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 , for all w</a:t>
            </a:r>
          </a:p>
          <a:p>
            <a:pPr lvl="1" eaLnBrk="1" hangingPunct="1"/>
            <a:r>
              <a:rPr lang="en-US" smtClean="0"/>
              <a:t>Using induction on w’s length:</a:t>
            </a:r>
          </a:p>
          <a:p>
            <a:pPr lvl="2" eaLnBrk="1" hangingPunct="1"/>
            <a:r>
              <a:rPr lang="en-US" smtClean="0"/>
              <a:t>Let w = xa</a:t>
            </a:r>
          </a:p>
          <a:p>
            <a:pPr lvl="2" eaLnBrk="1" hangingPunct="1"/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},xa) </a:t>
            </a:r>
            <a:r>
              <a:rPr lang="en-US" smtClean="0">
                <a:sym typeface="Symbol" pitchFamily="28" charset="2"/>
              </a:rPr>
              <a:t>≡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,x}, a ) </a:t>
            </a:r>
            <a:r>
              <a:rPr lang="en-US" smtClean="0">
                <a:sym typeface="Symbol" pitchFamily="28" charset="2"/>
              </a:rPr>
              <a:t>≡</a:t>
            </a:r>
            <a:r>
              <a:rPr lang="en-US" smtClean="0"/>
              <a:t>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6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sz="2800" dirty="0" smtClean="0">
                <a:solidFill>
                  <a:srgbClr val="FF0000"/>
                </a:solidFill>
              </a:rPr>
              <a:t>Typically </a:t>
            </a:r>
            <a:r>
              <a:rPr lang="en-US" sz="2800" dirty="0">
                <a:solidFill>
                  <a:srgbClr val="FF0000"/>
                </a:solidFill>
              </a:rPr>
              <a:t>#</a:t>
            </a:r>
            <a:r>
              <a:rPr lang="en-US" sz="2800" dirty="0" smtClean="0">
                <a:solidFill>
                  <a:srgbClr val="FF0000"/>
                </a:solidFill>
              </a:rPr>
              <a:t>states(DFA)</a:t>
            </a:r>
            <a:r>
              <a:rPr lang="ro-RO" sz="2800" dirty="0" smtClean="0">
                <a:solidFill>
                  <a:srgbClr val="FF0000"/>
                </a:solidFill>
              </a:rPr>
              <a:t> = </a:t>
            </a:r>
            <a:r>
              <a:rPr lang="en-US" sz="2800" dirty="0" smtClean="0">
                <a:solidFill>
                  <a:srgbClr val="FF0000"/>
                </a:solidFill>
              </a:rPr>
              <a:t>#states(NFA)</a:t>
            </a:r>
            <a:endParaRPr lang="ro-RO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ro-RO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o-RO" sz="2800" dirty="0" smtClean="0">
                <a:solidFill>
                  <a:srgbClr val="FF0000"/>
                </a:solidFill>
              </a:rPr>
              <a:t>However</a:t>
            </a:r>
            <a:r>
              <a:rPr lang="ro-RO" sz="2800" dirty="0" smtClean="0"/>
              <a:t>, </a:t>
            </a:r>
            <a:r>
              <a:rPr lang="en-US" sz="2800" dirty="0" smtClean="0"/>
              <a:t>L = {w | w is a binary string </a:t>
            </a:r>
            <a:r>
              <a:rPr lang="en-US" sz="2800" dirty="0" err="1" smtClean="0"/>
              <a:t>s.t.</a:t>
            </a:r>
            <a:r>
              <a:rPr lang="en-US" sz="2800" dirty="0" smtClean="0"/>
              <a:t>, the k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symbol from its end is a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NFA has k+1 states</a:t>
            </a:r>
            <a:r>
              <a:rPr lang="ro-RO" sz="2400" dirty="0" smtClean="0"/>
              <a:t>	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But an equivalent DFA needs to have at least 2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states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51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  <p:extLst>
      <p:ext uri="{BB962C8B-B14F-4D97-AF65-F5344CB8AC3E}">
        <p14:creationId xmlns:p14="http://schemas.microsoft.com/office/powerpoint/2010/main" val="10186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dirty="0" smtClean="0">
                <a:solidFill>
                  <a:srgbClr val="FF0000"/>
                </a:solidFill>
              </a:rPr>
              <a:t>consume</a:t>
            </a:r>
            <a:r>
              <a:rPr lang="en-US" sz="2000" dirty="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dirty="0" smtClean="0">
                <a:solidFill>
                  <a:srgbClr val="FF0000"/>
                </a:solidFill>
              </a:rPr>
              <a:t>ignore</a:t>
            </a:r>
            <a:r>
              <a:rPr lang="en-US" sz="2000" dirty="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dirty="0" smtClean="0">
                <a:solidFill>
                  <a:srgbClr val="FF0000"/>
                </a:solidFill>
              </a:rPr>
              <a:t>skip </a:t>
            </a:r>
            <a:r>
              <a:rPr lang="en-US" sz="2000" dirty="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dirty="0" smtClean="0">
                <a:solidFill>
                  <a:srgbClr val="7030A0"/>
                </a:solidFill>
              </a:rPr>
              <a:t>without </a:t>
            </a:r>
            <a:r>
              <a:rPr lang="en-US" sz="2000" dirty="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dirty="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</a:t>
            </a:r>
            <a:r>
              <a:rPr lang="en-US" sz="2000" b="1" dirty="0" smtClean="0">
                <a:solidFill>
                  <a:srgbClr val="7030A0"/>
                </a:solidFill>
                <a:sym typeface="Symbol" pitchFamily="28" charset="2"/>
              </a:rPr>
              <a:t>see next </a:t>
            </a:r>
            <a:r>
              <a:rPr lang="ro-RO" sz="2000" b="1" dirty="0" smtClean="0">
                <a:solidFill>
                  <a:srgbClr val="7030A0"/>
                </a:solidFill>
                <a:sym typeface="Symbol" pitchFamily="28" charset="2"/>
              </a:rPr>
              <a:t>lecture</a:t>
            </a:r>
            <a:r>
              <a:rPr lang="en-US" sz="2000" dirty="0" smtClean="0">
                <a:solidFill>
                  <a:srgbClr val="7030A0"/>
                </a:solidFill>
                <a:sym typeface="Symbol" pitchFamily="28" charset="2"/>
              </a:rPr>
              <a:t>).</a:t>
            </a:r>
          </a:p>
          <a:p>
            <a:r>
              <a:rPr lang="en-US" sz="2000" dirty="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dirty="0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dirty="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dirty="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dirty="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36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machine can exist in multiple states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160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dirty="0" smtClean="0"/>
                  <a:t>Construct DFA and NFA for recognizing the language: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o-R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𝐹𝐴</m:t>
                          </m:r>
                        </m:e>
                      </m:d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ro-R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𝑎𝑤𝑎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ro-R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2000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ro-RO" sz="2000" dirty="0" smtClean="0"/>
                  <a:t>Solution: see whiteboard.</a:t>
                </a:r>
                <a:endParaRPr lang="ro-RO" sz="2000" dirty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endParaRPr lang="ro-RO" sz="2000" b="1" i="1" dirty="0" smtClean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ro-RO" sz="2000" b="1" i="1" dirty="0" smtClean="0">
                    <a:solidFill>
                      <a:srgbClr val="FF0000"/>
                    </a:solidFill>
                  </a:rPr>
                  <a:t>In many cases it is easier to construct the NFA for a language.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endParaRPr lang="ro-RO" sz="2000" b="1" i="1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u="sng" dirty="0" smtClean="0"/>
                  <a:t>Theorem</a:t>
                </a:r>
                <a:r>
                  <a:rPr lang="en-US" sz="2000" dirty="0" smtClean="0"/>
                  <a:t>:</a:t>
                </a: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1800" dirty="0" smtClean="0"/>
                  <a:t>A </a:t>
                </a:r>
                <a:r>
                  <a:rPr lang="en-US" sz="1800" dirty="0"/>
                  <a:t>language L is accepted by a DFA </a:t>
                </a:r>
                <a:r>
                  <a:rPr lang="en-US" sz="1800" i="1" u="sng" dirty="0">
                    <a:solidFill>
                      <a:srgbClr val="006600"/>
                    </a:solidFill>
                  </a:rPr>
                  <a:t>if </a:t>
                </a:r>
                <a:r>
                  <a:rPr lang="en-US" sz="1800" i="1" u="sng" dirty="0"/>
                  <a:t>and </a:t>
                </a:r>
                <a:r>
                  <a:rPr lang="en-US" sz="1800" i="1" u="sng" dirty="0">
                    <a:solidFill>
                      <a:schemeClr val="hlink"/>
                    </a:solidFill>
                  </a:rPr>
                  <a:t>only</a:t>
                </a:r>
                <a:r>
                  <a:rPr lang="en-US" sz="1800" u="sng" dirty="0">
                    <a:solidFill>
                      <a:schemeClr val="hlink"/>
                    </a:solidFill>
                  </a:rPr>
                  <a:t> </a:t>
                </a:r>
                <a:r>
                  <a:rPr lang="en-US" sz="1800" i="1" u="sng" dirty="0">
                    <a:solidFill>
                      <a:schemeClr val="hlink"/>
                    </a:solidFill>
                  </a:rPr>
                  <a:t>if</a:t>
                </a:r>
                <a:r>
                  <a:rPr lang="en-US" sz="1800" dirty="0"/>
                  <a:t> it is accepted by an NFA.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ro-RO" sz="2000" u="sng" dirty="0" smtClean="0"/>
                  <a:t>Proof</a:t>
                </a:r>
                <a:r>
                  <a:rPr lang="ro-RO" sz="2000" dirty="0" smtClean="0"/>
                  <a:t>. later</a:t>
                </a: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78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4572000" algn="l"/>
              </a:tabLst>
            </a:pPr>
            <a:r>
              <a:rPr lang="ro-RO" dirty="0"/>
              <a:t>Examples of NFA for different types of </a:t>
            </a:r>
            <a:r>
              <a:rPr lang="ro-RO" dirty="0" smtClean="0"/>
              <a:t>languages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2017712"/>
                <a:ext cx="8116888" cy="4840287"/>
              </a:xfrm>
            </p:spPr>
            <p:txBody>
              <a:bodyPr/>
              <a:lstStyle/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  <m: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begChr m:val="|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800" dirty="0" smtClean="0"/>
                  <a:t> (</a:t>
                </a:r>
                <a:r>
                  <a:rPr lang="ro-RO" sz="1800" b="1" i="1" dirty="0"/>
                  <a:t>Union of </a:t>
                </a:r>
                <a:r>
                  <a:rPr lang="ro-RO" sz="1800" b="1" i="1" dirty="0" smtClean="0"/>
                  <a:t>languages</a:t>
                </a:r>
                <a:r>
                  <a:rPr lang="ro-RO" sz="1800" dirty="0" smtClean="0"/>
                  <a:t>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𝐼𝐹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𝐹𝑂𝑅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𝐹𝑂𝑅𝐾</m:t>
                        </m:r>
                      </m:e>
                    </m:d>
                  </m:oMath>
                </a14:m>
                <a:r>
                  <a:rPr lang="ro-RO" sz="1800" i="1" dirty="0" smtClean="0"/>
                  <a:t> (</a:t>
                </a:r>
                <a:r>
                  <a:rPr lang="ro-RO" sz="1800" b="1" i="1" dirty="0" smtClean="0"/>
                  <a:t>Generation </a:t>
                </a:r>
                <a:r>
                  <a:rPr lang="ro-RO" sz="1800" b="1" i="1" dirty="0"/>
                  <a:t>of finite </a:t>
                </a:r>
                <a:r>
                  <a:rPr lang="ro-RO" sz="1800" b="1" i="1" dirty="0" smtClean="0"/>
                  <a:t>language)</a:t>
                </a:r>
                <a:endParaRPr lang="ro-RO" sz="1800" i="1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o-RO" sz="1800" dirty="0" smtClean="0"/>
                  <a:t>,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𝐴𝐹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o-RO" sz="1800" dirty="0" smtClean="0"/>
                  <a:t> (</a:t>
                </a:r>
                <a:r>
                  <a:rPr lang="ro-RO" sz="1800" b="1" i="1" dirty="0" smtClean="0"/>
                  <a:t>Repetition </a:t>
                </a:r>
                <a:r>
                  <a:rPr lang="ro-RO" sz="1800" b="1" i="1" dirty="0"/>
                  <a:t>of </a:t>
                </a:r>
                <a:r>
                  <a:rPr lang="ro-RO" sz="1800" b="1" i="1" dirty="0" smtClean="0"/>
                  <a:t>symbols)</a:t>
                </a: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𝐴𝐹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ro-RO" sz="1800" dirty="0" smtClean="0"/>
                  <a:t> (</a:t>
                </a:r>
                <a:r>
                  <a:rPr lang="ro-RO" sz="1800" b="1" i="1" dirty="0"/>
                  <a:t>Mix of letters</a:t>
                </a:r>
                <a:r>
                  <a:rPr lang="ro-RO" sz="1800" dirty="0" smtClean="0"/>
                  <a:t>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0,…,9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ro-RO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𝑎𝑡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𝑚𝑜𝑠𝑡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𝑜𝑛𝑒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e>
                    </m:d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𝑒𝑣𝑒𝑛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𝑧𝑒𝑟𝑜𝑠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𝑤𝑎𝑏𝑎𝑤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′ ∈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𝑒𝑣𝑒𝑛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0′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𝑎𝑏𝑏𝑎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𝑖𝑛𝑡𝑒𝑔𝑒𝑟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𝑜𝑝𝑡𝑖𝑜𝑛𝑎𝑙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𝑑𝑖𝑣𝑖𝑠𝑖𝑏𝑙𝑒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3}</m:t>
                    </m:r>
                  </m:oMath>
                </a14:m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3}</m:t>
                    </m:r>
                  </m:oMath>
                </a14:m>
                <a:endParaRPr lang="ro-RO" sz="18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ro-RO" sz="1800" b="1" dirty="0" smtClean="0"/>
                  <a:t>Solution</a:t>
                </a:r>
                <a:r>
                  <a:rPr lang="ro-RO" sz="1800" dirty="0" smtClean="0"/>
                  <a:t>: see whiteboard.</a:t>
                </a:r>
                <a:endParaRPr lang="ro-RO" sz="1800" dirty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2000" dirty="0" smtClean="0"/>
              </a:p>
            </p:txBody>
          </p:sp>
        </mc:Choice>
        <mc:Fallback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2017712"/>
                <a:ext cx="8116888" cy="4840287"/>
              </a:xfrm>
              <a:blipFill rotWithShape="0">
                <a:blip r:embed="rId3"/>
                <a:stretch>
                  <a:fillRect l="-676" t="-1259" b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8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2017712"/>
                <a:ext cx="7772400" cy="4459287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</a:pPr>
                <a:r>
                  <a:rPr lang="en-US" sz="2800" u="sng" dirty="0" smtClean="0"/>
                  <a:t>Theorem</a:t>
                </a:r>
                <a:r>
                  <a:rPr lang="en-US" sz="2800" dirty="0" smtClean="0"/>
                  <a:t>:</a:t>
                </a:r>
              </a:p>
              <a:p>
                <a:pPr marL="990600" lvl="1" indent="-533400" eaLnBrk="1" hangingPunct="1">
                  <a:lnSpc>
                    <a:spcPct val="90000"/>
                  </a:lnSpc>
                </a:pPr>
                <a:r>
                  <a:rPr lang="en-US" sz="2400" dirty="0" smtClean="0"/>
                  <a:t>A language L is accepted by a DFA </a:t>
                </a:r>
                <a:r>
                  <a:rPr lang="en-US" sz="2400" i="1" u="sng" dirty="0" smtClean="0">
                    <a:solidFill>
                      <a:srgbClr val="006600"/>
                    </a:solidFill>
                  </a:rPr>
                  <a:t>if </a:t>
                </a:r>
                <a:r>
                  <a:rPr lang="en-US" sz="2400" i="1" u="sng" dirty="0" smtClean="0"/>
                  <a:t>and </a:t>
                </a:r>
                <a:r>
                  <a:rPr lang="en-US" sz="2400" i="1" u="sng" dirty="0" smtClean="0">
                    <a:solidFill>
                      <a:schemeClr val="hlink"/>
                    </a:solidFill>
                  </a:rPr>
                  <a:t>only</a:t>
                </a:r>
                <a:r>
                  <a:rPr lang="en-US" sz="2400" u="sng" dirty="0" smtClean="0">
                    <a:solidFill>
                      <a:schemeClr val="hlink"/>
                    </a:solidFill>
                  </a:rPr>
                  <a:t> </a:t>
                </a:r>
                <a:r>
                  <a:rPr lang="en-US" sz="2400" i="1" u="sng" dirty="0" smtClean="0">
                    <a:solidFill>
                      <a:schemeClr val="hlink"/>
                    </a:solidFill>
                  </a:rPr>
                  <a:t>if</a:t>
                </a:r>
                <a:r>
                  <a:rPr lang="en-US" sz="2400" dirty="0" smtClean="0"/>
                  <a:t> it is accepted by an NFA</a:t>
                </a:r>
                <a:r>
                  <a:rPr lang="ro-RO" sz="2400" dirty="0" smtClean="0"/>
                  <a:t> i.e.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𝐷𝐹𝐴</m:t>
                        </m:r>
                      </m:e>
                    </m: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609600" indent="-609600" eaLnBrk="1" hangingPunct="1">
                  <a:lnSpc>
                    <a:spcPct val="90000"/>
                  </a:lnSpc>
                </a:pPr>
                <a:r>
                  <a:rPr lang="en-US" sz="2800" u="sng" dirty="0" smtClean="0"/>
                  <a:t>Proof</a:t>
                </a:r>
                <a:r>
                  <a:rPr lang="en-US" sz="2800" dirty="0" smtClean="0"/>
                  <a:t>:</a:t>
                </a:r>
              </a:p>
              <a:p>
                <a:pPr marL="990600" lvl="1" indent="-533400" eaLnBrk="1" hangingPunct="1">
                  <a:lnSpc>
                    <a:spcPct val="90000"/>
                  </a:lnSpc>
                  <a:buFont typeface="Arial" charset="0"/>
                  <a:buAutoNum type="arabicPeriod"/>
                </a:pPr>
                <a:r>
                  <a:rPr lang="en-US" sz="2400" dirty="0" smtClean="0">
                    <a:solidFill>
                      <a:srgbClr val="008000"/>
                    </a:solidFill>
                  </a:rPr>
                  <a:t>If part</a:t>
                </a:r>
                <a:r>
                  <a:rPr lang="ro-RO" sz="2400" dirty="0" smtClean="0">
                    <a:solidFill>
                      <a:srgbClr val="008000"/>
                    </a:solidFill>
                  </a:rPr>
                  <a:t> i.e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𝐷𝐹𝐴</m:t>
                        </m:r>
                      </m:e>
                    </m:d>
                    <m:r>
                      <a:rPr lang="ro-R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 smtClean="0">
                    <a:solidFill>
                      <a:srgbClr val="008000"/>
                    </a:solidFill>
                  </a:rPr>
                  <a:t>: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</a:pPr>
                <a:r>
                  <a:rPr lang="en-US" sz="2000" dirty="0" smtClean="0"/>
                  <a:t>Prove by showing every NFA can be converted to an equivalent DFA (in the next few slides…)</a:t>
                </a:r>
                <a:endParaRPr lang="en-US" sz="2400" dirty="0" smtClean="0"/>
              </a:p>
              <a:p>
                <a:pPr marL="990600" lvl="1" indent="-533400" eaLnBrk="1" hangingPunct="1">
                  <a:lnSpc>
                    <a:spcPct val="90000"/>
                  </a:lnSpc>
                  <a:buFont typeface="Arial" charset="0"/>
                  <a:buAutoNum type="arabicPeriod"/>
                </a:pPr>
                <a:r>
                  <a:rPr lang="en-US" sz="2400" dirty="0" smtClean="0">
                    <a:solidFill>
                      <a:schemeClr val="hlink"/>
                    </a:solidFill>
                  </a:rPr>
                  <a:t>Only-if part</a:t>
                </a:r>
                <a:r>
                  <a:rPr lang="ro-RO" sz="2400" dirty="0" smtClean="0">
                    <a:solidFill>
                      <a:schemeClr val="hlink"/>
                    </a:solidFill>
                  </a:rPr>
                  <a:t> i.e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𝐷𝐹𝐴</m:t>
                        </m:r>
                      </m:e>
                    </m:d>
                    <m:r>
                      <a:rPr lang="ro-R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trivial</a:t>
                </a:r>
                <a:r>
                  <a:rPr lang="en-US" sz="2400" dirty="0" smtClean="0">
                    <a:solidFill>
                      <a:schemeClr val="hlink"/>
                    </a:solidFill>
                  </a:rPr>
                  <a:t>:</a:t>
                </a:r>
                <a:endParaRPr lang="en-US" sz="2400" dirty="0" smtClean="0"/>
              </a:p>
              <a:p>
                <a:pPr marL="1371600" lvl="2" indent="-457200" eaLnBrk="1" hangingPunct="1">
                  <a:lnSpc>
                    <a:spcPct val="90000"/>
                  </a:lnSpc>
                </a:pPr>
                <a:r>
                  <a:rPr lang="en-US" sz="2000" dirty="0" smtClean="0"/>
                  <a:t>Every DFA is a special case of an NFA where each state has exactly one transition for every input symbol. Therefore, if L is accepted by a DFA, it is accepted by a corresponding NFA.</a:t>
                </a:r>
              </a:p>
            </p:txBody>
          </p:sp>
        </mc:Choice>
        <mc:Fallback xmlns="">
          <p:sp>
            <p:nvSpPr>
              <p:cNvPr id="1228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2017712"/>
                <a:ext cx="7772400" cy="4459287"/>
              </a:xfrm>
              <a:blipFill rotWithShape="0">
                <a:blip r:embed="rId3"/>
                <a:stretch>
                  <a:fillRect l="-314" t="-2462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u="sng" dirty="0" smtClean="0">
                    <a:solidFill>
                      <a:srgbClr val="006600"/>
                    </a:solidFill>
                  </a:rPr>
                  <a:t>If-part:</a:t>
                </a:r>
                <a:r>
                  <a:rPr lang="en-US" sz="2800" dirty="0" smtClean="0"/>
                  <a:t> </a:t>
                </a:r>
                <a:r>
                  <a:rPr lang="ro-RO" sz="2800" dirty="0" smtClean="0"/>
                  <a:t>Show that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𝐷𝐹𝐴</m:t>
                        </m:r>
                      </m:e>
                    </m:d>
                    <m:r>
                      <a:rPr lang="ro-RO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ro-RO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rephrasing…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Given any NFA N, we can construct a DFA D such that L(N)=L(D)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 smtClean="0"/>
                  <a:t>How to convert an NFA into a DFA?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400" u="sng" dirty="0" smtClean="0"/>
                  <a:t>Observation:</a:t>
                </a:r>
                <a:r>
                  <a:rPr lang="en-US" sz="2400" dirty="0" smtClean="0"/>
                  <a:t> In an NFA, each transition maps to a </a:t>
                </a:r>
                <a:r>
                  <a:rPr lang="en-US" sz="2400" b="1" i="1" dirty="0" smtClean="0">
                    <a:solidFill>
                      <a:srgbClr val="FF0000"/>
                    </a:solidFill>
                  </a:rPr>
                  <a:t>subset</a:t>
                </a:r>
                <a:r>
                  <a:rPr lang="en-US" sz="24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of states 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200" u="sng" dirty="0" smtClean="0">
                    <a:solidFill>
                      <a:srgbClr val="FF0000"/>
                    </a:solidFill>
                  </a:rPr>
                  <a:t>Idea: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Represent: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itchFamily="28" charset="2"/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       each “subset of </a:t>
                </a:r>
                <a:r>
                  <a:rPr lang="en-US" sz="2200" dirty="0" err="1" smtClean="0">
                    <a:solidFill>
                      <a:srgbClr val="FF0000"/>
                    </a:solidFill>
                  </a:rPr>
                  <a:t>NFA_states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” </a:t>
                </a:r>
                <a:r>
                  <a:rPr lang="en-US" sz="2200" dirty="0" smtClean="0">
                    <a:solidFill>
                      <a:srgbClr val="FF0000"/>
                    </a:solidFill>
                    <a:sym typeface="Wingdings" pitchFamily="28" charset="2"/>
                  </a:rPr>
                  <a:t>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a single “</a:t>
                </a:r>
                <a:r>
                  <a:rPr lang="en-US" sz="2200" dirty="0" err="1" smtClean="0">
                    <a:solidFill>
                      <a:srgbClr val="FF0000"/>
                    </a:solidFill>
                  </a:rPr>
                  <a:t>DFA_state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24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314" t="-2667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dirty="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dirty="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dirty="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dirty="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dirty="0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dirty="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dirty="0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dirty="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dirty="0" smtClean="0">
                <a:cs typeface="Arial" charset="0"/>
              </a:rPr>
              <a:t>∩F</a:t>
            </a:r>
            <a:r>
              <a:rPr lang="en-US" sz="2400" baseline="-25000" dirty="0" smtClean="0">
                <a:cs typeface="Arial" charset="0"/>
              </a:rPr>
              <a:t>N</a:t>
            </a:r>
            <a:r>
              <a:rPr lang="en-US" sz="2400" dirty="0" smtClean="0">
                <a:cs typeface="Arial" charset="0"/>
              </a:rPr>
              <a:t>≠</a:t>
            </a:r>
            <a:r>
              <a:rPr lang="el-GR" sz="2400" dirty="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dirty="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dirty="0" smtClean="0">
              <a:latin typeface="Lucida Grande" pitchFamily="28" charset="0"/>
              <a:cs typeface="Tahoma" pitchFamily="2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956" name="Text Box 4"/>
              <p:cNvSpPr txBox="1">
                <a:spLocks noChangeArrowheads="1"/>
              </p:cNvSpPr>
              <p:nvPr/>
            </p:nvSpPr>
            <p:spPr bwMode="auto">
              <a:xfrm>
                <a:off x="3657600" y="5905500"/>
                <a:ext cx="529312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p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s</a:t>
                </a:r>
              </a:p>
            </p:txBody>
          </p:sp>
        </mc:Choice>
        <mc:Fallback xmlns="">
          <p:sp>
            <p:nvSpPr>
              <p:cNvPr id="12595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5905500"/>
                <a:ext cx="529312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4444" b="-1555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NFA to DFA construction: Example</a:t>
            </a:r>
            <a:r>
              <a:rPr lang="ro-RO" sz="3600" dirty="0" smtClean="0"/>
              <a:t> 1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q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9186" name="Group 1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688556"/>
                  </p:ext>
                </p:extLst>
              </p:nvPr>
            </p:nvGraphicFramePr>
            <p:xfrm>
              <a:off x="3124200" y="3776663"/>
              <a:ext cx="2667000" cy="2554288"/>
            </p:xfrm>
            <a:graphic>
              <a:graphicData uri="http://schemas.openxmlformats.org/drawingml/2006/table">
                <a:tbl>
                  <a:tblPr/>
                  <a:tblGrid>
                    <a:gridCol w="889000"/>
                    <a:gridCol w="889000"/>
                    <a:gridCol w="889000"/>
                  </a:tblGrid>
                  <a:tr h="2587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l-G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kumimoji="0" lang="el-GR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Lucida Grande" pitchFamily="28" charset="0"/>
                              <a:cs typeface="Tahoma" pitchFamily="28" charset="0"/>
                            </a:rPr>
                            <a:t>D</a:t>
                          </a:r>
                          <a:endParaRPr kumimoji="0" lang="en-US" sz="12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Lucida Grande" pitchFamily="28" charset="0"/>
                            <a:cs typeface="Tahoma" pitchFamily="28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587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603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ro-RO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}U{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  <a:endParaRPr kumimoji="0" lang="en-US" sz="12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587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  <a:endParaRPr kumimoji="0" lang="en-US" sz="12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68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  <a:r>
                            <a:rPr kumimoji="0" lang="ro-RO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U</a:t>
                          </a:r>
                          <a14:m>
                            <m:oMath xmlns:m="http://schemas.openxmlformats.org/officeDocument/2006/math">
                              <m:r>
                                <a:rPr kumimoji="0" lang="ro-RO" sz="1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endParaRPr kumimoji="0" lang="en-US" sz="1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ro-RO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}U{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587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9186" name="Group 1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688556"/>
                  </p:ext>
                </p:extLst>
              </p:nvPr>
            </p:nvGraphicFramePr>
            <p:xfrm>
              <a:off x="3124200" y="3776663"/>
              <a:ext cx="2667000" cy="2554288"/>
            </p:xfrm>
            <a:graphic>
              <a:graphicData uri="http://schemas.openxmlformats.org/drawingml/2006/table">
                <a:tbl>
                  <a:tblPr/>
                  <a:tblGrid>
                    <a:gridCol w="889000"/>
                    <a:gridCol w="889000"/>
                    <a:gridCol w="889000"/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l-GR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Lucida Grande" pitchFamily="28" charset="0"/>
                              <a:cs typeface="Tahoma" pitchFamily="28" charset="0"/>
                            </a:rPr>
                            <a:t>δ</a:t>
                          </a:r>
                          <a:r>
                            <a:rPr kumimoji="0" lang="el-GR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hlink"/>
                              </a:solidFill>
                              <a:effectLst/>
                              <a:latin typeface="Lucida Grande" pitchFamily="28" charset="0"/>
                              <a:cs typeface="Tahoma" pitchFamily="28" charset="0"/>
                            </a:rPr>
                            <a:t>D</a:t>
                          </a:r>
                          <a:endParaRPr kumimoji="0" lang="en-US" sz="12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hlink"/>
                            </a:solidFill>
                            <a:effectLst/>
                            <a:latin typeface="Lucida Grande" pitchFamily="28" charset="0"/>
                            <a:cs typeface="Tahoma" pitchFamily="28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cap="flat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ro-RO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}U{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  <a:endParaRPr kumimoji="0" lang="en-US" sz="12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  <a:endParaRPr kumimoji="0" lang="en-US" sz="1200" b="0" i="0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68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00000" t="-469388" r="-103425" b="-3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ro-RO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}U{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Ø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*[q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]</a:t>
                          </a:r>
                        </a:p>
                      </a:txBody>
                      <a:tcPr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1</a:t>
                          </a:r>
                          <a:r>
                            <a:rPr kumimoji="0" lang="en-US" sz="12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8" charset="2"/>
                            <a:buNone/>
                            <a:tabLst/>
                          </a:pP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{q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,q</a:t>
                          </a:r>
                          <a:r>
                            <a:rPr kumimoji="0" lang="en-US" sz="1200" b="0" i="0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2</a:t>
                          </a:r>
                          <a:r>
                            <a:rPr kumimoji="0" lang="en-US" sz="12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Arial" charset="0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074607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400" dirty="0" smtClean="0"/>
              <a:t>1. </a:t>
            </a:r>
            <a:r>
              <a:rPr lang="en-US" sz="1400" dirty="0" smtClean="0"/>
              <a:t>Determine </a:t>
            </a:r>
            <a:r>
              <a:rPr lang="en-US" sz="1400" dirty="0"/>
              <a:t>transitions</a:t>
            </a:r>
            <a:endParaRPr lang="en-US" dirty="0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3179075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/>
              <a:t>2. </a:t>
            </a:r>
            <a:r>
              <a:rPr lang="en-US" sz="1400" dirty="0" smtClean="0"/>
              <a:t>Retain </a:t>
            </a:r>
            <a:r>
              <a:rPr lang="en-US" sz="1400" dirty="0"/>
              <a:t>only those states </a:t>
            </a:r>
            <a:r>
              <a:rPr lang="en-US" sz="1400" dirty="0" smtClean="0"/>
              <a:t>reachable </a:t>
            </a:r>
            <a:endParaRPr lang="ro-RO" sz="1400" dirty="0" smtClean="0"/>
          </a:p>
          <a:p>
            <a:r>
              <a:rPr lang="en-US" sz="1400" dirty="0" smtClean="0"/>
              <a:t>from </a:t>
            </a:r>
            <a:r>
              <a:rPr lang="en-US" sz="1400" dirty="0"/>
              <a:t>{q</a:t>
            </a:r>
            <a:r>
              <a:rPr lang="en-US" sz="1400" baseline="-25000" dirty="0"/>
              <a:t>0</a:t>
            </a:r>
            <a:r>
              <a:rPr lang="en-US" sz="1400" dirty="0"/>
              <a:t>}</a:t>
            </a:r>
            <a:endParaRPr lang="en-US" dirty="0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2861681" cy="30777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 dirty="0" smtClean="0"/>
              <a:t>0</a:t>
            </a:r>
            <a:r>
              <a:rPr lang="ro-RO" sz="1400" dirty="0" smtClean="0"/>
              <a:t>. </a:t>
            </a:r>
            <a:r>
              <a:rPr lang="en-US" sz="1400" dirty="0" smtClean="0"/>
              <a:t>Enumerate </a:t>
            </a:r>
            <a:r>
              <a:rPr lang="en-US" sz="1400" dirty="0"/>
              <a:t>all possible subsets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7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NFA to DFA construction: Example</a:t>
            </a:r>
            <a:r>
              <a:rPr lang="ro-RO" sz="3600" dirty="0" smtClean="0"/>
              <a:t> 2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o-RO" sz="2000" dirty="0" smtClean="0"/>
                  <a:t>Construct the NFA recognizing the following language, then transform it into an DFA:</a:t>
                </a:r>
              </a:p>
              <a:p>
                <a:pPr marL="0" indent="0" eaLnBrk="1" hangingPunct="1">
                  <a:buNone/>
                </a:pPr>
                <a:r>
                  <a:rPr lang="ro-RO" sz="2000" dirty="0"/>
                  <a:t> </a:t>
                </a:r>
                <a:r>
                  <a:rPr lang="ro-RO" sz="2000" dirty="0" smtClean="0"/>
                  <a:t>   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𝑠𝑒𝑐𝑜𝑛𝑑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𝑓𝑟𝑜𝑚𝑡h𝑒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r>
                  <a:rPr lang="ro-RO" sz="2000" dirty="0"/>
                  <a:t>, </a:t>
                </a:r>
                <a:endParaRPr lang="ro-RO" sz="2000" dirty="0" smtClean="0"/>
              </a:p>
              <a:p>
                <a:pPr marL="0" indent="0" eaLnBrk="1" hangingPunct="1">
                  <a:buNone/>
                </a:pPr>
                <a:r>
                  <a:rPr lang="ro-RO" sz="2000" dirty="0"/>
                  <a:t> </a:t>
                </a:r>
                <a:r>
                  <a:rPr lang="ro-RO" sz="2000" dirty="0" smtClean="0"/>
                  <a:t>    </a:t>
                </a:r>
                <a:r>
                  <a:rPr lang="ro-RO" sz="2000" b="1" dirty="0" smtClean="0"/>
                  <a:t>Solution</a:t>
                </a:r>
                <a:r>
                  <a:rPr lang="ro-RO" sz="2000" dirty="0" smtClean="0"/>
                  <a:t>: see whiteboard.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64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3277</TotalTime>
  <Words>1036</Words>
  <Application>Microsoft Office PowerPoint</Application>
  <PresentationFormat>On-screen Show (4:3)</PresentationFormat>
  <Paragraphs>296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Cambria Math</vt:lpstr>
      <vt:lpstr>Lucida Grande</vt:lpstr>
      <vt:lpstr>Symbol</vt:lpstr>
      <vt:lpstr>Tahoma</vt:lpstr>
      <vt:lpstr>Wingdings</vt:lpstr>
      <vt:lpstr>Blends</vt:lpstr>
      <vt:lpstr>Course 4 Finite Automata (part 2)</vt:lpstr>
      <vt:lpstr>Finite Automaton (FA)</vt:lpstr>
      <vt:lpstr>Finite Automaton (FA)</vt:lpstr>
      <vt:lpstr>Examples of NFA for different types of languages</vt:lpstr>
      <vt:lpstr>Equivalence of DFA &amp; NFA</vt:lpstr>
      <vt:lpstr>Proof for the if-part</vt:lpstr>
      <vt:lpstr>NFA to DFA by subset construction</vt:lpstr>
      <vt:lpstr>NFA to DFA construction: Example 1</vt:lpstr>
      <vt:lpstr>NFA to DFA construction: Example 2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511</cp:revision>
  <cp:lastPrinted>2007-08-15T03:01:31Z</cp:lastPrinted>
  <dcterms:created xsi:type="dcterms:W3CDTF">2007-08-14T22:08:29Z</dcterms:created>
  <dcterms:modified xsi:type="dcterms:W3CDTF">2017-03-28T12:53:17Z</dcterms:modified>
</cp:coreProperties>
</file>