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56" r:id="rId2"/>
    <p:sldId id="323" r:id="rId3"/>
    <p:sldId id="306" r:id="rId4"/>
    <p:sldId id="307" r:id="rId5"/>
    <p:sldId id="318" r:id="rId6"/>
    <p:sldId id="321" r:id="rId7"/>
    <p:sldId id="324" r:id="rId8"/>
    <p:sldId id="311" r:id="rId9"/>
    <p:sldId id="322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008000"/>
    <a:srgbClr val="CC34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85145" autoAdjust="0"/>
  </p:normalViewPr>
  <p:slideViewPr>
    <p:cSldViewPr>
      <p:cViewPr varScale="1">
        <p:scale>
          <a:sx n="72" d="100"/>
          <a:sy n="72" d="100"/>
        </p:scale>
        <p:origin x="169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4AE973B-0377-4451-A2DF-533322CAF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73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0BA555B-282E-485F-A77C-9BAF363D8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97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91108-3184-47D8-A83A-21E983D5F73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7981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12182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A92DC-8BA5-4C29-BF54-330D373C81D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746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20E45-6572-4EF2-9C08-A4EE7D7AD057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048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CFA1C-09DD-475E-BE30-C7D88049636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566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55D8-9BA0-44F4-BF46-611F7079EAA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47969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55D8-9BA0-44F4-BF46-611F7079EAA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40681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A4D62-3487-4344-AEA4-0326C138F585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1196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B4E61-19E0-46E6-94B5-C6C3100C0D90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0602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B0EAA8-47DF-419E-A3F8-C4691CE14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6A344-033C-46C0-8980-B9EC6465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6E8CA-37C0-4137-AFED-FD2A166A5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2E058-F757-4588-BC2F-782E0DD4C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6436-394B-4D7A-A36A-5FE242289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CA52E-33C9-45ED-A83D-384BCC550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BA934-7FFC-4074-83A2-29BB25222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DCEAA-E668-4164-89E8-C38A13886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D9A68-9E93-4CE4-BF60-830A5A7CE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9A5A2-8727-41EB-91BA-AD36E28FB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92867-67A2-4027-AE3A-4CB6DDA33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973CD-7D57-41B7-9267-A88E38610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9B85A-8FCC-4B4C-A598-AED62856C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5F33514-CFC3-4696-A3F3-020F97877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C0D00-A90E-4491-8B8A-316D35EF5C4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ro-RO" dirty="0" smtClean="0"/>
              <a:t>Course 5</a:t>
            </a:r>
            <a:br>
              <a:rPr lang="ro-RO" dirty="0" smtClean="0"/>
            </a:br>
            <a:r>
              <a:rPr lang="en-US" dirty="0" smtClean="0"/>
              <a:t>Finite Automata</a:t>
            </a:r>
            <a:r>
              <a:rPr lang="ro-RO" dirty="0" smtClean="0"/>
              <a:t> (part 3)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276600"/>
            <a:ext cx="8229600" cy="2819400"/>
          </a:xfrm>
        </p:spPr>
        <p:txBody>
          <a:bodyPr/>
          <a:lstStyle/>
          <a:p>
            <a:pPr eaLnBrk="1" hangingPunct="1"/>
            <a:endParaRPr lang="ro-RO" dirty="0" smtClean="0"/>
          </a:p>
          <a:p>
            <a:pPr eaLnBrk="1" hangingPunct="1"/>
            <a:endParaRPr lang="ro-RO" dirty="0"/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ro-RO" altLang="en-US" sz="1200" dirty="0" smtClean="0">
                <a:solidFill>
                  <a:srgbClr val="FF0000"/>
                </a:solidFill>
              </a:rPr>
              <a:t>The </a:t>
            </a:r>
            <a:r>
              <a:rPr lang="ro-RO" altLang="en-US" sz="1200" dirty="0">
                <a:solidFill>
                  <a:srgbClr val="FF0000"/>
                </a:solidFill>
              </a:rPr>
              <a:t>structure and the content of the lecture is based on http://www.eecs.wsu.edu/~ananth/CptS317/Lectures/index.htm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tabLst>
                <a:tab pos="4572000" algn="l"/>
              </a:tabLst>
            </a:pPr>
            <a:r>
              <a:rPr lang="ro-RO" dirty="0" smtClean="0"/>
              <a:t>Excursion: Course 4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2017712"/>
                <a:ext cx="8116888" cy="4840287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572000" algn="l"/>
                  </a:tabLst>
                </a:pPr>
                <a:r>
                  <a:rPr lang="ro-RO" sz="1800" b="1" i="1" dirty="0" smtClean="0">
                    <a:solidFill>
                      <a:srgbClr val="00B050"/>
                    </a:solidFill>
                  </a:rPr>
                  <a:t>Examples of NFA for different types of languages</a:t>
                </a:r>
                <a:endParaRPr lang="ro-RO" sz="1800" i="1" dirty="0" smtClean="0">
                  <a:latin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𝐹𝐴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𝑤𝑎𝑏𝑎𝑤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′ 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′ ∈</m:t>
                    </m:r>
                    <m:sSup>
                      <m:sSup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sz="1800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𝐹𝐴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ro-RO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ro-R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𝑑𝑖𝑣𝑖𝑠𝑖𝑏𝑙𝑒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 3}</m:t>
                    </m:r>
                  </m:oMath>
                </a14:m>
                <a:endParaRPr lang="ro-RO" sz="18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572000" algn="l"/>
                  </a:tabLst>
                </a:pPr>
                <a:r>
                  <a:rPr lang="ro-RO" sz="1800" b="1" dirty="0" smtClean="0"/>
                  <a:t>Solution</a:t>
                </a:r>
                <a:r>
                  <a:rPr lang="ro-RO" sz="1800" dirty="0" smtClean="0"/>
                  <a:t>: see whiteboard.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572000" algn="l"/>
                  </a:tabLst>
                </a:pPr>
                <a:r>
                  <a:rPr lang="en-US" sz="1800" b="1" i="1" dirty="0">
                    <a:solidFill>
                      <a:srgbClr val="00B050"/>
                    </a:solidFill>
                  </a:rPr>
                  <a:t>NFA to DFA </a:t>
                </a:r>
                <a:r>
                  <a:rPr lang="en-US" sz="1800" b="1" i="1" dirty="0" smtClean="0">
                    <a:solidFill>
                      <a:srgbClr val="00B050"/>
                    </a:solidFill>
                  </a:rPr>
                  <a:t>construction</a:t>
                </a:r>
                <a:endParaRPr lang="ro-RO" sz="1800" dirty="0" smtClean="0"/>
              </a:p>
              <a:p>
                <a:pPr eaLnBrk="1" hangingPunct="1"/>
                <a:r>
                  <a:rPr lang="ro-RO" sz="1800" dirty="0"/>
                  <a:t>Construct the NFA recognizing the following language, then transform it into an DFA</a:t>
                </a:r>
                <a:r>
                  <a:rPr lang="ro-RO" sz="1800" dirty="0" smtClean="0"/>
                  <a:t>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ro-RO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ro-RO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r>
                      <a:rPr lang="ro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ro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≥0,</m:t>
                    </m:r>
                    <m:r>
                      <a:rPr lang="ro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o-RO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ro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o-RO" sz="1600" dirty="0" smtClean="0"/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ro-RO" sz="16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ro-RO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o-RO" sz="1600" i="1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o-RO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ro-RO" sz="16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𝑠𝑒𝑐𝑜𝑛𝑑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𝑠𝑦𝑚𝑏𝑜𝑙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𝑓𝑟𝑜𝑚𝑡h𝑒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ro-RO" sz="1600" i="1">
                        <a:latin typeface="Cambria Math" panose="02040503050406030204" pitchFamily="18" charset="0"/>
                      </a:rPr>
                      <m:t> 1}</m:t>
                    </m:r>
                  </m:oMath>
                </a14:m>
                <a:endParaRPr lang="ro-RO" sz="1600" dirty="0"/>
              </a:p>
              <a:p>
                <a:pPr marL="0" indent="0" eaLnBrk="1" hangingPunct="1">
                  <a:buNone/>
                </a:pPr>
                <a:r>
                  <a:rPr lang="ro-RO" sz="1800" dirty="0"/>
                  <a:t>     </a:t>
                </a:r>
                <a:r>
                  <a:rPr lang="ro-RO" sz="1800" b="1" dirty="0"/>
                  <a:t>Solution</a:t>
                </a:r>
                <a:r>
                  <a:rPr lang="ro-RO" sz="1800" dirty="0"/>
                  <a:t>: see whiteboard</a:t>
                </a:r>
                <a:r>
                  <a:rPr lang="ro-RO" sz="1800" dirty="0" smtClean="0"/>
                  <a:t>.</a:t>
                </a:r>
              </a:p>
              <a:p>
                <a:pPr marL="0" indent="0" eaLnBrk="1" hangingPunct="1">
                  <a:buNone/>
                </a:pPr>
                <a:r>
                  <a:rPr lang="ro-RO" sz="1800" dirty="0" smtClean="0"/>
                  <a:t>Other examples: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𝑏𝑎𝑐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𝑠𝑢𝑏𝑤𝑜𝑟𝑑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ro-RO" sz="1800" dirty="0" smtClean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𝑐𝑜𝑛𝑡𝑎𝑖𝑛𝑠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𝑚𝑜𝑠𝑡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𝑜𝑛𝑒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1}</m:t>
                    </m:r>
                  </m:oMath>
                </a14:m>
                <a:endParaRPr lang="ro-RO" sz="1800" dirty="0" smtClean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0,…,9</m:t>
                            </m:r>
                          </m:e>
                        </m:d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𝑐𝑜𝑛𝑡𝑎𝑖𝑛𝑠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𝑎𝑡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o-R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𝑒𝑛𝑑</m:t>
                    </m:r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ro-RO" sz="18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o-RO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𝑎𝑏𝑏𝑎</m:t>
                        </m:r>
                        <m:sSup>
                          <m:sSupPr>
                            <m:ctrlPr>
                              <a:rPr lang="ro-RO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ro-RO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ro-RO" sz="1800" b="0" i="1" smtClean="0">
                            <a:latin typeface="Cambria Math" panose="02040503050406030204" pitchFamily="18" charset="0"/>
                          </a:rPr>
                          <m:t>′∈</m:t>
                        </m:r>
                        <m:sSup>
                          <m:sSupPr>
                            <m:ctrlP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ro-RO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ro-RO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ro-R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ro-RO" sz="1800" dirty="0">
                  <a:ea typeface="Cambria Math" panose="02040503050406030204" pitchFamily="18" charset="0"/>
                </a:endParaRPr>
              </a:p>
              <a:p>
                <a:pPr eaLnBrk="1" hangingPunct="1"/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eaLnBrk="1" hangingPunct="1"/>
                <a:endParaRPr lang="ro-RO" sz="1800" dirty="0"/>
              </a:p>
              <a:p>
                <a:pPr eaLnBrk="1" hangingPunct="1"/>
                <a:endParaRPr lang="ro-RO" sz="1800" dirty="0" smtClean="0"/>
              </a:p>
              <a:p>
                <a:pPr eaLnBrk="1" hangingPunct="1"/>
                <a:endParaRPr lang="ro-RO" sz="1400" dirty="0"/>
              </a:p>
              <a:p>
                <a:pPr eaLnBrk="1" hangingPunct="1"/>
                <a:endParaRPr lang="ro-RO" sz="1800" dirty="0"/>
              </a:p>
              <a:p>
                <a:pPr marL="0" indent="0" eaLnBrk="1" hangingPunct="1">
                  <a:buNone/>
                </a:pPr>
                <a:endParaRPr lang="en-US" sz="1800" dirty="0"/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572000" algn="l"/>
                  </a:tabLst>
                </a:pPr>
                <a:endParaRPr lang="ro-RO" sz="1800" dirty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>
                  <a:ea typeface="Cambria Math" panose="02040503050406030204" pitchFamily="18" charset="0"/>
                </a:endParaRP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18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572000" algn="l"/>
                  </a:tabLst>
                </a:pPr>
                <a:endParaRPr lang="ro-RO" sz="1800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  <a:tabLst>
                    <a:tab pos="4572000" algn="l"/>
                  </a:tabLst>
                </a:pPr>
                <a:endParaRPr lang="ro-RO" sz="2000" dirty="0" smtClean="0"/>
              </a:p>
            </p:txBody>
          </p:sp>
        </mc:Choice>
        <mc:Fallback xmlns=""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2017712"/>
                <a:ext cx="8116888" cy="4840287"/>
              </a:xfrm>
              <a:blipFill rotWithShape="0">
                <a:blip r:embed="rId3"/>
                <a:stretch>
                  <a:fillRect l="-676" t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35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EBC795-D03D-4601-9A0A-294655918D3B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 with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-Transitions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82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2017713"/>
                <a:ext cx="8269288" cy="4114800"/>
              </a:xfrm>
            </p:spPr>
            <p:txBody>
              <a:bodyPr/>
              <a:lstStyle/>
              <a:p>
                <a:pPr eaLnBrk="1" hangingPunct="1"/>
                <a:r>
                  <a:rPr lang="en-US" sz="2600" dirty="0" smtClean="0"/>
                  <a:t>We can allow </a:t>
                </a:r>
                <a:r>
                  <a:rPr lang="en-US" sz="2600" u="sng" dirty="0" smtClean="0"/>
                  <a:t>explicit</a:t>
                </a:r>
                <a:r>
                  <a:rPr lang="en-US" sz="2600" dirty="0" smtClean="0"/>
                  <a:t> </a:t>
                </a:r>
                <a:r>
                  <a:rPr lang="en-US" sz="2600" dirty="0" smtClean="0">
                    <a:sym typeface="Symbol" pitchFamily="28" charset="2"/>
                  </a:rPr>
                  <a:t></a:t>
                </a:r>
                <a:r>
                  <a:rPr lang="en-US" sz="2600" dirty="0" smtClean="0"/>
                  <a:t>-transitions in finite automata</a:t>
                </a:r>
              </a:p>
              <a:p>
                <a:pPr lvl="1" eaLnBrk="1" hangingPunct="1"/>
                <a:r>
                  <a:rPr lang="en-US" sz="2200" dirty="0" smtClean="0"/>
                  <a:t>i.e., a transition from one state to another state without consuming any additional input symbol </a:t>
                </a:r>
              </a:p>
              <a:p>
                <a:pPr lvl="1" eaLnBrk="1" hangingPunct="1"/>
                <a:r>
                  <a:rPr lang="en-US" sz="2200" dirty="0" smtClean="0"/>
                  <a:t>Explicit </a:t>
                </a:r>
                <a:r>
                  <a:rPr lang="en-US" sz="2200" dirty="0" smtClean="0">
                    <a:sym typeface="Symbol" pitchFamily="28" charset="2"/>
                  </a:rPr>
                  <a:t></a:t>
                </a:r>
                <a:r>
                  <a:rPr lang="en-US" sz="2200" dirty="0" smtClean="0"/>
                  <a:t>-transitions between different states introduce non-determinism.</a:t>
                </a:r>
              </a:p>
              <a:p>
                <a:pPr lvl="1" eaLnBrk="1" hangingPunct="1"/>
                <a:r>
                  <a:rPr lang="en-US" sz="2200" dirty="0" smtClean="0"/>
                  <a:t>Makes it easier sometimes to construct NFAs</a:t>
                </a:r>
                <a:r>
                  <a:rPr lang="ro-RO" sz="2200" dirty="0" smtClean="0"/>
                  <a:t> but adds no power</a:t>
                </a:r>
              </a:p>
              <a:p>
                <a:pPr lvl="1" eaLnBrk="1" hangingPunct="1"/>
                <a:r>
                  <a:rPr lang="ro-RO" sz="2200" dirty="0" smtClean="0"/>
                  <a:t>We have </a:t>
                </a:r>
                <a14:m>
                  <m:oMath xmlns:m="http://schemas.openxmlformats.org/officeDocument/2006/math">
                    <m:r>
                      <a:rPr lang="ro-RO" sz="22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200" dirty="0">
                            <a:sym typeface="Symbol" pitchFamily="28" charset="2"/>
                          </a:rPr>
                          <m:t></m:t>
                        </m:r>
                        <m:r>
                          <a:rPr lang="ro-RO" sz="2200" b="0" i="1" dirty="0" smtClean="0">
                            <a:latin typeface="Cambria Math" panose="02040503050406030204" pitchFamily="18" charset="0"/>
                            <a:sym typeface="Symbol" pitchFamily="28" charset="2"/>
                          </a:rPr>
                          <m:t>−</m:t>
                        </m:r>
                        <m:r>
                          <a:rPr lang="ro-RO" sz="2200" b="0" i="1" smtClean="0">
                            <a:latin typeface="Cambria Math" panose="02040503050406030204" pitchFamily="18" charset="0"/>
                          </a:rPr>
                          <m:t>𝐹𝐴</m:t>
                        </m:r>
                      </m:e>
                    </m:d>
                    <m:r>
                      <a:rPr lang="ro-RO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2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200" b="0" i="1" smtClean="0">
                            <a:latin typeface="Cambria Math" panose="02040503050406030204" pitchFamily="18" charset="0"/>
                          </a:rPr>
                          <m:t>𝐷𝐹𝐴</m:t>
                        </m:r>
                      </m:e>
                    </m:d>
                    <m:r>
                      <a:rPr lang="ro-RO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o-RO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200" b="0" i="1" smtClean="0">
                        <a:latin typeface="Cambria Math" panose="02040503050406030204" pitchFamily="18" charset="0"/>
                      </a:rPr>
                      <m:t>𝑁𝐹𝐴</m:t>
                    </m:r>
                    <m:r>
                      <a:rPr lang="ro-RO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 smtClean="0"/>
              </a:p>
              <a:p>
                <a:pPr eaLnBrk="1" hangingPunct="1">
                  <a:buFont typeface="Wingdings" pitchFamily="28" charset="2"/>
                  <a:buNone/>
                </a:pPr>
                <a:r>
                  <a:rPr lang="en-US" sz="2600" b="1" i="1" u="sng" dirty="0" smtClean="0">
                    <a:sym typeface="Symbol" pitchFamily="28" charset="2"/>
                  </a:rPr>
                  <a:t>Definition:</a:t>
                </a:r>
                <a:r>
                  <a:rPr lang="en-US" sz="2600" b="1" i="1" dirty="0" smtClean="0">
                    <a:sym typeface="Symbol" pitchFamily="28" charset="2"/>
                  </a:rPr>
                  <a:t> </a:t>
                </a:r>
                <a:r>
                  <a:rPr lang="en-US" sz="2600" b="1" i="1" dirty="0" smtClean="0"/>
                  <a:t> -NFAs are those NFAs with at least one explicit </a:t>
                </a:r>
                <a:r>
                  <a:rPr lang="en-US" sz="2600" b="1" i="1" dirty="0" smtClean="0">
                    <a:sym typeface="Symbol" pitchFamily="28" charset="2"/>
                  </a:rPr>
                  <a:t></a:t>
                </a:r>
                <a:r>
                  <a:rPr lang="en-US" sz="2600" b="1" i="1" dirty="0" smtClean="0"/>
                  <a:t>-transition defined.</a:t>
                </a:r>
                <a:endParaRPr lang="en-US" sz="2600" b="1" i="1" dirty="0" smtClean="0">
                  <a:sym typeface="Symbol" pitchFamily="28" charset="2"/>
                </a:endParaRPr>
              </a:p>
              <a:p>
                <a:pPr eaLnBrk="1" hangingPunct="1"/>
                <a:r>
                  <a:rPr lang="en-US" sz="2400" dirty="0" smtClean="0">
                    <a:sym typeface="Symbol" pitchFamily="28" charset="2"/>
                  </a:rPr>
                  <a:t></a:t>
                </a:r>
                <a:r>
                  <a:rPr lang="en-US" sz="2400" dirty="0" smtClean="0"/>
                  <a:t> -NFAs have one more column in their transition table</a:t>
                </a:r>
              </a:p>
            </p:txBody>
          </p:sp>
        </mc:Choice>
        <mc:Fallback>
          <p:sp>
            <p:nvSpPr>
              <p:cNvPr id="3482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2017713"/>
                <a:ext cx="8269288" cy="4114800"/>
              </a:xfrm>
              <a:blipFill rotWithShape="0">
                <a:blip r:embed="rId3"/>
                <a:stretch>
                  <a:fillRect l="-1327" t="-1333" b="-10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FAE72-7948-4FC4-908F-D4C93EBD550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sp>
        <p:nvSpPr>
          <p:cNvPr id="3584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</a:t>
            </a:r>
            <a:r>
              <a:rPr lang="en-US" u="sng">
                <a:solidFill>
                  <a:schemeClr val="folHlink"/>
                </a:solidFill>
              </a:rPr>
              <a:t>or</a:t>
            </a:r>
            <a:r>
              <a:rPr lang="en-US">
                <a:solidFill>
                  <a:schemeClr val="folHlink"/>
                </a:solidFill>
              </a:rPr>
              <a:t>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590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4114800"/>
          </a:xfrm>
        </p:spPr>
        <p:txBody>
          <a:bodyPr/>
          <a:lstStyle/>
          <a:p>
            <a:pPr eaLnBrk="1" hangingPunct="1"/>
            <a:r>
              <a:rPr lang="en-US" sz="2800" smtClean="0">
                <a:sym typeface="Symbol" pitchFamily="28" charset="2"/>
              </a:rPr>
              <a:t></a:t>
            </a:r>
            <a:r>
              <a:rPr lang="en-US" sz="2400" smtClean="0"/>
              <a:t>-closure of a state q, </a:t>
            </a:r>
            <a:r>
              <a:rPr lang="en-US" sz="2400" b="1" i="1" smtClean="0">
                <a:solidFill>
                  <a:schemeClr val="hlink"/>
                </a:solidFill>
              </a:rPr>
              <a:t>ECLOSE(q)</a:t>
            </a:r>
            <a:r>
              <a:rPr lang="en-US" sz="2400" smtClean="0"/>
              <a:t>, is the set of all states (including itself) that can be </a:t>
            </a:r>
            <a:r>
              <a:rPr lang="en-US" sz="2400" i="1" smtClean="0"/>
              <a:t>reached </a:t>
            </a:r>
            <a:r>
              <a:rPr lang="en-US" sz="2400" smtClean="0"/>
              <a:t>from q by repeatedly making an arbitrary number of </a:t>
            </a:r>
            <a:r>
              <a:rPr lang="en-US" sz="2800" smtClean="0">
                <a:sym typeface="Symbol" pitchFamily="28" charset="2"/>
              </a:rPr>
              <a:t></a:t>
            </a:r>
            <a:r>
              <a:rPr lang="en-US" sz="2400" smtClean="0"/>
              <a:t>-transitions.  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590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5891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92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5894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5895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5897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5898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5899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5887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88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9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0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588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3581400" y="5957888"/>
            <a:ext cx="1681163" cy="750887"/>
            <a:chOff x="2256" y="3321"/>
            <a:chExt cx="1059" cy="473"/>
          </a:xfrm>
        </p:grpSpPr>
        <p:sp>
          <p:nvSpPr>
            <p:cNvPr id="3588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81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1</a:t>
              </a:r>
              <a:r>
                <a:rPr lang="en-US" sz="1400"/>
                <a:t>)</a:t>
              </a:r>
            </a:p>
          </p:txBody>
        </p:sp>
        <p:sp>
          <p:nvSpPr>
            <p:cNvPr id="3588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56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2</a:t>
              </a:r>
              <a:r>
                <a:rPr lang="en-US" sz="1400"/>
                <a:t>)</a:t>
              </a:r>
            </a:p>
          </p:txBody>
        </p:sp>
        <p:sp>
          <p:nvSpPr>
            <p:cNvPr id="3588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5" grpId="0" animBg="1"/>
      <p:bldP spid="1413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1EC90-F3CC-4184-A98B-8553AA82A259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sp>
        <p:nvSpPr>
          <p:cNvPr id="3686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9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00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6948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49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50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1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 smtClean="0">
                <a:sym typeface="Symbol" pitchFamily="28" charset="2"/>
              </a:rPr>
              <a:t>Simulate for w=101:</a:t>
            </a:r>
          </a:p>
          <a:p>
            <a:pPr eaLnBrk="1" hangingPunct="1"/>
            <a:endParaRPr lang="en-US" sz="2400" smtClean="0"/>
          </a:p>
        </p:txBody>
      </p:sp>
      <p:grpSp>
        <p:nvGrpSpPr>
          <p:cNvPr id="36902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6946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36903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6936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7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939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6940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6942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6943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944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04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6932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3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4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5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6905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858000" y="3733800"/>
            <a:ext cx="419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q</a:t>
            </a:r>
            <a:r>
              <a:rPr lang="en-US" sz="1600" baseline="-25000"/>
              <a:t>0</a:t>
            </a:r>
            <a:r>
              <a:rPr lang="en-US" sz="1600"/>
              <a:t>’</a:t>
            </a:r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6438900" y="3886200"/>
            <a:ext cx="1212850" cy="719138"/>
            <a:chOff x="6439296" y="3886200"/>
            <a:chExt cx="1212020" cy="719554"/>
          </a:xfrm>
        </p:grpSpPr>
        <p:sp>
          <p:nvSpPr>
            <p:cNvPr id="36925" name="TextBox 34"/>
            <p:cNvSpPr txBox="1">
              <a:spLocks noChangeArrowheads="1"/>
            </p:cNvSpPr>
            <p:nvPr/>
          </p:nvSpPr>
          <p:spPr bwMode="auto">
            <a:xfrm>
              <a:off x="7277496" y="4267200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grpSp>
          <p:nvGrpSpPr>
            <p:cNvPr id="36926" name="Group 59"/>
            <p:cNvGrpSpPr>
              <a:grpSpLocks/>
            </p:cNvGrpSpPr>
            <p:nvPr/>
          </p:nvGrpSpPr>
          <p:grpSpPr bwMode="auto">
            <a:xfrm>
              <a:off x="6439296" y="4038600"/>
              <a:ext cx="1025110" cy="533400"/>
              <a:chOff x="6439296" y="4038600"/>
              <a:chExt cx="1025110" cy="533400"/>
            </a:xfrm>
          </p:grpSpPr>
          <p:sp>
            <p:nvSpPr>
              <p:cNvPr id="36929" name="TextBox 33"/>
              <p:cNvSpPr txBox="1">
                <a:spLocks noChangeArrowheads="1"/>
              </p:cNvSpPr>
              <p:nvPr/>
            </p:nvSpPr>
            <p:spPr bwMode="auto">
              <a:xfrm>
                <a:off x="6439296" y="4233446"/>
                <a:ext cx="4187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r>
                  <a:rPr lang="en-US" sz="1600"/>
                  <a:t>’</a:t>
                </a:r>
              </a:p>
            </p:txBody>
          </p:sp>
          <p:cxnSp>
            <p:nvCxnSpPr>
              <p:cNvPr id="36930" name="Straight Arrow Connector 39"/>
              <p:cNvCxnSpPr>
                <a:cxnSpLocks noChangeShapeType="1"/>
                <a:endCxn id="36929" idx="0"/>
              </p:cNvCxnSpPr>
              <p:nvPr/>
            </p:nvCxnSpPr>
            <p:spPr bwMode="auto">
              <a:xfrm rot="10800000" flipV="1">
                <a:off x="6648648" y="4038600"/>
                <a:ext cx="285552" cy="19484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6931" name="Straight Arrow Connector 41"/>
              <p:cNvCxnSpPr>
                <a:cxnSpLocks noChangeShapeType="1"/>
                <a:stCxn id="33" idx="2"/>
                <a:endCxn id="36925" idx="0"/>
              </p:cNvCxnSpPr>
              <p:nvPr/>
            </p:nvCxnSpPr>
            <p:spPr bwMode="auto">
              <a:xfrm rot="16200000" flipH="1">
                <a:off x="7168456" y="3971250"/>
                <a:ext cx="194846" cy="39705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6927" name="TextBox 48"/>
            <p:cNvSpPr txBox="1">
              <a:spLocks noChangeArrowheads="1"/>
            </p:cNvSpPr>
            <p:nvPr/>
          </p:nvSpPr>
          <p:spPr bwMode="auto">
            <a:xfrm>
              <a:off x="71628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28" name="TextBox 51"/>
            <p:cNvSpPr txBox="1">
              <a:spLocks noChangeArrowheads="1"/>
            </p:cNvSpPr>
            <p:nvPr/>
          </p:nvSpPr>
          <p:spPr bwMode="auto">
            <a:xfrm>
              <a:off x="66294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7239000" y="4995863"/>
            <a:ext cx="449263" cy="719137"/>
            <a:chOff x="7239000" y="4995446"/>
            <a:chExt cx="450020" cy="719554"/>
          </a:xfrm>
        </p:grpSpPr>
        <p:sp>
          <p:nvSpPr>
            <p:cNvPr id="36922" name="TextBox 36"/>
            <p:cNvSpPr txBox="1">
              <a:spLocks noChangeArrowheads="1"/>
            </p:cNvSpPr>
            <p:nvPr/>
          </p:nvSpPr>
          <p:spPr bwMode="auto">
            <a:xfrm>
              <a:off x="7315200" y="53764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cxnSp>
          <p:nvCxnSpPr>
            <p:cNvPr id="36923" name="Straight Arrow Connector 45"/>
            <p:cNvCxnSpPr>
              <a:cxnSpLocks noChangeShapeType="1"/>
              <a:stCxn id="36913" idx="2"/>
              <a:endCxn id="36922" idx="0"/>
            </p:cNvCxnSpPr>
            <p:nvPr/>
          </p:nvCxnSpPr>
          <p:spPr bwMode="auto">
            <a:xfrm rot="5400000">
              <a:off x="7366587" y="5240923"/>
              <a:ext cx="2710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4" name="TextBox 53"/>
            <p:cNvSpPr txBox="1">
              <a:spLocks noChangeArrowheads="1"/>
            </p:cNvSpPr>
            <p:nvPr/>
          </p:nvSpPr>
          <p:spPr bwMode="auto">
            <a:xfrm>
              <a:off x="7239000" y="4995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0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7239000" y="5605463"/>
            <a:ext cx="449263" cy="642937"/>
            <a:chOff x="7239000" y="5605046"/>
            <a:chExt cx="450020" cy="643354"/>
          </a:xfrm>
        </p:grpSpPr>
        <p:sp>
          <p:nvSpPr>
            <p:cNvPr id="36919" name="TextBox 37"/>
            <p:cNvSpPr txBox="1">
              <a:spLocks noChangeArrowheads="1"/>
            </p:cNvSpPr>
            <p:nvPr/>
          </p:nvSpPr>
          <p:spPr bwMode="auto">
            <a:xfrm>
              <a:off x="7315200" y="5909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cxnSp>
          <p:nvCxnSpPr>
            <p:cNvPr id="36920" name="Straight Arrow Connector 47"/>
            <p:cNvCxnSpPr>
              <a:cxnSpLocks noChangeShapeType="1"/>
              <a:stCxn id="36922" idx="2"/>
              <a:endCxn id="36919" idx="0"/>
            </p:cNvCxnSpPr>
            <p:nvPr/>
          </p:nvCxnSpPr>
          <p:spPr bwMode="auto">
            <a:xfrm rot="5400000">
              <a:off x="7404687" y="5812423"/>
              <a:ext cx="1948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1" name="TextBox 54"/>
            <p:cNvSpPr txBox="1">
              <a:spLocks noChangeArrowheads="1"/>
            </p:cNvSpPr>
            <p:nvPr/>
          </p:nvSpPr>
          <p:spPr bwMode="auto">
            <a:xfrm>
              <a:off x="7239000" y="5605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6324600" y="4462463"/>
            <a:ext cx="1363663" cy="719137"/>
            <a:chOff x="6324600" y="4462046"/>
            <a:chExt cx="1364420" cy="719554"/>
          </a:xfrm>
        </p:grpSpPr>
        <p:sp>
          <p:nvSpPr>
            <p:cNvPr id="36913" name="TextBox 35"/>
            <p:cNvSpPr txBox="1">
              <a:spLocks noChangeArrowheads="1"/>
            </p:cNvSpPr>
            <p:nvPr/>
          </p:nvSpPr>
          <p:spPr bwMode="auto">
            <a:xfrm>
              <a:off x="7315200" y="4766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cxnSp>
          <p:nvCxnSpPr>
            <p:cNvPr id="36914" name="Straight Arrow Connector 43"/>
            <p:cNvCxnSpPr>
              <a:cxnSpLocks noChangeShapeType="1"/>
              <a:stCxn id="36925" idx="2"/>
            </p:cNvCxnSpPr>
            <p:nvPr/>
          </p:nvCxnSpPr>
          <p:spPr bwMode="auto">
            <a:xfrm rot="16200000" flipH="1">
              <a:off x="7330480" y="4739680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5" name="TextBox 52"/>
            <p:cNvSpPr txBox="1">
              <a:spLocks noChangeArrowheads="1"/>
            </p:cNvSpPr>
            <p:nvPr/>
          </p:nvSpPr>
          <p:spPr bwMode="auto">
            <a:xfrm>
              <a:off x="7239000" y="4462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16" name="TextBox 56"/>
            <p:cNvSpPr txBox="1">
              <a:spLocks noChangeArrowheads="1"/>
            </p:cNvSpPr>
            <p:nvPr/>
          </p:nvSpPr>
          <p:spPr bwMode="auto">
            <a:xfrm>
              <a:off x="6484180" y="4843046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Ø</a:t>
              </a:r>
            </a:p>
          </p:txBody>
        </p:sp>
        <p:cxnSp>
          <p:nvCxnSpPr>
            <p:cNvPr id="36917" name="Straight Arrow Connector 57"/>
            <p:cNvCxnSpPr>
              <a:cxnSpLocks noChangeShapeType="1"/>
            </p:cNvCxnSpPr>
            <p:nvPr/>
          </p:nvCxnSpPr>
          <p:spPr bwMode="auto">
            <a:xfrm rot="16200000" flipH="1">
              <a:off x="6499460" y="4782127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8" name="TextBox 58"/>
            <p:cNvSpPr txBox="1">
              <a:spLocks noChangeArrowheads="1"/>
            </p:cNvSpPr>
            <p:nvPr/>
          </p:nvSpPr>
          <p:spPr bwMode="auto">
            <a:xfrm>
              <a:off x="6324600" y="44958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477000" y="49530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9" grpId="0" build="p"/>
      <p:bldP spid="33" grpId="0"/>
      <p:bldP spid="57" grpId="0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noFill/>
        </p:spPr>
        <p:txBody>
          <a:bodyPr/>
          <a:lstStyle/>
          <a:p>
            <a:fld id="{4DCF8C33-92ED-42B4-9DA5-0286F64C4429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another </a:t>
            </a:r>
            <a:r>
              <a:rPr lang="en-US" dirty="0" smtClean="0">
                <a:sym typeface="Symbol" pitchFamily="28" charset="2"/>
              </a:rPr>
              <a:t></a:t>
            </a:r>
            <a:r>
              <a:rPr lang="en-US" dirty="0" smtClean="0"/>
              <a:t>-NFA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191000"/>
          <a:ext cx="3124200" cy="2042160"/>
        </p:xfrm>
        <a:graphic>
          <a:graphicData uri="http://schemas.openxmlformats.org/drawingml/2006/table">
            <a:tbl>
              <a:tblPr/>
              <a:tblGrid>
                <a:gridCol w="510073"/>
                <a:gridCol w="887595"/>
                <a:gridCol w="493295"/>
                <a:gridCol w="12332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27" name="Line 83"/>
          <p:cNvSpPr>
            <a:spLocks noChangeShapeType="1"/>
          </p:cNvSpPr>
          <p:nvPr/>
        </p:nvSpPr>
        <p:spPr bwMode="auto">
          <a:xfrm>
            <a:off x="5334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9812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 dirty="0" smtClean="0">
                <a:sym typeface="Symbol" pitchFamily="28" charset="2"/>
              </a:rPr>
              <a:t>Simulate for w=1:</a:t>
            </a:r>
            <a:r>
              <a:rPr lang="en-US" sz="2800" dirty="0" smtClean="0">
                <a:sym typeface="Symbol" pitchFamily="28" charset="2"/>
              </a:rPr>
              <a:t>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dirty="0" smtClean="0">
                <a:sym typeface="Symbol" pitchFamily="28" charset="2"/>
              </a:rPr>
              <a:t>			?</a:t>
            </a:r>
          </a:p>
          <a:p>
            <a:pPr eaLnBrk="1" hangingPunct="1"/>
            <a:endParaRPr lang="en-US" sz="2400" dirty="0" smtClean="0"/>
          </a:p>
        </p:txBody>
      </p:sp>
      <p:grpSp>
        <p:nvGrpSpPr>
          <p:cNvPr id="37929" name="Group 31"/>
          <p:cNvGrpSpPr>
            <a:grpSpLocks/>
          </p:cNvGrpSpPr>
          <p:nvPr/>
        </p:nvGrpSpPr>
        <p:grpSpPr bwMode="auto">
          <a:xfrm>
            <a:off x="228600" y="3367088"/>
            <a:ext cx="914400" cy="366712"/>
            <a:chOff x="228600" y="3976688"/>
            <a:chExt cx="914400" cy="366713"/>
          </a:xfrm>
        </p:grpSpPr>
        <p:sp>
          <p:nvSpPr>
            <p:cNvPr id="3795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37930" name="Oval 5"/>
          <p:cNvSpPr>
            <a:spLocks noChangeArrowheads="1"/>
          </p:cNvSpPr>
          <p:nvPr/>
        </p:nvSpPr>
        <p:spPr bwMode="auto">
          <a:xfrm>
            <a:off x="1600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37931" name="Line 9"/>
          <p:cNvSpPr>
            <a:spLocks noChangeShapeType="1"/>
          </p:cNvSpPr>
          <p:nvPr/>
        </p:nvSpPr>
        <p:spPr bwMode="auto">
          <a:xfrm>
            <a:off x="20574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2" name="Oval 10"/>
          <p:cNvSpPr>
            <a:spLocks noChangeArrowheads="1"/>
          </p:cNvSpPr>
          <p:nvPr/>
        </p:nvSpPr>
        <p:spPr bwMode="auto">
          <a:xfrm>
            <a:off x="25908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37933" name="Text Box 11"/>
          <p:cNvSpPr txBox="1">
            <a:spLocks noChangeArrowheads="1"/>
          </p:cNvSpPr>
          <p:nvPr/>
        </p:nvSpPr>
        <p:spPr bwMode="auto">
          <a:xfrm>
            <a:off x="2117725" y="25495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34" name="Freeform 12"/>
          <p:cNvSpPr>
            <a:spLocks/>
          </p:cNvSpPr>
          <p:nvPr/>
        </p:nvSpPr>
        <p:spPr bwMode="auto">
          <a:xfrm>
            <a:off x="1574800" y="23495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5" name="Text Box 13"/>
          <p:cNvSpPr txBox="1">
            <a:spLocks noChangeArrowheads="1"/>
          </p:cNvSpPr>
          <p:nvPr/>
        </p:nvSpPr>
        <p:spPr bwMode="auto">
          <a:xfrm>
            <a:off x="1447800" y="20161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37936" name="Text Box 18"/>
          <p:cNvSpPr txBox="1">
            <a:spLocks noChangeArrowheads="1"/>
          </p:cNvSpPr>
          <p:nvPr/>
        </p:nvSpPr>
        <p:spPr bwMode="auto">
          <a:xfrm>
            <a:off x="3048000" y="25527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37937" name="Oval 19"/>
          <p:cNvSpPr>
            <a:spLocks noChangeArrowheads="1"/>
          </p:cNvSpPr>
          <p:nvPr/>
        </p:nvSpPr>
        <p:spPr bwMode="auto">
          <a:xfrm>
            <a:off x="3581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37938" name="Line 20"/>
          <p:cNvSpPr>
            <a:spLocks noChangeShapeType="1"/>
          </p:cNvSpPr>
          <p:nvPr/>
        </p:nvSpPr>
        <p:spPr bwMode="auto">
          <a:xfrm>
            <a:off x="30480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9" name="Oval 22"/>
          <p:cNvSpPr>
            <a:spLocks noChangeArrowheads="1"/>
          </p:cNvSpPr>
          <p:nvPr/>
        </p:nvSpPr>
        <p:spPr bwMode="auto">
          <a:xfrm>
            <a:off x="3505200" y="2590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0" name="Oval 90"/>
          <p:cNvSpPr>
            <a:spLocks noChangeArrowheads="1"/>
          </p:cNvSpPr>
          <p:nvPr/>
        </p:nvSpPr>
        <p:spPr bwMode="auto">
          <a:xfrm>
            <a:off x="12192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q’</a:t>
            </a:r>
            <a:r>
              <a:rPr lang="en-US" sz="1800" baseline="-25000"/>
              <a:t>0</a:t>
            </a:r>
          </a:p>
        </p:txBody>
      </p:sp>
      <p:sp>
        <p:nvSpPr>
          <p:cNvPr id="37941" name="Oval 91"/>
          <p:cNvSpPr>
            <a:spLocks noChangeArrowheads="1"/>
          </p:cNvSpPr>
          <p:nvPr/>
        </p:nvSpPr>
        <p:spPr bwMode="auto">
          <a:xfrm>
            <a:off x="1143000" y="3352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92"/>
          <p:cNvSpPr>
            <a:spLocks noChangeShapeType="1"/>
          </p:cNvSpPr>
          <p:nvPr/>
        </p:nvSpPr>
        <p:spPr bwMode="auto">
          <a:xfrm flipV="1">
            <a:off x="14478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Text Box 93"/>
          <p:cNvSpPr txBox="1">
            <a:spLocks noChangeArrowheads="1"/>
          </p:cNvSpPr>
          <p:nvPr/>
        </p:nvSpPr>
        <p:spPr bwMode="auto">
          <a:xfrm>
            <a:off x="1219200" y="2986088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4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945" name="Straight Arrow Connector 57"/>
          <p:cNvCxnSpPr>
            <a:cxnSpLocks noChangeShapeType="1"/>
            <a:stCxn id="37930" idx="5"/>
          </p:cNvCxnSpPr>
          <p:nvPr/>
        </p:nvCxnSpPr>
        <p:spPr bwMode="auto">
          <a:xfrm>
            <a:off x="1990725" y="3057525"/>
            <a:ext cx="371475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6" name="Text Box 93"/>
          <p:cNvSpPr txBox="1">
            <a:spLocks noChangeArrowheads="1"/>
          </p:cNvSpPr>
          <p:nvPr/>
        </p:nvSpPr>
        <p:spPr bwMode="auto">
          <a:xfrm>
            <a:off x="2133600" y="297180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7" name="Oval 10"/>
          <p:cNvSpPr>
            <a:spLocks noChangeArrowheads="1"/>
          </p:cNvSpPr>
          <p:nvPr/>
        </p:nvSpPr>
        <p:spPr bwMode="auto">
          <a:xfrm>
            <a:off x="2362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</a:p>
        </p:txBody>
      </p:sp>
      <p:cxnSp>
        <p:nvCxnSpPr>
          <p:cNvPr id="37948" name="Straight Arrow Connector 61"/>
          <p:cNvCxnSpPr>
            <a:cxnSpLocks noChangeShapeType="1"/>
            <a:stCxn id="37947" idx="6"/>
            <a:endCxn id="37939" idx="3"/>
          </p:cNvCxnSpPr>
          <p:nvPr/>
        </p:nvCxnSpPr>
        <p:spPr bwMode="auto">
          <a:xfrm flipV="1">
            <a:off x="2819400" y="3111500"/>
            <a:ext cx="77470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9" name="Text Box 18"/>
          <p:cNvSpPr txBox="1">
            <a:spLocks noChangeArrowheads="1"/>
          </p:cNvSpPr>
          <p:nvPr/>
        </p:nvSpPr>
        <p:spPr bwMode="auto">
          <a:xfrm>
            <a:off x="3200400" y="2909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  <p:grpSp>
        <p:nvGrpSpPr>
          <p:cNvPr id="31" name="Group 141"/>
          <p:cNvGrpSpPr>
            <a:grpSpLocks/>
          </p:cNvGrpSpPr>
          <p:nvPr/>
        </p:nvGrpSpPr>
        <p:grpSpPr bwMode="auto">
          <a:xfrm>
            <a:off x="3788568" y="4572000"/>
            <a:ext cx="1666875" cy="747712"/>
            <a:chOff x="2256" y="3321"/>
            <a:chExt cx="1050" cy="471"/>
          </a:xfrm>
        </p:grpSpPr>
        <p:sp>
          <p:nvSpPr>
            <p:cNvPr id="32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3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4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noFill/>
        </p:spPr>
        <p:txBody>
          <a:bodyPr/>
          <a:lstStyle/>
          <a:p>
            <a:fld id="{4DCF8C33-92ED-42B4-9DA5-0286F64C4429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of another </a:t>
            </a:r>
            <a:r>
              <a:rPr lang="en-US" dirty="0" smtClean="0">
                <a:sym typeface="Symbol" pitchFamily="28" charset="2"/>
              </a:rPr>
              <a:t></a:t>
            </a:r>
            <a:r>
              <a:rPr lang="en-US" dirty="0" smtClean="0"/>
              <a:t>-NFA</a:t>
            </a:r>
          </a:p>
        </p:txBody>
      </p:sp>
      <p:sp>
        <p:nvSpPr>
          <p:cNvPr id="37944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r>
              <a:rPr lang="ro-RO" sz="2600" dirty="0" smtClean="0">
                <a:sym typeface="Symbol" pitchFamily="28" charset="2"/>
              </a:rPr>
              <a:t>Example of </a:t>
            </a:r>
            <a:r>
              <a:rPr lang="en-US" sz="2600" dirty="0" smtClean="0">
                <a:sym typeface="Symbol" pitchFamily="28" charset="2"/>
              </a:rPr>
              <a:t></a:t>
            </a:r>
            <a:r>
              <a:rPr lang="en-US" sz="2600" dirty="0"/>
              <a:t>-</a:t>
            </a:r>
            <a:r>
              <a:rPr lang="en-US" sz="2600" dirty="0" smtClean="0"/>
              <a:t>NF</a:t>
            </a:r>
            <a:r>
              <a:rPr lang="ro-RO" sz="2600" dirty="0" smtClean="0"/>
              <a:t>A which accepts decimal numbers consiting of:</a:t>
            </a:r>
          </a:p>
          <a:p>
            <a:pPr marL="971550" lvl="1" indent="-514350">
              <a:buFont typeface="+mj-lt"/>
              <a:buAutoNum type="arabicPeriod"/>
            </a:pPr>
            <a:r>
              <a:rPr lang="ro-RO" sz="2400" dirty="0" smtClean="0"/>
              <a:t>An optional +,- sign</a:t>
            </a:r>
          </a:p>
          <a:p>
            <a:pPr marL="971550" lvl="1" indent="-514350">
              <a:buFont typeface="+mj-lt"/>
              <a:buAutoNum type="arabicPeriod"/>
            </a:pPr>
            <a:r>
              <a:rPr lang="ro-RO" sz="2400" dirty="0" smtClean="0"/>
              <a:t>A String of digits</a:t>
            </a:r>
          </a:p>
          <a:p>
            <a:pPr marL="971550" lvl="1" indent="-514350">
              <a:buFont typeface="+mj-lt"/>
              <a:buAutoNum type="arabicPeriod"/>
            </a:pPr>
            <a:r>
              <a:rPr lang="ro-RO" sz="2400" dirty="0" smtClean="0"/>
              <a:t>A decimal point</a:t>
            </a:r>
          </a:p>
          <a:p>
            <a:pPr marL="971550" lvl="1" indent="-514350">
              <a:buFont typeface="+mj-lt"/>
              <a:buAutoNum type="arabicPeriod"/>
            </a:pPr>
            <a:r>
              <a:rPr lang="ro-RO" sz="2400" dirty="0" smtClean="0"/>
              <a:t>Another String of Digits (either this string or the string at 2 is empty, but at least one should be  nonempty)</a:t>
            </a:r>
          </a:p>
          <a:p>
            <a:pPr marL="571500" indent="-514350"/>
            <a:r>
              <a:rPr lang="ro-RO" sz="2600" dirty="0" smtClean="0"/>
              <a:t>Example of </a:t>
            </a:r>
            <a:r>
              <a:rPr lang="en-US" sz="2600" dirty="0">
                <a:sym typeface="Symbol" pitchFamily="28" charset="2"/>
              </a:rPr>
              <a:t></a:t>
            </a:r>
            <a:r>
              <a:rPr lang="en-US" sz="2600" dirty="0"/>
              <a:t>-NF</a:t>
            </a:r>
            <a:r>
              <a:rPr lang="ro-RO" sz="2600" dirty="0"/>
              <a:t>A </a:t>
            </a:r>
            <a:r>
              <a:rPr lang="ro-RO" sz="2600" dirty="0" smtClean="0"/>
              <a:t>which accepts keywords</a:t>
            </a:r>
          </a:p>
          <a:p>
            <a:pPr marL="57150" indent="0">
              <a:buNone/>
            </a:pPr>
            <a:r>
              <a:rPr lang="ro-RO" sz="2600" dirty="0" smtClean="0"/>
              <a:t>Solution: see whiteboard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1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B6CA3-5225-4CEE-AF32-0BC3281E8E1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Equivalency of DFA, NFA,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4000" smtClean="0"/>
              <a:t>-NFA</a:t>
            </a:r>
            <a:r>
              <a:rPr lang="en-US" smtClean="0"/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Theorem:</a:t>
            </a:r>
            <a:r>
              <a:rPr lang="en-US" smtClean="0"/>
              <a:t> A language L is accepted by some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2800" smtClean="0"/>
              <a:t>-NFA if and only if L is accepted by some DFA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u="sng" smtClean="0"/>
          </a:p>
          <a:p>
            <a:pPr eaLnBrk="1" hangingPunct="1"/>
            <a:r>
              <a:rPr lang="en-US" sz="2800" u="sng" smtClean="0"/>
              <a:t>Implication:</a:t>
            </a:r>
          </a:p>
          <a:p>
            <a:pPr lvl="1" eaLnBrk="1" hangingPunct="1"/>
            <a:r>
              <a:rPr lang="en-US" sz="2400" smtClean="0"/>
              <a:t>DFA </a:t>
            </a:r>
            <a:r>
              <a:rPr lang="en-US" sz="2400" smtClean="0">
                <a:sym typeface="Symbol" pitchFamily="28" charset="2"/>
              </a:rPr>
              <a:t>≡ </a:t>
            </a:r>
            <a:r>
              <a:rPr lang="en-US" sz="2400" smtClean="0"/>
              <a:t> NFA </a:t>
            </a:r>
            <a:r>
              <a:rPr lang="en-US" sz="2400" smtClean="0">
                <a:sym typeface="Symbol" pitchFamily="28" charset="2"/>
              </a:rPr>
              <a:t>≡</a:t>
            </a:r>
            <a:r>
              <a:rPr lang="en-US" sz="2400" smtClean="0"/>
              <a:t>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2400" smtClean="0"/>
              <a:t>-NFA</a:t>
            </a:r>
          </a:p>
          <a:p>
            <a:pPr lvl="1" eaLnBrk="1" hangingPunct="1"/>
            <a:r>
              <a:rPr lang="en-US" sz="2400" smtClean="0"/>
              <a:t>(all accept Regular Languages)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B1A133-2B90-420B-88AA-7FD0E7C5556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  <a:r>
              <a:rPr lang="ro-RO" dirty="0" smtClean="0"/>
              <a:t> FA</a:t>
            </a:r>
            <a:endParaRPr lang="en-US" dirty="0" smtClean="0"/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DFA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Regular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NFA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DFA vs.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NFA to DFA conversion using subset construction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Equivalency of DFA &amp;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Removal of redundant states and including dead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sym typeface="Symbol" pitchFamily="28" charset="2"/>
              </a:rPr>
              <a:t></a:t>
            </a:r>
            <a:r>
              <a:rPr lang="en-US" sz="2000" dirty="0" smtClean="0"/>
              <a:t>-transitions in NFA</a:t>
            </a:r>
          </a:p>
        </p:txBody>
      </p:sp>
    </p:spTree>
    <p:extLst>
      <p:ext uri="{BB962C8B-B14F-4D97-AF65-F5344CB8AC3E}">
        <p14:creationId xmlns:p14="http://schemas.microsoft.com/office/powerpoint/2010/main" val="27592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3209</TotalTime>
  <Words>649</Words>
  <Application>Microsoft Office PowerPoint</Application>
  <PresentationFormat>On-screen Show (4:3)</PresentationFormat>
  <Paragraphs>250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Arial</vt:lpstr>
      <vt:lpstr>Cambria Math</vt:lpstr>
      <vt:lpstr>Lucida Grande</vt:lpstr>
      <vt:lpstr>Symbol</vt:lpstr>
      <vt:lpstr>Tahoma</vt:lpstr>
      <vt:lpstr>Wingdings</vt:lpstr>
      <vt:lpstr>Blends</vt:lpstr>
      <vt:lpstr>Course 5 Finite Automata (part 3)</vt:lpstr>
      <vt:lpstr>Excursion: Course 4</vt:lpstr>
      <vt:lpstr>FA with -Transitions </vt:lpstr>
      <vt:lpstr>Example of an -NFA</vt:lpstr>
      <vt:lpstr>Example of an -NFA</vt:lpstr>
      <vt:lpstr>Example of another -NFA</vt:lpstr>
      <vt:lpstr>Example of another -NFA</vt:lpstr>
      <vt:lpstr>Equivalency of DFA, NFA, -NFA </vt:lpstr>
      <vt:lpstr>Summary FA</vt:lpstr>
    </vt:vector>
  </TitlesOfParts>
  <Company>Office 2004 ananth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Madalina</cp:lastModifiedBy>
  <cp:revision>500</cp:revision>
  <cp:lastPrinted>2007-08-15T03:01:31Z</cp:lastPrinted>
  <dcterms:created xsi:type="dcterms:W3CDTF">2007-08-14T22:08:29Z</dcterms:created>
  <dcterms:modified xsi:type="dcterms:W3CDTF">2017-04-06T08:10:10Z</dcterms:modified>
</cp:coreProperties>
</file>