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7" r:id="rId3"/>
    <p:sldId id="294" r:id="rId4"/>
    <p:sldId id="292" r:id="rId5"/>
    <p:sldId id="279" r:id="rId6"/>
    <p:sldId id="295" r:id="rId7"/>
    <p:sldId id="278" r:id="rId8"/>
    <p:sldId id="280" r:id="rId9"/>
    <p:sldId id="282" r:id="rId10"/>
    <p:sldId id="297" r:id="rId1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499"/>
    <a:srgbClr val="993300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2" autoAdjust="0"/>
    <p:restoredTop sz="94686" autoAdjust="0"/>
  </p:normalViewPr>
  <p:slideViewPr>
    <p:cSldViewPr>
      <p:cViewPr varScale="1">
        <p:scale>
          <a:sx n="81" d="100"/>
          <a:sy n="81" d="100"/>
        </p:scale>
        <p:origin x="1421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A144533-BEA3-2545-A94F-B7234F27640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14179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36B93693-98B9-BC43-85D8-215E76AA73B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6858875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04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04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4F5D8FF-3C0C-AB40-AA9F-7357EBEA47F2}" type="slidenum">
              <a:rPr lang="en-US" altLang="x-none" sz="1300"/>
              <a:pPr/>
              <a:t>1</a:t>
            </a:fld>
            <a:endParaRPr lang="en-US" altLang="x-none" sz="1300"/>
          </a:p>
        </p:txBody>
      </p:sp>
      <p:sp>
        <p:nvSpPr>
          <p:cNvPr id="204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5036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CAAF4EC-E3FC-1142-B13A-F8F326E17B23}" type="slidenum">
              <a:rPr lang="en-US" altLang="x-none" sz="1300"/>
              <a:pPr/>
              <a:t>10</a:t>
            </a:fld>
            <a:endParaRPr lang="en-US" altLang="x-none" sz="1300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9554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BB974A6-8F66-6843-8EAE-49E1C598F2DC}" type="slidenum">
              <a:rPr lang="en-US" altLang="x-none" sz="1300"/>
              <a:pPr/>
              <a:t>2</a:t>
            </a:fld>
            <a:endParaRPr lang="en-US" altLang="x-none" sz="13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689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BB974A6-8F66-6843-8EAE-49E1C598F2DC}" type="slidenum">
              <a:rPr lang="en-US" altLang="x-none" sz="1300"/>
              <a:pPr/>
              <a:t>3</a:t>
            </a:fld>
            <a:endParaRPr lang="en-US" altLang="x-none" sz="13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2410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BB974A6-8F66-6843-8EAE-49E1C598F2DC}" type="slidenum">
              <a:rPr lang="en-US" altLang="x-none" sz="1300"/>
              <a:pPr/>
              <a:t>4</a:t>
            </a:fld>
            <a:endParaRPr lang="en-US" altLang="x-none" sz="13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8509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25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25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CCE7688-21D1-A840-A219-59958C9C1FCE}" type="slidenum">
              <a:rPr lang="en-US" altLang="x-none" sz="1300"/>
              <a:pPr/>
              <a:t>5</a:t>
            </a:fld>
            <a:endParaRPr lang="en-US" altLang="x-none" sz="1300"/>
          </a:p>
        </p:txBody>
      </p:sp>
      <p:sp>
        <p:nvSpPr>
          <p:cNvPr id="225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98694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15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BB974A6-8F66-6843-8EAE-49E1C598F2DC}" type="slidenum">
              <a:rPr lang="en-US" altLang="x-none" sz="1300"/>
              <a:pPr/>
              <a:t>6</a:t>
            </a:fld>
            <a:endParaRPr lang="en-US" altLang="x-none" sz="13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8341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35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35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1E52C6FA-E311-7444-8C79-950A530E7871}" type="slidenum">
              <a:rPr lang="en-US" altLang="x-none" sz="1300"/>
              <a:pPr/>
              <a:t>7</a:t>
            </a:fld>
            <a:endParaRPr lang="en-US" altLang="x-none" sz="1300"/>
          </a:p>
        </p:txBody>
      </p:sp>
      <p:sp>
        <p:nvSpPr>
          <p:cNvPr id="235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3720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45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EB9FD98-F49A-0B41-9ED8-B6F728AFFABD}" type="slidenum">
              <a:rPr lang="en-US" altLang="x-none" sz="1300"/>
              <a:pPr/>
              <a:t>8</a:t>
            </a:fld>
            <a:endParaRPr lang="en-US" altLang="x-none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0198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Cpt S 317: Spring 2009</a:t>
            </a:r>
          </a:p>
        </p:txBody>
      </p:sp>
      <p:sp>
        <p:nvSpPr>
          <p:cNvPr id="266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300"/>
              <a:t>School of EECS, WSU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CAAF4EC-E3FC-1142-B13A-F8F326E17B23}" type="slidenum">
              <a:rPr lang="en-US" altLang="x-none" sz="1300"/>
              <a:pPr/>
              <a:t>9</a:t>
            </a:fld>
            <a:endParaRPr lang="en-US" altLang="x-none" sz="1300"/>
          </a:p>
        </p:txBody>
      </p:sp>
      <p:sp>
        <p:nvSpPr>
          <p:cNvPr id="266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x-none" altLang="x-none">
              <a:latin typeface="Arial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287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  <a:ea typeface="ＭＳ Ｐゴシック" pitchFamily="28" charset="-128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20E7158-55B2-F54E-88E5-279B4C983B9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16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2489C-4037-5045-A156-6B7216765F5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014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6126D7-6B05-DA4A-BB5C-DB7B7D7A177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7134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211321-946E-CB4A-BE81-725BB7DDECC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304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F77EF-7FC9-6A4F-BE21-9612BE1A840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592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3131A9-DC17-D646-968D-D60016C468A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088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E98201-120E-8C46-853E-29013A034D4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498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AA048E-449D-534D-A967-A65A900837A1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733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513A8C-872B-884D-85B9-2C3AA775BA4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150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2D69C-676D-1E41-ADB9-9F239996C458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839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6AF78B-7464-4D4B-B5BA-F55117FB364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558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DE01D5-7DA6-BE40-8DC5-60FDA0BDD93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0558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  <a:ea typeface="ＭＳ Ｐゴシック" pitchFamily="28" charset="-128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  <a:ea typeface="ＭＳ Ｐゴシック" pitchFamily="2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3929611-FF21-DA45-9253-DDDAC8C39466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texas.edu/~marijn/publications/evil-regexes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8DC5C78-6D79-3142-B0AC-40BAA62D9BCB}" type="slidenum">
              <a:rPr lang="en-US" altLang="x-none" sz="1400">
                <a:solidFill>
                  <a:schemeClr val="bg2"/>
                </a:solidFill>
              </a:rPr>
              <a:pPr/>
              <a:t>1</a:t>
            </a:fld>
            <a:endParaRPr lang="en-US" altLang="x-none" sz="1400">
              <a:solidFill>
                <a:schemeClr val="bg2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ro-RO" altLang="x-none" dirty="0" smtClean="0"/>
              <a:t>Course 5</a:t>
            </a:r>
            <a:br>
              <a:rPr lang="ro-RO" altLang="x-none" dirty="0" smtClean="0"/>
            </a:br>
            <a:r>
              <a:rPr lang="en-US" altLang="x-none" dirty="0" smtClean="0"/>
              <a:t>Regular </a:t>
            </a:r>
            <a:r>
              <a:rPr lang="en-US" altLang="x-none" dirty="0"/>
              <a:t>Expressions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8458200" cy="2895600"/>
          </a:xfrm>
        </p:spPr>
        <p:txBody>
          <a:bodyPr/>
          <a:lstStyle/>
          <a:p>
            <a:pPr algn="l"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algn="l" eaLnBrk="1" hangingPunct="1"/>
            <a:r>
              <a:rPr lang="ro-RO" altLang="en-US" sz="1200" dirty="0" smtClean="0">
                <a:solidFill>
                  <a:srgbClr val="FF0000"/>
                </a:solidFill>
              </a:rPr>
              <a:t>The </a:t>
            </a:r>
            <a:r>
              <a:rPr lang="ro-RO" altLang="en-US" sz="1200" dirty="0">
                <a:solidFill>
                  <a:srgbClr val="FF0000"/>
                </a:solidFill>
              </a:rPr>
              <a:t>structure and the content of the lecture is based </a:t>
            </a:r>
            <a:r>
              <a:rPr lang="ro-RO" altLang="en-US" sz="1200" dirty="0" smtClean="0">
                <a:solidFill>
                  <a:srgbClr val="FF0000"/>
                </a:solidFill>
              </a:rPr>
              <a:t>on http</a:t>
            </a:r>
            <a:r>
              <a:rPr lang="ro-RO" altLang="en-US" sz="1200" dirty="0">
                <a:solidFill>
                  <a:srgbClr val="FF0000"/>
                </a:solidFill>
              </a:rPr>
              <a:t>://www.eecs.wsu.edu/~ananth/CptS317/Lectures/index.htm</a:t>
            </a:r>
          </a:p>
          <a:p>
            <a:pPr eaLnBrk="1" hangingPunct="1">
              <a:buFont typeface="Wingdings" charset="2"/>
              <a:buNone/>
            </a:pPr>
            <a:endParaRPr lang="en-US" altLang="x-non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x-none" dirty="0" smtClean="0"/>
              <a:t>Simplification of regular expressions</a:t>
            </a:r>
            <a:endParaRPr lang="en-US" alt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0" name="Rectangle 3"/>
              <p:cNvSpPr>
                <a:spLocks noGrp="1" noChangeArrowheads="1"/>
              </p:cNvSpPr>
              <p:nvPr>
                <p:ph sz="half" idx="1"/>
              </p:nvPr>
            </p:nvSpPr>
            <p:spPr>
              <a:xfrm>
                <a:off x="381000" y="2017712"/>
                <a:ext cx="4611688" cy="4764087"/>
              </a:xfrm>
            </p:spPr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ro-RO" altLang="x-non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o-RO" altLang="x-non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o-RO" altLang="x-non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ro-RO" altLang="x-non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ro-RO" altLang="x-non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ro-RO" altLang="x-non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ro-RO" altLang="x-non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ro-RO" altLang="x-non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ro-RO" altLang="x-none" dirty="0" smtClean="0">
                  <a:ea typeface="Cambria Math" panose="02040503050406030204" pitchFamily="18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ro-RO" altLang="x-non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ro-RO" altLang="x-none" dirty="0" smtClean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o-RO" altLang="x-none" dirty="0" smtClean="0"/>
                  <a:t>+</a:t>
                </a:r>
                <a:r>
                  <a:rPr lang="ro-RO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ro-RO" altLang="x-non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ro-RO" altLang="x-non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ro-RO" altLang="x-none" dirty="0" smtClean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o-RO" altLang="x-none" dirty="0"/>
                  <a:t>+</a:t>
                </a:r>
                <a14:m>
                  <m:oMath xmlns:m="http://schemas.openxmlformats.org/officeDocument/2006/math"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ro-RO" altLang="x-non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ro-RO" altLang="x-none" dirty="0" smtClean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ro-RO" altLang="x-non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𝛽𝛿</m:t>
                        </m:r>
                      </m:e>
                    </m:d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ro-RO" altLang="x-non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</m:e>
                    </m:d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ro-RO" altLang="x-none" dirty="0" smtClean="0">
                  <a:ea typeface="Cambria Math" panose="02040503050406030204" pitchFamily="18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ro-RO" altLang="x-none" dirty="0" smtClean="0">
                  <a:ea typeface="Cambria Math" panose="02040503050406030204" pitchFamily="18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ro-RO" altLang="x-non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ro-RO" altLang="x-non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ro-RO" altLang="x-non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𝛼𝛿</m:t>
                    </m:r>
                  </m:oMath>
                </a14:m>
                <a:endParaRPr lang="ro-RO" altLang="x-none" dirty="0">
                  <a:ea typeface="Cambria Math" panose="02040503050406030204" pitchFamily="18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ro-RO" altLang="x-non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ro-RO" altLang="x-non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ro-RO" altLang="x-none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𝛼𝛿</m:t>
                    </m:r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𝛽𝛿</m:t>
                    </m:r>
                  </m:oMath>
                </a14:m>
                <a:endParaRPr lang="ro-RO" altLang="x-none" dirty="0" smtClean="0">
                  <a:ea typeface="Cambria Math" panose="02040503050406030204" pitchFamily="18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o-RO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ro-RO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≡∅</m:t>
                    </m:r>
                  </m:oMath>
                </a14:m>
                <a:endParaRPr lang="ro-RO" dirty="0"/>
              </a:p>
              <a:p>
                <a:pPr marL="0" indent="0" eaLnBrk="1" hangingPunct="1">
                  <a:buNone/>
                </a:pPr>
                <a:endParaRPr lang="ro-RO" altLang="x-none" dirty="0" smtClean="0">
                  <a:ea typeface="Cambria Math" panose="02040503050406030204" pitchFamily="18" charset="0"/>
                </a:endParaRPr>
              </a:p>
              <a:p>
                <a:pPr eaLnBrk="1" hangingPunct="1"/>
                <a:endParaRPr lang="ro-RO" altLang="x-none" sz="3600" dirty="0">
                  <a:ea typeface="Cambria Math" panose="02040503050406030204" pitchFamily="18" charset="0"/>
                </a:endParaRPr>
              </a:p>
              <a:p>
                <a:pPr eaLnBrk="1" hangingPunct="1"/>
                <a:endParaRPr lang="ro-RO" altLang="x-none" sz="3600" dirty="0" smtClean="0"/>
              </a:p>
              <a:p>
                <a:pPr eaLnBrk="1" hangingPunct="1"/>
                <a:endParaRPr lang="ro-RO" altLang="x-none" sz="3600" dirty="0"/>
              </a:p>
              <a:p>
                <a:pPr eaLnBrk="1" hangingPunct="1"/>
                <a:endParaRPr lang="ro-RO" altLang="x-none" sz="3000" dirty="0" smtClean="0"/>
              </a:p>
              <a:p>
                <a:pPr eaLnBrk="1" hangingPunct="1"/>
                <a:endParaRPr lang="en-US" altLang="x-none" sz="3000" dirty="0" smtClean="0"/>
              </a:p>
            </p:txBody>
          </p:sp>
        </mc:Choice>
        <mc:Fallback xmlns="">
          <p:sp>
            <p:nvSpPr>
              <p:cNvPr id="922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1000" y="2017712"/>
                <a:ext cx="4611688" cy="4764087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ro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altLang="x-non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ro-RO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altLang="x-non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o-RO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ro-RO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altLang="x-non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ro-RO" altLang="x-non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ro-RO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altLang="x-non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ro-RO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o-RO" dirty="0" smtClean="0"/>
              </a:p>
              <a:p>
                <a14:m>
                  <m:oMath xmlns:m="http://schemas.openxmlformats.org/officeDocument/2006/math">
                    <m:r>
                      <a:rPr lang="ro-R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</m:oMath>
                </a14:m>
                <a:endParaRPr lang="ro-RO" dirty="0" smtClean="0"/>
              </a:p>
              <a:p>
                <a:endParaRPr lang="ro-RO" dirty="0" smtClean="0"/>
              </a:p>
              <a:p>
                <a:endParaRPr lang="ro-RO" dirty="0"/>
              </a:p>
              <a:p>
                <a:endParaRPr lang="ro-RO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F829FA1-555B-0243-8EA5-30650301C623}" type="slidenum">
              <a:rPr lang="en-US" altLang="x-none" sz="1400"/>
              <a:pPr/>
              <a:t>10</a:t>
            </a:fld>
            <a:endParaRPr lang="en-US" altLang="x-none" sz="1400"/>
          </a:p>
        </p:txBody>
      </p:sp>
    </p:spTree>
    <p:extLst>
      <p:ext uri="{BB962C8B-B14F-4D97-AF65-F5344CB8AC3E}">
        <p14:creationId xmlns:p14="http://schemas.microsoft.com/office/powerpoint/2010/main" val="49661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AC0CCB6-7D89-1A44-B165-4AAD8ADA55D8}" type="slidenum">
              <a:rPr lang="en-US" altLang="x-none" sz="1400"/>
              <a:pPr/>
              <a:t>2</a:t>
            </a:fld>
            <a:endParaRPr lang="en-US" altLang="x-none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x-none" sz="3600" dirty="0" smtClean="0"/>
              <a:t>Applications of Regular Expressions</a:t>
            </a:r>
            <a:endParaRPr lang="en-US" altLang="x-none" sz="36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 dirty="0" smtClean="0"/>
              <a:t>Unix </a:t>
            </a:r>
            <a:r>
              <a:rPr lang="en-US" altLang="x-none" sz="2400" dirty="0"/>
              <a:t>environments heavily use regular expressions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/>
              <a:t>E.g., bash shell, grep, vi &amp; other editors, </a:t>
            </a:r>
            <a:r>
              <a:rPr lang="en-US" altLang="x-none" sz="2000" dirty="0" err="1"/>
              <a:t>sed</a:t>
            </a:r>
            <a:endParaRPr lang="en-US" altLang="x-none" sz="2000" dirty="0"/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/>
              <a:t>Perl scripting – good for string processing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/>
              <a:t>Lexical analyzers such as Lex or </a:t>
            </a:r>
            <a:r>
              <a:rPr lang="en-US" altLang="x-none" sz="2400" dirty="0" smtClean="0"/>
              <a:t>Flex</a:t>
            </a:r>
            <a:endParaRPr lang="ro-RO" altLang="x-none" sz="2400" dirty="0" smtClean="0"/>
          </a:p>
          <a:p>
            <a:pPr eaLnBrk="1" hangingPunct="1">
              <a:lnSpc>
                <a:spcPct val="90000"/>
              </a:lnSpc>
            </a:pPr>
            <a:r>
              <a:rPr lang="ro-RO" altLang="x-none" sz="2400" dirty="0" smtClean="0">
                <a:solidFill>
                  <a:srgbClr val="FF0000"/>
                </a:solidFill>
              </a:rPr>
              <a:t>Pattern matching </a:t>
            </a:r>
            <a:r>
              <a:rPr lang="ro-RO" altLang="x-none" sz="2400" dirty="0" smtClean="0"/>
              <a:t>(detection of </a:t>
            </a:r>
            <a:r>
              <a:rPr lang="en-US" sz="2400" dirty="0" err="1" smtClean="0"/>
              <a:t>DoS</a:t>
            </a:r>
            <a:r>
              <a:rPr lang="en-US" sz="2400" dirty="0" smtClean="0"/>
              <a:t> </a:t>
            </a:r>
            <a:r>
              <a:rPr lang="en-US" sz="2400" dirty="0"/>
              <a:t>Vulnerabilities in </a:t>
            </a:r>
            <a:r>
              <a:rPr lang="ro-RO" sz="2400" dirty="0"/>
              <a:t>Java Programs - </a:t>
            </a:r>
            <a:r>
              <a:rPr lang="ro-RO" sz="1400" dirty="0">
                <a:hlinkClick r:id="rId3"/>
              </a:rPr>
              <a:t>http://www.cs.utexas.edu/~</a:t>
            </a:r>
            <a:r>
              <a:rPr lang="ro-RO" sz="1400" dirty="0" smtClean="0">
                <a:hlinkClick r:id="rId3"/>
              </a:rPr>
              <a:t>marijn/publications/evil-regexes.pdf</a:t>
            </a:r>
            <a:r>
              <a:rPr lang="ro-RO" sz="1400" dirty="0" smtClean="0"/>
              <a:t>, </a:t>
            </a:r>
            <a:r>
              <a:rPr lang="ro-RO" sz="2400" dirty="0" smtClean="0"/>
              <a:t>Web programming, Programming web interfaces)</a:t>
            </a:r>
            <a:endParaRPr lang="en-US" altLang="x-non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AC0CCB6-7D89-1A44-B165-4AAD8ADA55D8}" type="slidenum">
              <a:rPr lang="en-US" altLang="x-none" sz="1400"/>
              <a:pPr/>
              <a:t>3</a:t>
            </a:fld>
            <a:endParaRPr lang="en-US" altLang="x-none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x-none" sz="3600" dirty="0" smtClean="0"/>
              <a:t>Pattern Matching and Regular Expressions</a:t>
            </a:r>
            <a:endParaRPr lang="en-US" altLang="x-non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ro-RO" altLang="x-none" sz="2400" i="1" dirty="0" smtClean="0">
                    <a:solidFill>
                      <a:srgbClr val="FF0000"/>
                    </a:solidFill>
                  </a:rPr>
                  <a:t>Important practical question</a:t>
                </a:r>
                <a:r>
                  <a:rPr lang="ro-RO" altLang="x-none" sz="2400" dirty="0" smtClean="0"/>
                  <a:t>: How hard is to determine whether a given string </a:t>
                </a:r>
                <a14:m>
                  <m:oMath xmlns:m="http://schemas.openxmlformats.org/officeDocument/2006/math">
                    <m:r>
                      <a:rPr lang="ro-RO" altLang="x-none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o-RO" altLang="x-none" sz="2400" dirty="0" smtClean="0"/>
                  <a:t> matches a given pattern </a:t>
                </a:r>
                <a14:m>
                  <m:oMath xmlns:m="http://schemas.openxmlformats.org/officeDocument/2006/math">
                    <m:r>
                      <a:rPr lang="ro-RO" altLang="x-non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o-RO" altLang="x-none" sz="2400" dirty="0" smtClean="0"/>
                  <a:t>? The are efficient algorithms.</a:t>
                </a: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ro-RO" altLang="x-none" sz="2400" dirty="0" smtClean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ro-RO" altLang="x-none" sz="2400" dirty="0" smtClean="0"/>
                  <a:t>Is every set represented by some pattern? For example the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ro-RO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ro-RO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ro-RO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ro-RO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ro-RO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ro-RO" altLang="x-none" sz="2400" dirty="0" smtClean="0"/>
                  <a:t> is not represented by any pattern (we’ll prove this later)</a:t>
                </a: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endParaRPr lang="ro-RO" altLang="x-none" sz="2400" dirty="0" smtClean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ro-RO" altLang="x-none" sz="2400" dirty="0" smtClean="0"/>
                  <a:t>Patterns </a:t>
                </a:r>
                <a14:m>
                  <m:oMath xmlns:m="http://schemas.openxmlformats.org/officeDocument/2006/math">
                    <m:r>
                      <a:rPr lang="ro-RO" altLang="x-non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o-RO" altLang="x-none" sz="2400" dirty="0" smtClean="0"/>
                  <a:t> and </a:t>
                </a:r>
                <a14:m>
                  <m:oMath xmlns:m="http://schemas.openxmlformats.org/officeDocument/2006/math">
                    <m:r>
                      <a:rPr lang="ro-RO" altLang="x-non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ro-RO" altLang="x-none" sz="2400" dirty="0" smtClean="0"/>
                  <a:t> are equivalent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altLang="x-non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ro-RO" altLang="x-non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ro-RO" altLang="x-non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o-RO" altLang="x-non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ro-RO" altLang="x-non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altLang="x-non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ro-RO" altLang="x-non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o-RO" altLang="x-none" sz="2400" dirty="0" smtClean="0"/>
                  <a:t> How can we show the equivalence? Not obvious all the time.</a:t>
                </a:r>
              </a:p>
            </p:txBody>
          </p:sp>
        </mc:Choice>
        <mc:Fallback xmlns=""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57" t="-1926" r="-471" b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67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AC0CCB6-7D89-1A44-B165-4AAD8ADA55D8}" type="slidenum">
              <a:rPr lang="en-US" altLang="x-none" sz="1400"/>
              <a:pPr/>
              <a:t>4</a:t>
            </a:fld>
            <a:endParaRPr lang="en-US" altLang="x-none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3600"/>
              <a:t>Regular Expressions vs. Finite Automata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x-none" sz="2400" dirty="0"/>
              <a:t>Offers a declarative way to express the pattern of any string we want to accept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2000" dirty="0"/>
              <a:t>E.g., </a:t>
            </a:r>
            <a:r>
              <a:rPr lang="en-US" altLang="x-none" sz="2000" dirty="0">
                <a:solidFill>
                  <a:srgbClr val="CC3499"/>
                </a:solidFill>
              </a:rPr>
              <a:t>01*+ 10*</a:t>
            </a:r>
          </a:p>
          <a:p>
            <a:pPr lvl="1" eaLnBrk="1" hangingPunct="1">
              <a:lnSpc>
                <a:spcPct val="90000"/>
              </a:lnSpc>
            </a:pPr>
            <a:endParaRPr lang="en-US" altLang="x-none" sz="2000" dirty="0">
              <a:solidFill>
                <a:srgbClr val="CC34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/>
              <a:t>Automata =&gt; more machine-like 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x-none" sz="2000" dirty="0"/>
              <a:t> &lt; input: string  , output: [accept/reject]  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2400" dirty="0"/>
              <a:t>Regular expressions =&gt; more program syntax-like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x-none" sz="2400" dirty="0"/>
          </a:p>
        </p:txBody>
      </p:sp>
    </p:spTree>
    <p:extLst>
      <p:ext uri="{BB962C8B-B14F-4D97-AF65-F5344CB8AC3E}">
        <p14:creationId xmlns:p14="http://schemas.microsoft.com/office/powerpoint/2010/main" val="309976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4B035BB-48E2-E141-9073-FCD19B0C6106}" type="slidenum">
              <a:rPr lang="en-US" altLang="x-none" sz="1400"/>
              <a:pPr/>
              <a:t>5</a:t>
            </a:fld>
            <a:endParaRPr lang="en-US" altLang="x-none" sz="140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Regular Expressions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1676400" y="2286000"/>
            <a:ext cx="1676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Regular </a:t>
            </a:r>
            <a:br>
              <a:rPr lang="en-US" altLang="x-none"/>
            </a:br>
            <a:r>
              <a:rPr lang="en-US" altLang="x-none"/>
              <a:t>expressions</a:t>
            </a:r>
          </a:p>
        </p:txBody>
      </p:sp>
      <p:sp>
        <p:nvSpPr>
          <p:cNvPr id="5125" name="AutoShape 6"/>
          <p:cNvSpPr>
            <a:spLocks noChangeArrowheads="1"/>
          </p:cNvSpPr>
          <p:nvPr/>
        </p:nvSpPr>
        <p:spPr bwMode="auto">
          <a:xfrm>
            <a:off x="4876800" y="2286000"/>
            <a:ext cx="22860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Finite Automata</a:t>
            </a:r>
            <a:br>
              <a:rPr lang="en-US" altLang="x-none"/>
            </a:br>
            <a:r>
              <a:rPr lang="en-US" altLang="x-none"/>
              <a:t>(DFA, NFA, </a:t>
            </a:r>
            <a:r>
              <a:rPr lang="en-US" altLang="x-none">
                <a:sym typeface="Symbol" charset="2"/>
              </a:rPr>
              <a:t></a:t>
            </a:r>
            <a:r>
              <a:rPr lang="en-US" altLang="x-none"/>
              <a:t>-NFA)</a:t>
            </a:r>
            <a:endParaRPr lang="ru-RU" altLang="x-none"/>
          </a:p>
        </p:txBody>
      </p:sp>
      <p:sp>
        <p:nvSpPr>
          <p:cNvPr id="5126" name="AutoShape 7"/>
          <p:cNvSpPr>
            <a:spLocks noChangeArrowheads="1"/>
          </p:cNvSpPr>
          <p:nvPr/>
        </p:nvSpPr>
        <p:spPr bwMode="auto">
          <a:xfrm>
            <a:off x="3124200" y="4419600"/>
            <a:ext cx="1676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x-none"/>
              <a:t>Regular</a:t>
            </a:r>
            <a:br>
              <a:rPr lang="en-US" altLang="x-none"/>
            </a:br>
            <a:r>
              <a:rPr lang="en-US" altLang="x-none"/>
              <a:t>Languages</a:t>
            </a:r>
          </a:p>
        </p:txBody>
      </p:sp>
      <p:sp>
        <p:nvSpPr>
          <p:cNvPr id="5127" name="AutoShape 9"/>
          <p:cNvSpPr>
            <a:spLocks noChangeArrowheads="1"/>
          </p:cNvSpPr>
          <p:nvPr/>
        </p:nvSpPr>
        <p:spPr bwMode="auto">
          <a:xfrm rot="-1302285">
            <a:off x="3392488" y="2947988"/>
            <a:ext cx="274637" cy="1395412"/>
          </a:xfrm>
          <a:prstGeom prst="downArrow">
            <a:avLst>
              <a:gd name="adj1" fmla="val 50000"/>
              <a:gd name="adj2" fmla="val 127023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128" name="AutoShape 10"/>
          <p:cNvSpPr>
            <a:spLocks noChangeArrowheads="1"/>
          </p:cNvSpPr>
          <p:nvPr/>
        </p:nvSpPr>
        <p:spPr bwMode="auto">
          <a:xfrm rot="1827610">
            <a:off x="4459288" y="3036888"/>
            <a:ext cx="274637" cy="1371600"/>
          </a:xfrm>
          <a:prstGeom prst="downArrow">
            <a:avLst>
              <a:gd name="adj1" fmla="val 50000"/>
              <a:gd name="adj2" fmla="val 124856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endParaRPr lang="x-none" altLang="x-none"/>
          </a:p>
        </p:txBody>
      </p:sp>
      <p:sp>
        <p:nvSpPr>
          <p:cNvPr id="5129" name="Text Box 11"/>
          <p:cNvSpPr txBox="1">
            <a:spLocks noChangeArrowheads="1"/>
          </p:cNvSpPr>
          <p:nvPr/>
        </p:nvSpPr>
        <p:spPr bwMode="auto">
          <a:xfrm>
            <a:off x="3946525" y="2225675"/>
            <a:ext cx="4222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3200"/>
              <a:t>=</a:t>
            </a:r>
          </a:p>
        </p:txBody>
      </p:sp>
      <p:sp>
        <p:nvSpPr>
          <p:cNvPr id="5130" name="Freeform 14"/>
          <p:cNvSpPr>
            <a:spLocks/>
          </p:cNvSpPr>
          <p:nvPr/>
        </p:nvSpPr>
        <p:spPr bwMode="auto">
          <a:xfrm>
            <a:off x="2587625" y="3894138"/>
            <a:ext cx="2951163" cy="2389187"/>
          </a:xfrm>
          <a:custGeom>
            <a:avLst/>
            <a:gdLst>
              <a:gd name="T0" fmla="*/ 2147483647 w 1859"/>
              <a:gd name="T1" fmla="*/ 2147483647 h 1505"/>
              <a:gd name="T2" fmla="*/ 0 w 1859"/>
              <a:gd name="T3" fmla="*/ 2147483647 h 1505"/>
              <a:gd name="T4" fmla="*/ 2147483647 w 1859"/>
              <a:gd name="T5" fmla="*/ 2147483647 h 1505"/>
              <a:gd name="T6" fmla="*/ 2147483647 w 1859"/>
              <a:gd name="T7" fmla="*/ 2147483647 h 1505"/>
              <a:gd name="T8" fmla="*/ 2147483647 w 1859"/>
              <a:gd name="T9" fmla="*/ 2147483647 h 1505"/>
              <a:gd name="T10" fmla="*/ 2147483647 w 1859"/>
              <a:gd name="T11" fmla="*/ 2147483647 h 1505"/>
              <a:gd name="T12" fmla="*/ 2147483647 w 1859"/>
              <a:gd name="T13" fmla="*/ 2147483647 h 1505"/>
              <a:gd name="T14" fmla="*/ 2147483647 w 1859"/>
              <a:gd name="T15" fmla="*/ 2147483647 h 1505"/>
              <a:gd name="T16" fmla="*/ 2147483647 w 1859"/>
              <a:gd name="T17" fmla="*/ 2147483647 h 1505"/>
              <a:gd name="T18" fmla="*/ 2147483647 w 1859"/>
              <a:gd name="T19" fmla="*/ 2147483647 h 1505"/>
              <a:gd name="T20" fmla="*/ 2147483647 w 1859"/>
              <a:gd name="T21" fmla="*/ 2147483647 h 1505"/>
              <a:gd name="T22" fmla="*/ 2147483647 w 1859"/>
              <a:gd name="T23" fmla="*/ 2147483647 h 1505"/>
              <a:gd name="T24" fmla="*/ 2147483647 w 1859"/>
              <a:gd name="T25" fmla="*/ 2147483647 h 1505"/>
              <a:gd name="T26" fmla="*/ 2147483647 w 1859"/>
              <a:gd name="T27" fmla="*/ 2147483647 h 1505"/>
              <a:gd name="T28" fmla="*/ 2147483647 w 1859"/>
              <a:gd name="T29" fmla="*/ 2147483647 h 1505"/>
              <a:gd name="T30" fmla="*/ 2147483647 w 1859"/>
              <a:gd name="T31" fmla="*/ 2147483647 h 1505"/>
              <a:gd name="T32" fmla="*/ 2147483647 w 1859"/>
              <a:gd name="T33" fmla="*/ 2147483647 h 1505"/>
              <a:gd name="T34" fmla="*/ 2147483647 w 1859"/>
              <a:gd name="T35" fmla="*/ 2147483647 h 1505"/>
              <a:gd name="T36" fmla="*/ 2147483647 w 1859"/>
              <a:gd name="T37" fmla="*/ 2147483647 h 1505"/>
              <a:gd name="T38" fmla="*/ 2147483647 w 1859"/>
              <a:gd name="T39" fmla="*/ 2147483647 h 1505"/>
              <a:gd name="T40" fmla="*/ 2147483647 w 1859"/>
              <a:gd name="T41" fmla="*/ 2147483647 h 1505"/>
              <a:gd name="T42" fmla="*/ 2147483647 w 1859"/>
              <a:gd name="T43" fmla="*/ 2147483647 h 1505"/>
              <a:gd name="T44" fmla="*/ 2147483647 w 1859"/>
              <a:gd name="T45" fmla="*/ 2147483647 h 1505"/>
              <a:gd name="T46" fmla="*/ 2147483647 w 1859"/>
              <a:gd name="T47" fmla="*/ 2147483647 h 1505"/>
              <a:gd name="T48" fmla="*/ 2147483647 w 1859"/>
              <a:gd name="T49" fmla="*/ 2147483647 h 1505"/>
              <a:gd name="T50" fmla="*/ 2147483647 w 1859"/>
              <a:gd name="T51" fmla="*/ 2147483647 h 1505"/>
              <a:gd name="T52" fmla="*/ 2147483647 w 1859"/>
              <a:gd name="T53" fmla="*/ 2147483647 h 1505"/>
              <a:gd name="T54" fmla="*/ 2147483647 w 1859"/>
              <a:gd name="T55" fmla="*/ 2147483647 h 1505"/>
              <a:gd name="T56" fmla="*/ 2147483647 w 1859"/>
              <a:gd name="T57" fmla="*/ 2147483647 h 1505"/>
              <a:gd name="T58" fmla="*/ 2147483647 w 1859"/>
              <a:gd name="T59" fmla="*/ 2147483647 h 1505"/>
              <a:gd name="T60" fmla="*/ 2147483647 w 1859"/>
              <a:gd name="T61" fmla="*/ 2147483647 h 1505"/>
              <a:gd name="T62" fmla="*/ 2147483647 w 1859"/>
              <a:gd name="T63" fmla="*/ 2147483647 h 1505"/>
              <a:gd name="T64" fmla="*/ 2147483647 w 1859"/>
              <a:gd name="T65" fmla="*/ 0 h 1505"/>
              <a:gd name="T66" fmla="*/ 2147483647 w 1859"/>
              <a:gd name="T67" fmla="*/ 2147483647 h 1505"/>
              <a:gd name="T68" fmla="*/ 2147483647 w 1859"/>
              <a:gd name="T69" fmla="*/ 2147483647 h 1505"/>
              <a:gd name="T70" fmla="*/ 2147483647 w 1859"/>
              <a:gd name="T71" fmla="*/ 2147483647 h 1505"/>
              <a:gd name="T72" fmla="*/ 2147483647 w 1859"/>
              <a:gd name="T73" fmla="*/ 2147483647 h 1505"/>
              <a:gd name="T74" fmla="*/ 2147483647 w 1859"/>
              <a:gd name="T75" fmla="*/ 2147483647 h 1505"/>
              <a:gd name="T76" fmla="*/ 2147483647 w 1859"/>
              <a:gd name="T77" fmla="*/ 2147483647 h 1505"/>
              <a:gd name="T78" fmla="*/ 2147483647 w 1859"/>
              <a:gd name="T79" fmla="*/ 2147483647 h 1505"/>
              <a:gd name="T80" fmla="*/ 2147483647 w 1859"/>
              <a:gd name="T81" fmla="*/ 2147483647 h 150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859"/>
              <a:gd name="T124" fmla="*/ 0 h 1505"/>
              <a:gd name="T125" fmla="*/ 1859 w 1859"/>
              <a:gd name="T126" fmla="*/ 1505 h 1505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859" h="1505">
                <a:moveTo>
                  <a:pt x="16" y="190"/>
                </a:moveTo>
                <a:cubicBezTo>
                  <a:pt x="8" y="267"/>
                  <a:pt x="15" y="346"/>
                  <a:pt x="0" y="422"/>
                </a:cubicBezTo>
                <a:cubicBezTo>
                  <a:pt x="2" y="472"/>
                  <a:pt x="2" y="521"/>
                  <a:pt x="5" y="571"/>
                </a:cubicBezTo>
                <a:cubicBezTo>
                  <a:pt x="8" y="614"/>
                  <a:pt x="68" y="622"/>
                  <a:pt x="93" y="643"/>
                </a:cubicBezTo>
                <a:cubicBezTo>
                  <a:pt x="128" y="673"/>
                  <a:pt x="144" y="700"/>
                  <a:pt x="185" y="720"/>
                </a:cubicBezTo>
                <a:cubicBezTo>
                  <a:pt x="202" y="742"/>
                  <a:pt x="213" y="743"/>
                  <a:pt x="232" y="761"/>
                </a:cubicBezTo>
                <a:cubicBezTo>
                  <a:pt x="240" y="786"/>
                  <a:pt x="254" y="856"/>
                  <a:pt x="268" y="869"/>
                </a:cubicBezTo>
                <a:cubicBezTo>
                  <a:pt x="276" y="894"/>
                  <a:pt x="288" y="912"/>
                  <a:pt x="314" y="921"/>
                </a:cubicBezTo>
                <a:cubicBezTo>
                  <a:pt x="341" y="948"/>
                  <a:pt x="381" y="961"/>
                  <a:pt x="401" y="993"/>
                </a:cubicBezTo>
                <a:cubicBezTo>
                  <a:pt x="424" y="1029"/>
                  <a:pt x="446" y="1075"/>
                  <a:pt x="479" y="1101"/>
                </a:cubicBezTo>
                <a:cubicBezTo>
                  <a:pt x="490" y="1146"/>
                  <a:pt x="556" y="1180"/>
                  <a:pt x="592" y="1209"/>
                </a:cubicBezTo>
                <a:cubicBezTo>
                  <a:pt x="686" y="1285"/>
                  <a:pt x="780" y="1354"/>
                  <a:pt x="885" y="1414"/>
                </a:cubicBezTo>
                <a:cubicBezTo>
                  <a:pt x="952" y="1452"/>
                  <a:pt x="1004" y="1490"/>
                  <a:pt x="1080" y="1502"/>
                </a:cubicBezTo>
                <a:cubicBezTo>
                  <a:pt x="1212" y="1500"/>
                  <a:pt x="1344" y="1505"/>
                  <a:pt x="1476" y="1497"/>
                </a:cubicBezTo>
                <a:cubicBezTo>
                  <a:pt x="1488" y="1496"/>
                  <a:pt x="1496" y="1482"/>
                  <a:pt x="1507" y="1476"/>
                </a:cubicBezTo>
                <a:cubicBezTo>
                  <a:pt x="1512" y="1473"/>
                  <a:pt x="1518" y="1473"/>
                  <a:pt x="1523" y="1471"/>
                </a:cubicBezTo>
                <a:cubicBezTo>
                  <a:pt x="1545" y="1457"/>
                  <a:pt x="1586" y="1438"/>
                  <a:pt x="1610" y="1430"/>
                </a:cubicBezTo>
                <a:cubicBezTo>
                  <a:pt x="1622" y="1416"/>
                  <a:pt x="1635" y="1404"/>
                  <a:pt x="1646" y="1389"/>
                </a:cubicBezTo>
                <a:cubicBezTo>
                  <a:pt x="1649" y="1384"/>
                  <a:pt x="1648" y="1378"/>
                  <a:pt x="1651" y="1373"/>
                </a:cubicBezTo>
                <a:cubicBezTo>
                  <a:pt x="1672" y="1342"/>
                  <a:pt x="1711" y="1313"/>
                  <a:pt x="1739" y="1286"/>
                </a:cubicBezTo>
                <a:cubicBezTo>
                  <a:pt x="1743" y="1247"/>
                  <a:pt x="1740" y="1233"/>
                  <a:pt x="1759" y="1204"/>
                </a:cubicBezTo>
                <a:cubicBezTo>
                  <a:pt x="1773" y="1161"/>
                  <a:pt x="1789" y="1119"/>
                  <a:pt x="1800" y="1075"/>
                </a:cubicBezTo>
                <a:cubicBezTo>
                  <a:pt x="1806" y="989"/>
                  <a:pt x="1817" y="904"/>
                  <a:pt x="1821" y="818"/>
                </a:cubicBezTo>
                <a:cubicBezTo>
                  <a:pt x="1830" y="594"/>
                  <a:pt x="1804" y="678"/>
                  <a:pt x="1831" y="597"/>
                </a:cubicBezTo>
                <a:cubicBezTo>
                  <a:pt x="1834" y="543"/>
                  <a:pt x="1833" y="506"/>
                  <a:pt x="1847" y="458"/>
                </a:cubicBezTo>
                <a:cubicBezTo>
                  <a:pt x="1845" y="422"/>
                  <a:pt x="1859" y="378"/>
                  <a:pt x="1836" y="350"/>
                </a:cubicBezTo>
                <a:cubicBezTo>
                  <a:pt x="1811" y="319"/>
                  <a:pt x="1760" y="268"/>
                  <a:pt x="1723" y="257"/>
                </a:cubicBezTo>
                <a:cubicBezTo>
                  <a:pt x="1702" y="243"/>
                  <a:pt x="1686" y="237"/>
                  <a:pt x="1661" y="232"/>
                </a:cubicBezTo>
                <a:cubicBezTo>
                  <a:pt x="1632" y="200"/>
                  <a:pt x="1595" y="183"/>
                  <a:pt x="1553" y="175"/>
                </a:cubicBezTo>
                <a:cubicBezTo>
                  <a:pt x="1519" y="151"/>
                  <a:pt x="1480" y="132"/>
                  <a:pt x="1440" y="124"/>
                </a:cubicBezTo>
                <a:cubicBezTo>
                  <a:pt x="1417" y="111"/>
                  <a:pt x="1377" y="86"/>
                  <a:pt x="1353" y="77"/>
                </a:cubicBezTo>
                <a:cubicBezTo>
                  <a:pt x="1242" y="35"/>
                  <a:pt x="1094" y="38"/>
                  <a:pt x="977" y="26"/>
                </a:cubicBezTo>
                <a:cubicBezTo>
                  <a:pt x="934" y="4"/>
                  <a:pt x="881" y="7"/>
                  <a:pt x="833" y="0"/>
                </a:cubicBezTo>
                <a:cubicBezTo>
                  <a:pt x="621" y="3"/>
                  <a:pt x="484" y="7"/>
                  <a:pt x="293" y="16"/>
                </a:cubicBezTo>
                <a:cubicBezTo>
                  <a:pt x="250" y="21"/>
                  <a:pt x="222" y="33"/>
                  <a:pt x="185" y="46"/>
                </a:cubicBezTo>
                <a:cubicBezTo>
                  <a:pt x="146" y="60"/>
                  <a:pt x="102" y="64"/>
                  <a:pt x="62" y="77"/>
                </a:cubicBezTo>
                <a:cubicBezTo>
                  <a:pt x="51" y="90"/>
                  <a:pt x="40" y="99"/>
                  <a:pt x="26" y="108"/>
                </a:cubicBezTo>
                <a:cubicBezTo>
                  <a:pt x="24" y="113"/>
                  <a:pt x="25" y="120"/>
                  <a:pt x="21" y="124"/>
                </a:cubicBezTo>
                <a:cubicBezTo>
                  <a:pt x="17" y="128"/>
                  <a:pt x="6" y="123"/>
                  <a:pt x="5" y="129"/>
                </a:cubicBezTo>
                <a:cubicBezTo>
                  <a:pt x="2" y="146"/>
                  <a:pt x="8" y="163"/>
                  <a:pt x="11" y="180"/>
                </a:cubicBezTo>
                <a:cubicBezTo>
                  <a:pt x="17" y="214"/>
                  <a:pt x="16" y="196"/>
                  <a:pt x="16" y="190"/>
                </a:cubicBezTo>
                <a:close/>
              </a:path>
            </a:pathLst>
          </a:custGeom>
          <a:solidFill>
            <a:srgbClr val="FFCC99">
              <a:alpha val="16078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Freeform 15"/>
          <p:cNvSpPr>
            <a:spLocks/>
          </p:cNvSpPr>
          <p:nvPr/>
        </p:nvSpPr>
        <p:spPr bwMode="auto">
          <a:xfrm>
            <a:off x="4495800" y="1752600"/>
            <a:ext cx="2995613" cy="1851025"/>
          </a:xfrm>
          <a:custGeom>
            <a:avLst/>
            <a:gdLst>
              <a:gd name="T0" fmla="*/ 2147483647 w 1887"/>
              <a:gd name="T1" fmla="*/ 2147483647 h 1166"/>
              <a:gd name="T2" fmla="*/ 2147483647 w 1887"/>
              <a:gd name="T3" fmla="*/ 2147483647 h 1166"/>
              <a:gd name="T4" fmla="*/ 2147483647 w 1887"/>
              <a:gd name="T5" fmla="*/ 2147483647 h 1166"/>
              <a:gd name="T6" fmla="*/ 0 w 1887"/>
              <a:gd name="T7" fmla="*/ 2147483647 h 1166"/>
              <a:gd name="T8" fmla="*/ 2147483647 w 1887"/>
              <a:gd name="T9" fmla="*/ 2147483647 h 1166"/>
              <a:gd name="T10" fmla="*/ 2147483647 w 1887"/>
              <a:gd name="T11" fmla="*/ 2147483647 h 1166"/>
              <a:gd name="T12" fmla="*/ 2147483647 w 1887"/>
              <a:gd name="T13" fmla="*/ 2147483647 h 1166"/>
              <a:gd name="T14" fmla="*/ 2147483647 w 1887"/>
              <a:gd name="T15" fmla="*/ 2147483647 h 1166"/>
              <a:gd name="T16" fmla="*/ 2147483647 w 1887"/>
              <a:gd name="T17" fmla="*/ 2147483647 h 1166"/>
              <a:gd name="T18" fmla="*/ 2147483647 w 1887"/>
              <a:gd name="T19" fmla="*/ 2147483647 h 1166"/>
              <a:gd name="T20" fmla="*/ 2147483647 w 1887"/>
              <a:gd name="T21" fmla="*/ 2147483647 h 1166"/>
              <a:gd name="T22" fmla="*/ 2147483647 w 1887"/>
              <a:gd name="T23" fmla="*/ 2147483647 h 1166"/>
              <a:gd name="T24" fmla="*/ 2147483647 w 1887"/>
              <a:gd name="T25" fmla="*/ 2147483647 h 1166"/>
              <a:gd name="T26" fmla="*/ 2147483647 w 1887"/>
              <a:gd name="T27" fmla="*/ 2147483647 h 1166"/>
              <a:gd name="T28" fmla="*/ 2147483647 w 1887"/>
              <a:gd name="T29" fmla="*/ 2147483647 h 1166"/>
              <a:gd name="T30" fmla="*/ 2147483647 w 1887"/>
              <a:gd name="T31" fmla="*/ 2147483647 h 1166"/>
              <a:gd name="T32" fmla="*/ 2147483647 w 1887"/>
              <a:gd name="T33" fmla="*/ 2147483647 h 1166"/>
              <a:gd name="T34" fmla="*/ 2147483647 w 1887"/>
              <a:gd name="T35" fmla="*/ 2147483647 h 1166"/>
              <a:gd name="T36" fmla="*/ 2147483647 w 1887"/>
              <a:gd name="T37" fmla="*/ 2147483647 h 1166"/>
              <a:gd name="T38" fmla="*/ 2147483647 w 1887"/>
              <a:gd name="T39" fmla="*/ 2147483647 h 1166"/>
              <a:gd name="T40" fmla="*/ 2147483647 w 1887"/>
              <a:gd name="T41" fmla="*/ 2147483647 h 1166"/>
              <a:gd name="T42" fmla="*/ 2147483647 w 1887"/>
              <a:gd name="T43" fmla="*/ 2147483647 h 1166"/>
              <a:gd name="T44" fmla="*/ 2147483647 w 1887"/>
              <a:gd name="T45" fmla="*/ 2147483647 h 1166"/>
              <a:gd name="T46" fmla="*/ 2147483647 w 1887"/>
              <a:gd name="T47" fmla="*/ 2147483647 h 1166"/>
              <a:gd name="T48" fmla="*/ 2147483647 w 1887"/>
              <a:gd name="T49" fmla="*/ 2147483647 h 1166"/>
              <a:gd name="T50" fmla="*/ 2147483647 w 1887"/>
              <a:gd name="T51" fmla="*/ 2147483647 h 1166"/>
              <a:gd name="T52" fmla="*/ 2147483647 w 1887"/>
              <a:gd name="T53" fmla="*/ 2147483647 h 1166"/>
              <a:gd name="T54" fmla="*/ 2147483647 w 1887"/>
              <a:gd name="T55" fmla="*/ 2147483647 h 1166"/>
              <a:gd name="T56" fmla="*/ 2147483647 w 1887"/>
              <a:gd name="T57" fmla="*/ 2147483647 h 1166"/>
              <a:gd name="T58" fmla="*/ 2147483647 w 1887"/>
              <a:gd name="T59" fmla="*/ 2147483647 h 1166"/>
              <a:gd name="T60" fmla="*/ 2147483647 w 1887"/>
              <a:gd name="T61" fmla="*/ 2147483647 h 1166"/>
              <a:gd name="T62" fmla="*/ 2147483647 w 1887"/>
              <a:gd name="T63" fmla="*/ 2147483647 h 1166"/>
              <a:gd name="T64" fmla="*/ 2147483647 w 1887"/>
              <a:gd name="T65" fmla="*/ 2147483647 h 1166"/>
              <a:gd name="T66" fmla="*/ 2147483647 w 1887"/>
              <a:gd name="T67" fmla="*/ 2147483647 h 1166"/>
              <a:gd name="T68" fmla="*/ 2147483647 w 1887"/>
              <a:gd name="T69" fmla="*/ 2147483647 h 1166"/>
              <a:gd name="T70" fmla="*/ 2147483647 w 1887"/>
              <a:gd name="T71" fmla="*/ 2147483647 h 1166"/>
              <a:gd name="T72" fmla="*/ 2147483647 w 1887"/>
              <a:gd name="T73" fmla="*/ 2147483647 h 1166"/>
              <a:gd name="T74" fmla="*/ 2147483647 w 1887"/>
              <a:gd name="T75" fmla="*/ 2147483647 h 1166"/>
              <a:gd name="T76" fmla="*/ 2147483647 w 1887"/>
              <a:gd name="T77" fmla="*/ 2147483647 h 1166"/>
              <a:gd name="T78" fmla="*/ 2147483647 w 1887"/>
              <a:gd name="T79" fmla="*/ 2147483647 h 1166"/>
              <a:gd name="T80" fmla="*/ 2147483647 w 1887"/>
              <a:gd name="T81" fmla="*/ 2147483647 h 1166"/>
              <a:gd name="T82" fmla="*/ 2147483647 w 1887"/>
              <a:gd name="T83" fmla="*/ 2147483647 h 1166"/>
              <a:gd name="T84" fmla="*/ 2147483647 w 1887"/>
              <a:gd name="T85" fmla="*/ 2147483647 h 1166"/>
              <a:gd name="T86" fmla="*/ 2147483647 w 1887"/>
              <a:gd name="T87" fmla="*/ 2147483647 h 1166"/>
              <a:gd name="T88" fmla="*/ 2147483647 w 1887"/>
              <a:gd name="T89" fmla="*/ 2147483647 h 116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887"/>
              <a:gd name="T136" fmla="*/ 0 h 1166"/>
              <a:gd name="T137" fmla="*/ 1887 w 1887"/>
              <a:gd name="T138" fmla="*/ 1166 h 116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887" h="1166">
                <a:moveTo>
                  <a:pt x="267" y="45"/>
                </a:moveTo>
                <a:cubicBezTo>
                  <a:pt x="188" y="47"/>
                  <a:pt x="122" y="39"/>
                  <a:pt x="51" y="66"/>
                </a:cubicBezTo>
                <a:cubicBezTo>
                  <a:pt x="35" y="90"/>
                  <a:pt x="37" y="109"/>
                  <a:pt x="31" y="138"/>
                </a:cubicBezTo>
                <a:cubicBezTo>
                  <a:pt x="26" y="160"/>
                  <a:pt x="12" y="186"/>
                  <a:pt x="0" y="204"/>
                </a:cubicBezTo>
                <a:cubicBezTo>
                  <a:pt x="3" y="278"/>
                  <a:pt x="7" y="319"/>
                  <a:pt x="20" y="384"/>
                </a:cubicBezTo>
                <a:cubicBezTo>
                  <a:pt x="22" y="401"/>
                  <a:pt x="21" y="419"/>
                  <a:pt x="25" y="436"/>
                </a:cubicBezTo>
                <a:cubicBezTo>
                  <a:pt x="26" y="442"/>
                  <a:pt x="34" y="445"/>
                  <a:pt x="36" y="451"/>
                </a:cubicBezTo>
                <a:cubicBezTo>
                  <a:pt x="47" y="487"/>
                  <a:pt x="42" y="529"/>
                  <a:pt x="56" y="564"/>
                </a:cubicBezTo>
                <a:cubicBezTo>
                  <a:pt x="66" y="589"/>
                  <a:pt x="92" y="601"/>
                  <a:pt x="108" y="621"/>
                </a:cubicBezTo>
                <a:cubicBezTo>
                  <a:pt x="126" y="644"/>
                  <a:pt x="136" y="658"/>
                  <a:pt x="154" y="678"/>
                </a:cubicBezTo>
                <a:cubicBezTo>
                  <a:pt x="168" y="720"/>
                  <a:pt x="144" y="658"/>
                  <a:pt x="180" y="708"/>
                </a:cubicBezTo>
                <a:cubicBezTo>
                  <a:pt x="184" y="714"/>
                  <a:pt x="181" y="723"/>
                  <a:pt x="185" y="729"/>
                </a:cubicBezTo>
                <a:cubicBezTo>
                  <a:pt x="193" y="740"/>
                  <a:pt x="208" y="744"/>
                  <a:pt x="216" y="755"/>
                </a:cubicBezTo>
                <a:cubicBezTo>
                  <a:pt x="229" y="773"/>
                  <a:pt x="231" y="791"/>
                  <a:pt x="247" y="806"/>
                </a:cubicBezTo>
                <a:cubicBezTo>
                  <a:pt x="251" y="820"/>
                  <a:pt x="258" y="833"/>
                  <a:pt x="262" y="847"/>
                </a:cubicBezTo>
                <a:cubicBezTo>
                  <a:pt x="263" y="852"/>
                  <a:pt x="266" y="885"/>
                  <a:pt x="272" y="894"/>
                </a:cubicBezTo>
                <a:cubicBezTo>
                  <a:pt x="282" y="910"/>
                  <a:pt x="326" y="941"/>
                  <a:pt x="344" y="950"/>
                </a:cubicBezTo>
                <a:cubicBezTo>
                  <a:pt x="367" y="981"/>
                  <a:pt x="414" y="1008"/>
                  <a:pt x="452" y="1017"/>
                </a:cubicBezTo>
                <a:cubicBezTo>
                  <a:pt x="466" y="1024"/>
                  <a:pt x="479" y="1032"/>
                  <a:pt x="493" y="1038"/>
                </a:cubicBezTo>
                <a:cubicBezTo>
                  <a:pt x="513" y="1046"/>
                  <a:pt x="535" y="1049"/>
                  <a:pt x="555" y="1058"/>
                </a:cubicBezTo>
                <a:cubicBezTo>
                  <a:pt x="617" y="1086"/>
                  <a:pt x="627" y="1112"/>
                  <a:pt x="689" y="1120"/>
                </a:cubicBezTo>
                <a:cubicBezTo>
                  <a:pt x="715" y="1126"/>
                  <a:pt x="754" y="1154"/>
                  <a:pt x="776" y="1156"/>
                </a:cubicBezTo>
                <a:cubicBezTo>
                  <a:pt x="877" y="1165"/>
                  <a:pt x="1080" y="1166"/>
                  <a:pt x="1080" y="1166"/>
                </a:cubicBezTo>
                <a:cubicBezTo>
                  <a:pt x="1322" y="1160"/>
                  <a:pt x="1219" y="1162"/>
                  <a:pt x="1352" y="1140"/>
                </a:cubicBezTo>
                <a:cubicBezTo>
                  <a:pt x="1381" y="1122"/>
                  <a:pt x="1417" y="1110"/>
                  <a:pt x="1450" y="1099"/>
                </a:cubicBezTo>
                <a:cubicBezTo>
                  <a:pt x="1507" y="1045"/>
                  <a:pt x="1537" y="1022"/>
                  <a:pt x="1620" y="1002"/>
                </a:cubicBezTo>
                <a:cubicBezTo>
                  <a:pt x="1649" y="984"/>
                  <a:pt x="1677" y="972"/>
                  <a:pt x="1702" y="950"/>
                </a:cubicBezTo>
                <a:cubicBezTo>
                  <a:pt x="1718" y="936"/>
                  <a:pt x="1736" y="905"/>
                  <a:pt x="1753" y="894"/>
                </a:cubicBezTo>
                <a:cubicBezTo>
                  <a:pt x="1813" y="856"/>
                  <a:pt x="1756" y="910"/>
                  <a:pt x="1810" y="868"/>
                </a:cubicBezTo>
                <a:cubicBezTo>
                  <a:pt x="1820" y="860"/>
                  <a:pt x="1827" y="850"/>
                  <a:pt x="1836" y="842"/>
                </a:cubicBezTo>
                <a:cubicBezTo>
                  <a:pt x="1842" y="836"/>
                  <a:pt x="1849" y="832"/>
                  <a:pt x="1856" y="827"/>
                </a:cubicBezTo>
                <a:cubicBezTo>
                  <a:pt x="1865" y="789"/>
                  <a:pt x="1879" y="753"/>
                  <a:pt x="1887" y="714"/>
                </a:cubicBezTo>
                <a:cubicBezTo>
                  <a:pt x="1884" y="608"/>
                  <a:pt x="1883" y="509"/>
                  <a:pt x="1872" y="405"/>
                </a:cubicBezTo>
                <a:cubicBezTo>
                  <a:pt x="1868" y="370"/>
                  <a:pt x="1862" y="362"/>
                  <a:pt x="1841" y="338"/>
                </a:cubicBezTo>
                <a:cubicBezTo>
                  <a:pt x="1833" y="329"/>
                  <a:pt x="1820" y="307"/>
                  <a:pt x="1820" y="307"/>
                </a:cubicBezTo>
                <a:cubicBezTo>
                  <a:pt x="1808" y="272"/>
                  <a:pt x="1784" y="239"/>
                  <a:pt x="1748" y="230"/>
                </a:cubicBezTo>
                <a:cubicBezTo>
                  <a:pt x="1693" y="193"/>
                  <a:pt x="1624" y="187"/>
                  <a:pt x="1558" y="174"/>
                </a:cubicBezTo>
                <a:cubicBezTo>
                  <a:pt x="1528" y="162"/>
                  <a:pt x="1504" y="154"/>
                  <a:pt x="1471" y="148"/>
                </a:cubicBezTo>
                <a:cubicBezTo>
                  <a:pt x="1441" y="123"/>
                  <a:pt x="1414" y="114"/>
                  <a:pt x="1378" y="102"/>
                </a:cubicBezTo>
                <a:cubicBezTo>
                  <a:pt x="1328" y="47"/>
                  <a:pt x="1257" y="56"/>
                  <a:pt x="1188" y="50"/>
                </a:cubicBezTo>
                <a:cubicBezTo>
                  <a:pt x="1174" y="49"/>
                  <a:pt x="1161" y="46"/>
                  <a:pt x="1147" y="45"/>
                </a:cubicBezTo>
                <a:cubicBezTo>
                  <a:pt x="1113" y="43"/>
                  <a:pt x="1078" y="42"/>
                  <a:pt x="1044" y="40"/>
                </a:cubicBezTo>
                <a:cubicBezTo>
                  <a:pt x="816" y="13"/>
                  <a:pt x="989" y="30"/>
                  <a:pt x="524" y="24"/>
                </a:cubicBezTo>
                <a:cubicBezTo>
                  <a:pt x="441" y="12"/>
                  <a:pt x="352" y="0"/>
                  <a:pt x="272" y="30"/>
                </a:cubicBezTo>
                <a:cubicBezTo>
                  <a:pt x="261" y="46"/>
                  <a:pt x="256" y="45"/>
                  <a:pt x="267" y="45"/>
                </a:cubicBezTo>
                <a:close/>
              </a:path>
            </a:pathLst>
          </a:custGeom>
          <a:solidFill>
            <a:srgbClr val="FFCC99">
              <a:alpha val="1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Freeform 16"/>
          <p:cNvSpPr>
            <a:spLocks/>
          </p:cNvSpPr>
          <p:nvPr/>
        </p:nvSpPr>
        <p:spPr bwMode="auto">
          <a:xfrm>
            <a:off x="1057275" y="2041525"/>
            <a:ext cx="2878138" cy="1395413"/>
          </a:xfrm>
          <a:custGeom>
            <a:avLst/>
            <a:gdLst>
              <a:gd name="T0" fmla="*/ 2147483647 w 1813"/>
              <a:gd name="T1" fmla="*/ 2147483647 h 879"/>
              <a:gd name="T2" fmla="*/ 2147483647 w 1813"/>
              <a:gd name="T3" fmla="*/ 2147483647 h 879"/>
              <a:gd name="T4" fmla="*/ 2147483647 w 1813"/>
              <a:gd name="T5" fmla="*/ 2147483647 h 879"/>
              <a:gd name="T6" fmla="*/ 2147483647 w 1813"/>
              <a:gd name="T7" fmla="*/ 2147483647 h 879"/>
              <a:gd name="T8" fmla="*/ 2147483647 w 1813"/>
              <a:gd name="T9" fmla="*/ 2147483647 h 879"/>
              <a:gd name="T10" fmla="*/ 2147483647 w 1813"/>
              <a:gd name="T11" fmla="*/ 2147483647 h 879"/>
              <a:gd name="T12" fmla="*/ 2147483647 w 1813"/>
              <a:gd name="T13" fmla="*/ 2147483647 h 879"/>
              <a:gd name="T14" fmla="*/ 2147483647 w 1813"/>
              <a:gd name="T15" fmla="*/ 2147483647 h 879"/>
              <a:gd name="T16" fmla="*/ 2147483647 w 1813"/>
              <a:gd name="T17" fmla="*/ 2147483647 h 879"/>
              <a:gd name="T18" fmla="*/ 2147483647 w 1813"/>
              <a:gd name="T19" fmla="*/ 2147483647 h 879"/>
              <a:gd name="T20" fmla="*/ 2147483647 w 1813"/>
              <a:gd name="T21" fmla="*/ 2147483647 h 879"/>
              <a:gd name="T22" fmla="*/ 2147483647 w 1813"/>
              <a:gd name="T23" fmla="*/ 2147483647 h 879"/>
              <a:gd name="T24" fmla="*/ 2147483647 w 1813"/>
              <a:gd name="T25" fmla="*/ 2147483647 h 879"/>
              <a:gd name="T26" fmla="*/ 2147483647 w 1813"/>
              <a:gd name="T27" fmla="*/ 2147483647 h 879"/>
              <a:gd name="T28" fmla="*/ 2147483647 w 1813"/>
              <a:gd name="T29" fmla="*/ 2147483647 h 879"/>
              <a:gd name="T30" fmla="*/ 2147483647 w 1813"/>
              <a:gd name="T31" fmla="*/ 2147483647 h 879"/>
              <a:gd name="T32" fmla="*/ 2147483647 w 1813"/>
              <a:gd name="T33" fmla="*/ 2147483647 h 879"/>
              <a:gd name="T34" fmla="*/ 2147483647 w 1813"/>
              <a:gd name="T35" fmla="*/ 2147483647 h 879"/>
              <a:gd name="T36" fmla="*/ 2147483647 w 1813"/>
              <a:gd name="T37" fmla="*/ 2147483647 h 879"/>
              <a:gd name="T38" fmla="*/ 2147483647 w 1813"/>
              <a:gd name="T39" fmla="*/ 2147483647 h 879"/>
              <a:gd name="T40" fmla="*/ 2147483647 w 1813"/>
              <a:gd name="T41" fmla="*/ 2147483647 h 879"/>
              <a:gd name="T42" fmla="*/ 2147483647 w 1813"/>
              <a:gd name="T43" fmla="*/ 2147483647 h 879"/>
              <a:gd name="T44" fmla="*/ 2147483647 w 1813"/>
              <a:gd name="T45" fmla="*/ 2147483647 h 879"/>
              <a:gd name="T46" fmla="*/ 2147483647 w 1813"/>
              <a:gd name="T47" fmla="*/ 2147483647 h 879"/>
              <a:gd name="T48" fmla="*/ 2147483647 w 1813"/>
              <a:gd name="T49" fmla="*/ 2147483647 h 87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813"/>
              <a:gd name="T76" fmla="*/ 0 h 879"/>
              <a:gd name="T77" fmla="*/ 1813 w 1813"/>
              <a:gd name="T78" fmla="*/ 879 h 879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813" h="879">
                <a:moveTo>
                  <a:pt x="568" y="36"/>
                </a:moveTo>
                <a:cubicBezTo>
                  <a:pt x="541" y="6"/>
                  <a:pt x="481" y="9"/>
                  <a:pt x="445" y="5"/>
                </a:cubicBezTo>
                <a:cubicBezTo>
                  <a:pt x="400" y="12"/>
                  <a:pt x="355" y="16"/>
                  <a:pt x="311" y="25"/>
                </a:cubicBezTo>
                <a:cubicBezTo>
                  <a:pt x="297" y="28"/>
                  <a:pt x="270" y="41"/>
                  <a:pt x="270" y="41"/>
                </a:cubicBezTo>
                <a:cubicBezTo>
                  <a:pt x="233" y="73"/>
                  <a:pt x="203" y="97"/>
                  <a:pt x="167" y="133"/>
                </a:cubicBezTo>
                <a:cubicBezTo>
                  <a:pt x="161" y="139"/>
                  <a:pt x="159" y="149"/>
                  <a:pt x="152" y="154"/>
                </a:cubicBezTo>
                <a:cubicBezTo>
                  <a:pt x="104" y="193"/>
                  <a:pt x="43" y="214"/>
                  <a:pt x="8" y="267"/>
                </a:cubicBezTo>
                <a:cubicBezTo>
                  <a:pt x="0" y="303"/>
                  <a:pt x="17" y="334"/>
                  <a:pt x="23" y="370"/>
                </a:cubicBezTo>
                <a:cubicBezTo>
                  <a:pt x="25" y="447"/>
                  <a:pt x="21" y="524"/>
                  <a:pt x="28" y="601"/>
                </a:cubicBezTo>
                <a:cubicBezTo>
                  <a:pt x="29" y="607"/>
                  <a:pt x="39" y="604"/>
                  <a:pt x="44" y="607"/>
                </a:cubicBezTo>
                <a:cubicBezTo>
                  <a:pt x="63" y="617"/>
                  <a:pt x="82" y="626"/>
                  <a:pt x="100" y="637"/>
                </a:cubicBezTo>
                <a:cubicBezTo>
                  <a:pt x="158" y="673"/>
                  <a:pt x="265" y="661"/>
                  <a:pt x="327" y="663"/>
                </a:cubicBezTo>
                <a:cubicBezTo>
                  <a:pt x="499" y="697"/>
                  <a:pt x="683" y="686"/>
                  <a:pt x="856" y="689"/>
                </a:cubicBezTo>
                <a:cubicBezTo>
                  <a:pt x="942" y="694"/>
                  <a:pt x="1028" y="695"/>
                  <a:pt x="1113" y="704"/>
                </a:cubicBezTo>
                <a:cubicBezTo>
                  <a:pt x="1129" y="706"/>
                  <a:pt x="1171" y="724"/>
                  <a:pt x="1191" y="730"/>
                </a:cubicBezTo>
                <a:cubicBezTo>
                  <a:pt x="1201" y="733"/>
                  <a:pt x="1221" y="740"/>
                  <a:pt x="1221" y="740"/>
                </a:cubicBezTo>
                <a:cubicBezTo>
                  <a:pt x="1419" y="738"/>
                  <a:pt x="1703" y="879"/>
                  <a:pt x="1813" y="715"/>
                </a:cubicBezTo>
                <a:cubicBezTo>
                  <a:pt x="1805" y="623"/>
                  <a:pt x="1754" y="530"/>
                  <a:pt x="1695" y="457"/>
                </a:cubicBezTo>
                <a:cubicBezTo>
                  <a:pt x="1693" y="445"/>
                  <a:pt x="1691" y="433"/>
                  <a:pt x="1689" y="421"/>
                </a:cubicBezTo>
                <a:cubicBezTo>
                  <a:pt x="1686" y="404"/>
                  <a:pt x="1679" y="370"/>
                  <a:pt x="1679" y="370"/>
                </a:cubicBezTo>
                <a:cubicBezTo>
                  <a:pt x="1678" y="309"/>
                  <a:pt x="1734" y="135"/>
                  <a:pt x="1638" y="103"/>
                </a:cubicBezTo>
                <a:cubicBezTo>
                  <a:pt x="1594" y="71"/>
                  <a:pt x="1495" y="57"/>
                  <a:pt x="1443" y="56"/>
                </a:cubicBezTo>
                <a:cubicBezTo>
                  <a:pt x="1210" y="53"/>
                  <a:pt x="976" y="53"/>
                  <a:pt x="743" y="51"/>
                </a:cubicBezTo>
                <a:cubicBezTo>
                  <a:pt x="654" y="44"/>
                  <a:pt x="689" y="49"/>
                  <a:pt x="635" y="15"/>
                </a:cubicBezTo>
                <a:cubicBezTo>
                  <a:pt x="546" y="20"/>
                  <a:pt x="534" y="0"/>
                  <a:pt x="568" y="36"/>
                </a:cubicBezTo>
                <a:close/>
              </a:path>
            </a:pathLst>
          </a:custGeom>
          <a:solidFill>
            <a:srgbClr val="FFCC99">
              <a:alpha val="12157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3" name="Text Box 17"/>
          <p:cNvSpPr txBox="1">
            <a:spLocks noChangeArrowheads="1"/>
          </p:cNvSpPr>
          <p:nvPr/>
        </p:nvSpPr>
        <p:spPr bwMode="auto">
          <a:xfrm>
            <a:off x="6156325" y="3211513"/>
            <a:ext cx="2428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Automata/machines</a:t>
            </a:r>
          </a:p>
        </p:txBody>
      </p:sp>
      <p:sp>
        <p:nvSpPr>
          <p:cNvPr id="5134" name="Text Box 19"/>
          <p:cNvSpPr txBox="1">
            <a:spLocks noChangeArrowheads="1"/>
          </p:cNvSpPr>
          <p:nvPr/>
        </p:nvSpPr>
        <p:spPr bwMode="auto">
          <a:xfrm>
            <a:off x="609600" y="2971800"/>
            <a:ext cx="1539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Syntactical </a:t>
            </a:r>
            <a:br>
              <a:rPr lang="en-US" altLang="x-none"/>
            </a:br>
            <a:r>
              <a:rPr lang="en-US" altLang="x-none"/>
              <a:t>expressions</a:t>
            </a:r>
          </a:p>
        </p:txBody>
      </p:sp>
      <p:sp>
        <p:nvSpPr>
          <p:cNvPr id="5135" name="Text Box 20"/>
          <p:cNvSpPr txBox="1">
            <a:spLocks noChangeArrowheads="1"/>
          </p:cNvSpPr>
          <p:nvPr/>
        </p:nvSpPr>
        <p:spPr bwMode="auto">
          <a:xfrm>
            <a:off x="4479925" y="5345113"/>
            <a:ext cx="2160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/>
              <a:t>Formal language </a:t>
            </a:r>
            <a:br>
              <a:rPr lang="en-US" altLang="x-none"/>
            </a:br>
            <a:r>
              <a:rPr lang="en-US" altLang="x-none"/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FAC0CCB6-7D89-1A44-B165-4AAD8ADA55D8}" type="slidenum">
              <a:rPr lang="en-US" altLang="x-none" sz="1400"/>
              <a:pPr/>
              <a:t>6</a:t>
            </a:fld>
            <a:endParaRPr lang="en-US" altLang="x-none" sz="140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o-RO" altLang="x-none" sz="3600" dirty="0" smtClean="0"/>
              <a:t>Regular Expressions</a:t>
            </a:r>
            <a:endParaRPr lang="en-US" altLang="x-non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2017712"/>
                <a:ext cx="8534400" cy="4611687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ro-RO" sz="2400" dirty="0" smtClean="0"/>
                  <a:t>- alphabet</a:t>
                </a:r>
                <a:r>
                  <a:rPr lang="en-US" sz="2400" dirty="0" smtClean="0"/>
                  <a:t>. </a:t>
                </a:r>
                <a:endParaRPr lang="ro-RO" sz="2400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400" dirty="0" smtClean="0"/>
                  <a:t>The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regular </a:t>
                </a:r>
                <a:r>
                  <a:rPr lang="en-US" sz="2400" i="1" dirty="0" smtClean="0">
                    <a:solidFill>
                      <a:srgbClr val="0070C0"/>
                    </a:solidFill>
                  </a:rPr>
                  <a:t>expressions</a:t>
                </a:r>
                <a:r>
                  <a:rPr lang="ro-RO" sz="2400" i="1" dirty="0" smtClean="0">
                    <a:solidFill>
                      <a:srgbClr val="0070C0"/>
                    </a:solidFill>
                  </a:rPr>
                  <a:t> (r.e)</a:t>
                </a:r>
                <a:r>
                  <a:rPr lang="en-US" sz="2400" i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are words over the </a:t>
                </a:r>
                <a:r>
                  <a:rPr lang="en-US" sz="2400" dirty="0" smtClean="0"/>
                  <a:t>alphabet</a:t>
                </a:r>
                <a:r>
                  <a:rPr lang="ro-RO" sz="2400" dirty="0" smtClean="0"/>
                  <a:t>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ro-R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m:rPr>
                        <m:nor/>
                      </m:rPr>
                      <a:rPr lang="en-US" sz="2400" dirty="0"/>
                      <m:t>•</m:t>
                    </m:r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, ∗,|</m:t>
                    </m:r>
                    <m:r>
                      <a:rPr lang="ro-R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o-RO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m:rPr>
                        <m:nor/>
                      </m:rPr>
                      <a:rPr lang="ro-RO" sz="2400" b="0" i="0" dirty="0" smtClean="0"/>
                      <m:t>(</m:t>
                    </m:r>
                    <m:r>
                      <a:rPr lang="ro-RO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o-RO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ro-RO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o-RO" sz="2400" dirty="0" smtClean="0"/>
                  <a:t>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400" dirty="0" smtClean="0"/>
                  <a:t>Symbols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•</m:t>
                    </m:r>
                    <m:r>
                      <a:rPr lang="ro-RO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2400" i="1" dirty="0">
                        <a:latin typeface="Cambria Math" panose="02040503050406030204" pitchFamily="18" charset="0"/>
                      </a:rPr>
                      <m:t>∗,</m:t>
                    </m:r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ro-RO" sz="24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o-RO" sz="2400" dirty="0" smtClean="0"/>
                  <a:t>  are considered </a:t>
                </a:r>
                <a:r>
                  <a:rPr lang="en-US" sz="2400" dirty="0" smtClean="0"/>
                  <a:t>operators.</a:t>
                </a:r>
                <a:endParaRPr lang="ro-RO" sz="2400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200" b="1" i="1" dirty="0" smtClean="0">
                    <a:solidFill>
                      <a:srgbClr val="FF0000"/>
                    </a:solidFill>
                  </a:rPr>
                  <a:t>Note</a:t>
                </a:r>
                <a:r>
                  <a:rPr lang="ro-RO" sz="2200" dirty="0" smtClean="0"/>
                  <a:t>: Sometimes we omit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dirty="0"/>
                      <m:t>•</m:t>
                    </m:r>
                  </m:oMath>
                </a14:m>
                <a:r>
                  <a:rPr lang="ro-RO" sz="2200" dirty="0" smtClean="0"/>
                  <a:t> for convenience or write + instead of |.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400" i="1" dirty="0" smtClean="0">
                    <a:solidFill>
                      <a:srgbClr val="0070C0"/>
                    </a:solidFill>
                  </a:rPr>
                  <a:t>R.e. </a:t>
                </a:r>
                <a:r>
                  <a:rPr lang="ro-RO" sz="2400" dirty="0" smtClean="0"/>
                  <a:t>are inductivelly defined as:</a:t>
                </a: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ro-RO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ro-RO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 are </a:t>
                </a:r>
                <a:r>
                  <a:rPr lang="en-US" sz="2400" dirty="0" err="1"/>
                  <a:t>r.e</a:t>
                </a:r>
                <a:r>
                  <a:rPr lang="en-US" sz="2400" dirty="0"/>
                  <a:t>.; </a:t>
                </a:r>
                <a:endParaRPr lang="ro-RO" sz="2400" dirty="0" smtClean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400" dirty="0" smtClean="0"/>
                  <a:t>for </a:t>
                </a:r>
                <a:r>
                  <a:rPr lang="en-US" sz="2400" dirty="0"/>
                  <a:t>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ro-RO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/>
                  <a:t>, the word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40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dirty="0" err="1"/>
                  <a:t>r.e</a:t>
                </a:r>
                <a:r>
                  <a:rPr lang="en-US" sz="2400" dirty="0"/>
                  <a:t>.; </a:t>
                </a:r>
                <a:endParaRPr lang="ro-RO" sz="2400" dirty="0" smtClean="0"/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o-RO" sz="2400" dirty="0" smtClean="0"/>
                  <a:t> and </a:t>
                </a:r>
                <a14:m>
                  <m:oMath xmlns:m="http://schemas.openxmlformats.org/officeDocument/2006/math"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o-RO" sz="2400" dirty="0" smtClean="0">
                    <a:ea typeface="Cambria Math" panose="02040503050406030204" pitchFamily="18" charset="0"/>
                  </a:rPr>
                  <a:t> </a:t>
                </a:r>
                <a:r>
                  <a:rPr lang="en-US" sz="2400" dirty="0" smtClean="0"/>
                  <a:t>are </a:t>
                </a:r>
                <a:r>
                  <a:rPr lang="en-US" sz="2400" dirty="0" err="1"/>
                  <a:t>r.e</a:t>
                </a:r>
                <a:r>
                  <a:rPr lang="en-US" sz="2400" dirty="0"/>
                  <a:t>., </a:t>
                </a:r>
                <a:r>
                  <a:rPr lang="en-US" sz="2400" dirty="0" err="1" smtClean="0"/>
                  <a:t>th</a:t>
                </a:r>
                <a:r>
                  <a:rPr lang="ro-RO" sz="2400" dirty="0" smtClean="0"/>
                  <a:t>e</a:t>
                </a:r>
                <a:r>
                  <a:rPr lang="en-US" sz="2400" dirty="0" smtClean="0"/>
                  <a:t>n </a:t>
                </a:r>
                <a14:m>
                  <m:oMath xmlns:m="http://schemas.openxmlformats.org/officeDocument/2006/math">
                    <m:r>
                      <a:rPr lang="ro-RO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o-RO" sz="2400" dirty="0" smtClean="0"/>
                  <a:t>, </a:t>
                </a:r>
                <a14:m>
                  <m:oMath xmlns:m="http://schemas.openxmlformats.org/officeDocument/2006/math">
                    <m:r>
                      <a:rPr lang="ro-RO" sz="2400" i="1"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nor/>
                      </m:rPr>
                      <a:rPr lang="en-US" sz="2400" dirty="0"/>
                      <m:t>•</m:t>
                    </m:r>
                    <m:r>
                      <m:rPr>
                        <m:nor/>
                      </m:rPr>
                      <a:rPr lang="ro-RO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o-RO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ro-RO" sz="24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o-RO" sz="2400" dirty="0" smtClean="0"/>
                  <a:t> are r.e.;</a:t>
                </a:r>
              </a:p>
              <a:p>
                <a:pPr marL="457200" indent="-457200" eaLnBrk="1" hangingPunct="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400" dirty="0" smtClean="0"/>
                  <a:t>any </a:t>
                </a:r>
                <a:r>
                  <a:rPr lang="en-US" sz="2400" dirty="0" err="1"/>
                  <a:t>r.e</a:t>
                </a:r>
                <a:r>
                  <a:rPr lang="en-US" sz="2400" dirty="0"/>
                  <a:t>. is </a:t>
                </a:r>
                <a:r>
                  <a:rPr lang="en-US" sz="2400" dirty="0" err="1" smtClean="0"/>
                  <a:t>buil</a:t>
                </a:r>
                <a:r>
                  <a:rPr lang="ro-RO" sz="2400" dirty="0" smtClean="0"/>
                  <a:t>t </a:t>
                </a:r>
                <a:r>
                  <a:rPr lang="en-US" sz="2400" dirty="0" smtClean="0"/>
                  <a:t>by applying </a:t>
                </a:r>
                <a:r>
                  <a:rPr lang="en-US" sz="2400" dirty="0"/>
                  <a:t>the rules (1)-(3) </a:t>
                </a:r>
                <a:r>
                  <a:rPr lang="ro-RO" sz="2400" dirty="0" smtClean="0"/>
                  <a:t>finitely many </a:t>
                </a:r>
                <a:r>
                  <a:rPr lang="en-US" sz="2400" dirty="0" smtClean="0"/>
                  <a:t>times</a:t>
                </a:r>
                <a:r>
                  <a:rPr lang="ro-RO" sz="2400" dirty="0" smtClean="0"/>
                  <a:t>.</a:t>
                </a:r>
                <a:endParaRPr lang="ro-RO" altLang="x-none" sz="2400" dirty="0" smtClean="0"/>
              </a:p>
            </p:txBody>
          </p:sp>
        </mc:Choice>
        <mc:Fallback xmlns="">
          <p:sp>
            <p:nvSpPr>
              <p:cNvPr id="41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2017712"/>
                <a:ext cx="8534400" cy="4611687"/>
              </a:xfrm>
              <a:blipFill rotWithShape="0">
                <a:blip r:embed="rId3"/>
                <a:stretch>
                  <a:fillRect l="-1143" t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37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473C092-B473-1A4C-B490-77380D789FC3}" type="slidenum">
              <a:rPr lang="en-US" altLang="x-none" sz="1400"/>
              <a:pPr/>
              <a:t>7</a:t>
            </a:fld>
            <a:endParaRPr lang="en-US" altLang="x-none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Language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65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x-none" sz="2800" u="sng" dirty="0" smtClean="0"/>
                  <a:t>Union</a:t>
                </a:r>
                <a:r>
                  <a:rPr lang="en-US" altLang="x-none" sz="2800" dirty="0"/>
                  <a:t> of two languages:</a:t>
                </a:r>
              </a:p>
              <a:p>
                <a:pPr lvl="1" eaLnBrk="1" hangingPunct="1"/>
                <a:r>
                  <a:rPr lang="en-US" altLang="x-none" sz="2400" b="1" dirty="0">
                    <a:solidFill>
                      <a:schemeClr val="hlink"/>
                    </a:solidFill>
                  </a:rPr>
                  <a:t>L U M</a:t>
                </a:r>
                <a:r>
                  <a:rPr lang="en-US" altLang="x-none" sz="2400" dirty="0"/>
                  <a:t> = all strings that are either in L or </a:t>
                </a:r>
                <a:r>
                  <a:rPr lang="en-US" altLang="x-none" sz="2400" dirty="0" smtClean="0"/>
                  <a:t>M</a:t>
                </a:r>
                <a:r>
                  <a:rPr lang="ro-RO" altLang="x-none" sz="2400" dirty="0" smtClean="0"/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4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ro-RO" sz="24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ro-RO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o-RO" altLang="x-none" sz="2400" dirty="0" smtClean="0"/>
                  <a:t>)</a:t>
                </a:r>
                <a:endParaRPr lang="en-US" altLang="x-none" sz="2400" dirty="0"/>
              </a:p>
              <a:p>
                <a:pPr lvl="1" eaLnBrk="1" hangingPunct="1"/>
                <a:r>
                  <a:rPr lang="en-US" altLang="x-none" sz="2400" u="sng" dirty="0"/>
                  <a:t>Note:</a:t>
                </a:r>
                <a:r>
                  <a:rPr lang="en-US" altLang="x-none" sz="2400" dirty="0"/>
                  <a:t> A union of two languages produces a third </a:t>
                </a:r>
                <a:r>
                  <a:rPr lang="en-US" altLang="x-none" sz="2400" dirty="0" smtClean="0"/>
                  <a:t>language</a:t>
                </a:r>
                <a:endParaRPr lang="en-US" altLang="x-none" sz="2800" dirty="0"/>
              </a:p>
              <a:p>
                <a:pPr eaLnBrk="1" hangingPunct="1"/>
                <a:r>
                  <a:rPr lang="en-US" altLang="x-none" sz="2800" u="sng" dirty="0"/>
                  <a:t>Concatenation</a:t>
                </a:r>
                <a:r>
                  <a:rPr lang="en-US" altLang="x-none" sz="2800" dirty="0"/>
                  <a:t> of two languages:</a:t>
                </a:r>
              </a:p>
              <a:p>
                <a:pPr lvl="1" eaLnBrk="1" hangingPunct="1"/>
                <a:r>
                  <a:rPr lang="en-US" altLang="x-none" sz="2400" b="1" dirty="0">
                    <a:solidFill>
                      <a:schemeClr val="hlink"/>
                    </a:solidFill>
                  </a:rPr>
                  <a:t>L . M</a:t>
                </a:r>
                <a:r>
                  <a:rPr lang="en-US" altLang="x-none" sz="2400" dirty="0"/>
                  <a:t> = all strings that are of the form </a:t>
                </a:r>
                <a:r>
                  <a:rPr lang="en-US" altLang="x-none" sz="2400" i="1" dirty="0" err="1" smtClean="0"/>
                  <a:t>xy</a:t>
                </a:r>
                <a:r>
                  <a:rPr lang="ro-RO" altLang="x-none" sz="2400" i="1" dirty="0" smtClean="0"/>
                  <a:t> or </a:t>
                </a:r>
                <a14:m>
                  <m:oMath xmlns:m="http://schemas.openxmlformats.org/officeDocument/2006/math"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sz="2400" dirty="0"/>
                      <m:t>•</m:t>
                    </m:r>
                    <m:r>
                      <a:rPr lang="ro-RO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o-RO" altLang="x-none" sz="2400" i="1" dirty="0" smtClean="0"/>
                  <a:t> </a:t>
                </a:r>
                <a:r>
                  <a:rPr lang="en-US" altLang="x-none" sz="2400" i="1" dirty="0" smtClean="0"/>
                  <a:t> </a:t>
                </a:r>
                <a:r>
                  <a:rPr lang="en-US" altLang="x-none" sz="2400" i="1" dirty="0"/>
                  <a:t/>
                </a:r>
                <a:br>
                  <a:rPr lang="en-US" altLang="x-none" sz="2400" i="1" dirty="0"/>
                </a:br>
                <a:r>
                  <a:rPr lang="en-US" altLang="x-none" sz="2400" i="1" dirty="0"/>
                  <a:t>	</a:t>
                </a:r>
                <a:r>
                  <a:rPr lang="en-US" altLang="x-none" sz="2400" dirty="0" err="1"/>
                  <a:t>s.t.</a:t>
                </a:r>
                <a:r>
                  <a:rPr lang="en-US" altLang="x-none" sz="2400" dirty="0"/>
                  <a:t>, x </a:t>
                </a:r>
                <a:r>
                  <a:rPr lang="en-US" altLang="x-none" sz="2400" dirty="0">
                    <a:sym typeface="Symbol" charset="2"/>
                  </a:rPr>
                  <a:t></a:t>
                </a:r>
                <a:r>
                  <a:rPr lang="en-US" altLang="x-none" sz="2400" dirty="0"/>
                  <a:t> L and y </a:t>
                </a:r>
                <a:r>
                  <a:rPr lang="en-US" altLang="x-none" sz="2400" dirty="0">
                    <a:sym typeface="Symbol" charset="2"/>
                  </a:rPr>
                  <a:t></a:t>
                </a:r>
                <a:r>
                  <a:rPr lang="en-US" altLang="x-none" sz="2400" dirty="0"/>
                  <a:t> M</a:t>
                </a:r>
              </a:p>
              <a:p>
                <a:pPr lvl="1" eaLnBrk="1" hangingPunct="1"/>
                <a:r>
                  <a:rPr lang="en-US" altLang="x-none" sz="2400" dirty="0"/>
                  <a:t>The </a:t>
                </a:r>
                <a:r>
                  <a:rPr lang="en-US" altLang="x-none" sz="2400" i="1" dirty="0"/>
                  <a:t>dot </a:t>
                </a:r>
                <a:r>
                  <a:rPr lang="en-US" altLang="x-none" sz="2400" dirty="0"/>
                  <a:t>operator is usually omitted </a:t>
                </a:r>
              </a:p>
              <a:p>
                <a:pPr lvl="2" eaLnBrk="1" hangingPunct="1"/>
                <a:r>
                  <a:rPr lang="en-US" altLang="x-none" sz="2000" dirty="0"/>
                  <a:t>i.e., </a:t>
                </a:r>
                <a:r>
                  <a:rPr lang="en-US" altLang="x-none" sz="2000" b="1" dirty="0">
                    <a:solidFill>
                      <a:schemeClr val="hlink"/>
                    </a:solidFill>
                  </a:rPr>
                  <a:t>LM</a:t>
                </a:r>
                <a:r>
                  <a:rPr lang="en-US" altLang="x-none" sz="2000" b="1" dirty="0"/>
                  <a:t> </a:t>
                </a:r>
                <a:r>
                  <a:rPr lang="en-US" altLang="x-none" sz="2000" dirty="0"/>
                  <a:t>is same as L.M</a:t>
                </a:r>
              </a:p>
              <a:p>
                <a:pPr eaLnBrk="1" hangingPunct="1"/>
                <a:endParaRPr lang="en-US" altLang="x-none" sz="2800" dirty="0"/>
              </a:p>
            </p:txBody>
          </p:sp>
        </mc:Choice>
        <mc:Fallback xmlns="">
          <p:sp>
            <p:nvSpPr>
              <p:cNvPr id="155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C5A1737-CF05-044B-AE85-6EABE644D45F}" type="slidenum">
              <a:rPr lang="en-US" altLang="x-none" sz="1400"/>
              <a:pPr/>
              <a:t>8</a:t>
            </a:fld>
            <a:endParaRPr lang="en-US" altLang="x-none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4000"/>
              <a:t>Kleene Closure (the * operator)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x-none" sz="2000" u="sng" dirty="0"/>
              <a:t>Kleene Closure</a:t>
            </a:r>
            <a:r>
              <a:rPr lang="en-US" altLang="x-none" sz="2000" dirty="0"/>
              <a:t> of a given language L: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dirty="0"/>
              <a:t>L</a:t>
            </a:r>
            <a:r>
              <a:rPr lang="en-US" altLang="x-none" sz="1800" baseline="30000" dirty="0"/>
              <a:t>0</a:t>
            </a:r>
            <a:r>
              <a:rPr lang="en-US" altLang="x-none" sz="1800" dirty="0"/>
              <a:t>= {</a:t>
            </a:r>
            <a:r>
              <a:rPr lang="en-US" altLang="x-none" sz="2000" dirty="0">
                <a:ea typeface="ＭＳ Ｐゴシック" charset="-128"/>
                <a:sym typeface="Symbol" charset="2"/>
              </a:rPr>
              <a:t></a:t>
            </a:r>
            <a:r>
              <a:rPr lang="en-US" altLang="x-none" sz="1800" dirty="0">
                <a:ea typeface="ＭＳ Ｐゴシック" charset="-128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dirty="0"/>
              <a:t>L</a:t>
            </a:r>
            <a:r>
              <a:rPr lang="en-US" altLang="x-none" sz="1800" baseline="30000" dirty="0"/>
              <a:t>1</a:t>
            </a:r>
            <a:r>
              <a:rPr lang="en-US" altLang="x-none" sz="1800" dirty="0"/>
              <a:t>= {w | for some w </a:t>
            </a:r>
            <a:r>
              <a:rPr lang="en-US" altLang="x-none" sz="2000" dirty="0">
                <a:sym typeface="Symbol" charset="2"/>
              </a:rPr>
              <a:t></a:t>
            </a:r>
            <a:r>
              <a:rPr lang="en-US" altLang="x-none" sz="1800" dirty="0"/>
              <a:t> L}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dirty="0"/>
              <a:t>L</a:t>
            </a:r>
            <a:r>
              <a:rPr lang="en-US" altLang="x-none" sz="1800" baseline="30000" dirty="0"/>
              <a:t>2</a:t>
            </a:r>
            <a:r>
              <a:rPr lang="en-US" altLang="x-none" sz="1800" dirty="0"/>
              <a:t>= { w</a:t>
            </a:r>
            <a:r>
              <a:rPr lang="en-US" altLang="x-none" sz="1800" baseline="-25000" dirty="0"/>
              <a:t>1</a:t>
            </a:r>
            <a:r>
              <a:rPr lang="en-US" altLang="x-none" sz="1800" dirty="0"/>
              <a:t>w</a:t>
            </a:r>
            <a:r>
              <a:rPr lang="en-US" altLang="x-none" sz="1800" baseline="-25000" dirty="0"/>
              <a:t>2 </a:t>
            </a:r>
            <a:r>
              <a:rPr lang="en-US" altLang="x-none" sz="1800" dirty="0"/>
              <a:t>| w</a:t>
            </a:r>
            <a:r>
              <a:rPr lang="en-US" altLang="x-none" sz="1800" baseline="-25000" dirty="0"/>
              <a:t>1</a:t>
            </a:r>
            <a:r>
              <a:rPr lang="en-US" altLang="x-none" sz="1800" dirty="0"/>
              <a:t> </a:t>
            </a:r>
            <a:r>
              <a:rPr lang="en-US" altLang="x-none" sz="2000" dirty="0">
                <a:sym typeface="Symbol" charset="2"/>
              </a:rPr>
              <a:t></a:t>
            </a:r>
            <a:r>
              <a:rPr lang="en-US" altLang="x-none" sz="1800" dirty="0"/>
              <a:t> L, w</a:t>
            </a:r>
            <a:r>
              <a:rPr lang="en-US" altLang="x-none" sz="1800" baseline="-25000" dirty="0"/>
              <a:t>2</a:t>
            </a:r>
            <a:r>
              <a:rPr lang="en-US" altLang="x-none" sz="1800" dirty="0"/>
              <a:t> </a:t>
            </a:r>
            <a:r>
              <a:rPr lang="en-US" altLang="x-none" sz="2000" dirty="0">
                <a:sym typeface="Symbol" charset="2"/>
              </a:rPr>
              <a:t></a:t>
            </a:r>
            <a:r>
              <a:rPr lang="en-US" altLang="x-none" sz="1800" dirty="0"/>
              <a:t> L (duplicates allowed)}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dirty="0"/>
              <a:t>L</a:t>
            </a:r>
            <a:r>
              <a:rPr lang="en-US" altLang="x-none" sz="1800" baseline="30000" dirty="0"/>
              <a:t>i</a:t>
            </a:r>
            <a:r>
              <a:rPr lang="en-US" altLang="x-none" sz="1800" dirty="0"/>
              <a:t>= { w</a:t>
            </a:r>
            <a:r>
              <a:rPr lang="en-US" altLang="x-none" sz="1800" baseline="-25000" dirty="0"/>
              <a:t>1</a:t>
            </a:r>
            <a:r>
              <a:rPr lang="en-US" altLang="x-none" sz="1800" dirty="0"/>
              <a:t>w</a:t>
            </a:r>
            <a:r>
              <a:rPr lang="en-US" altLang="x-none" sz="1800" baseline="-25000" dirty="0"/>
              <a:t>2</a:t>
            </a:r>
            <a:r>
              <a:rPr lang="en-US" altLang="x-none" sz="1800" dirty="0"/>
              <a:t>…</a:t>
            </a:r>
            <a:r>
              <a:rPr lang="en-US" altLang="x-none" sz="1800" dirty="0" err="1"/>
              <a:t>w</a:t>
            </a:r>
            <a:r>
              <a:rPr lang="en-US" altLang="x-none" sz="1800" baseline="-25000" dirty="0" err="1"/>
              <a:t>i</a:t>
            </a:r>
            <a:r>
              <a:rPr lang="en-US" altLang="x-none" sz="1800" baseline="-25000" dirty="0"/>
              <a:t> </a:t>
            </a:r>
            <a:r>
              <a:rPr lang="en-US" altLang="x-none" sz="1800" dirty="0"/>
              <a:t>| all w’s chosen are </a:t>
            </a:r>
            <a:r>
              <a:rPr lang="en-US" altLang="x-none" sz="2000" dirty="0">
                <a:sym typeface="Symbol" charset="2"/>
              </a:rPr>
              <a:t></a:t>
            </a:r>
            <a:r>
              <a:rPr lang="en-US" altLang="x-none" sz="1800" dirty="0"/>
              <a:t> L (duplicates allowed)}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dirty="0"/>
              <a:t>(Note: the choice of each </a:t>
            </a:r>
            <a:r>
              <a:rPr lang="en-US" altLang="x-none" sz="1800" dirty="0" err="1"/>
              <a:t>w</a:t>
            </a:r>
            <a:r>
              <a:rPr lang="en-US" altLang="x-none" sz="1800" baseline="-25000" dirty="0" err="1"/>
              <a:t>i</a:t>
            </a:r>
            <a:r>
              <a:rPr lang="en-US" altLang="x-none" sz="1800" dirty="0"/>
              <a:t> is independent)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b="1" dirty="0">
                <a:solidFill>
                  <a:schemeClr val="hlink"/>
                </a:solidFill>
              </a:rPr>
              <a:t>L* </a:t>
            </a:r>
            <a:r>
              <a:rPr lang="en-US" altLang="x-none" sz="1800" dirty="0">
                <a:solidFill>
                  <a:schemeClr val="hlink"/>
                </a:solidFill>
              </a:rPr>
              <a:t>= </a:t>
            </a:r>
            <a:r>
              <a:rPr lang="en-US" altLang="x-none" sz="2400" dirty="0">
                <a:solidFill>
                  <a:schemeClr val="hlink"/>
                </a:solidFill>
              </a:rPr>
              <a:t>U</a:t>
            </a:r>
            <a:r>
              <a:rPr lang="en-US" altLang="x-none" sz="1600" baseline="-25000" dirty="0">
                <a:solidFill>
                  <a:schemeClr val="hlink"/>
                </a:solidFill>
              </a:rPr>
              <a:t>i</a:t>
            </a:r>
            <a:r>
              <a:rPr lang="en-US" altLang="x-none" sz="1600" baseline="-25000" dirty="0">
                <a:solidFill>
                  <a:schemeClr val="hlink"/>
                </a:solidFill>
                <a:ea typeface="Arial" charset="0"/>
                <a:cs typeface="Arial" charset="0"/>
              </a:rPr>
              <a:t>≥0</a:t>
            </a:r>
            <a:r>
              <a:rPr lang="en-US" altLang="x-none" sz="1800" dirty="0">
                <a:solidFill>
                  <a:schemeClr val="hlink"/>
                </a:solidFill>
                <a:ea typeface="Arial" charset="0"/>
                <a:cs typeface="Arial" charset="0"/>
              </a:rPr>
              <a:t> L</a:t>
            </a:r>
            <a:r>
              <a:rPr lang="en-US" altLang="x-none" sz="1800" baseline="30000" dirty="0">
                <a:solidFill>
                  <a:schemeClr val="hlink"/>
                </a:solidFill>
                <a:ea typeface="Arial" charset="0"/>
                <a:cs typeface="Arial" charset="0"/>
              </a:rPr>
              <a:t>i</a:t>
            </a:r>
            <a:r>
              <a:rPr lang="en-US" altLang="x-none" sz="1800" dirty="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1800" dirty="0">
                <a:ea typeface="Arial" charset="0"/>
                <a:cs typeface="Arial" charset="0"/>
              </a:rPr>
              <a:t>(arbitrary number of concatenations)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x-none" sz="2000" u="sng" dirty="0"/>
              <a:t>Example:</a:t>
            </a:r>
            <a:r>
              <a:rPr lang="en-US" altLang="x-none" sz="2000" dirty="0"/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x-none" sz="2000" dirty="0"/>
              <a:t>Let L = { </a:t>
            </a:r>
            <a:r>
              <a:rPr lang="en-US" altLang="x-none" sz="2000" dirty="0">
                <a:solidFill>
                  <a:schemeClr val="hlink"/>
                </a:solidFill>
              </a:rPr>
              <a:t>1</a:t>
            </a:r>
            <a:r>
              <a:rPr lang="en-US" altLang="x-none" sz="2000" dirty="0"/>
              <a:t>, </a:t>
            </a:r>
            <a:r>
              <a:rPr lang="en-US" altLang="x-none" sz="2000" dirty="0">
                <a:solidFill>
                  <a:schemeClr val="folHlink"/>
                </a:solidFill>
              </a:rPr>
              <a:t>00</a:t>
            </a:r>
            <a:r>
              <a:rPr lang="en-US" altLang="x-none" sz="2000" dirty="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dirty="0"/>
              <a:t>L</a:t>
            </a:r>
            <a:r>
              <a:rPr lang="en-US" altLang="x-none" sz="1800" baseline="30000" dirty="0"/>
              <a:t>0</a:t>
            </a:r>
            <a:r>
              <a:rPr lang="en-US" altLang="x-none" sz="1800" dirty="0"/>
              <a:t>= {</a:t>
            </a:r>
            <a:r>
              <a:rPr lang="en-US" altLang="x-none" sz="2000" dirty="0">
                <a:ea typeface="ＭＳ Ｐゴシック" charset="-128"/>
                <a:sym typeface="Symbol" charset="2"/>
              </a:rPr>
              <a:t></a:t>
            </a:r>
            <a:r>
              <a:rPr lang="en-US" altLang="x-none" sz="1800" dirty="0">
                <a:ea typeface="ＭＳ Ｐゴシック" charset="-128"/>
              </a:rPr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dirty="0"/>
              <a:t>L</a:t>
            </a:r>
            <a:r>
              <a:rPr lang="en-US" altLang="x-none" sz="1800" baseline="30000" dirty="0"/>
              <a:t>1</a:t>
            </a:r>
            <a:r>
              <a:rPr lang="en-US" altLang="x-none" sz="1800" dirty="0"/>
              <a:t>= {</a:t>
            </a:r>
            <a:r>
              <a:rPr lang="en-US" altLang="x-none" sz="1800" dirty="0">
                <a:solidFill>
                  <a:schemeClr val="hlink"/>
                </a:solidFill>
              </a:rPr>
              <a:t>1</a:t>
            </a:r>
            <a:r>
              <a:rPr lang="en-US" altLang="x-none" sz="1800" dirty="0"/>
              <a:t>,</a:t>
            </a:r>
            <a:r>
              <a:rPr lang="en-US" altLang="x-none" sz="1800" dirty="0">
                <a:solidFill>
                  <a:schemeClr val="folHlink"/>
                </a:solidFill>
              </a:rPr>
              <a:t>00</a:t>
            </a:r>
            <a:r>
              <a:rPr lang="en-US" altLang="x-none" sz="1800" dirty="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dirty="0"/>
              <a:t>L</a:t>
            </a:r>
            <a:r>
              <a:rPr lang="en-US" altLang="x-none" sz="1800" baseline="30000" dirty="0"/>
              <a:t>2</a:t>
            </a:r>
            <a:r>
              <a:rPr lang="en-US" altLang="x-none" sz="1800" dirty="0"/>
              <a:t>= {</a:t>
            </a:r>
            <a:r>
              <a:rPr lang="en-US" altLang="x-none" sz="1800" dirty="0">
                <a:solidFill>
                  <a:schemeClr val="hlink"/>
                </a:solidFill>
              </a:rPr>
              <a:t>11</a:t>
            </a:r>
            <a:r>
              <a:rPr lang="en-US" altLang="x-none" sz="1800" dirty="0"/>
              <a:t>,</a:t>
            </a:r>
            <a:r>
              <a:rPr lang="en-US" altLang="x-none" sz="1800" dirty="0">
                <a:solidFill>
                  <a:schemeClr val="hlink"/>
                </a:solidFill>
              </a:rPr>
              <a:t>1</a:t>
            </a:r>
            <a:r>
              <a:rPr lang="en-US" altLang="x-none" sz="1800" dirty="0">
                <a:solidFill>
                  <a:schemeClr val="folHlink"/>
                </a:solidFill>
              </a:rPr>
              <a:t>00</a:t>
            </a:r>
            <a:r>
              <a:rPr lang="en-US" altLang="x-none" sz="1800" dirty="0"/>
              <a:t>,</a:t>
            </a:r>
            <a:r>
              <a:rPr lang="en-US" altLang="x-none" sz="1800" dirty="0">
                <a:solidFill>
                  <a:schemeClr val="folHlink"/>
                </a:solidFill>
              </a:rPr>
              <a:t>00</a:t>
            </a:r>
            <a:r>
              <a:rPr lang="en-US" altLang="x-none" sz="1800" dirty="0">
                <a:solidFill>
                  <a:schemeClr val="hlink"/>
                </a:solidFill>
              </a:rPr>
              <a:t>1</a:t>
            </a:r>
            <a:r>
              <a:rPr lang="en-US" altLang="x-none" sz="1800" dirty="0"/>
              <a:t>,</a:t>
            </a:r>
            <a:r>
              <a:rPr lang="en-US" altLang="x-none" sz="1800" dirty="0">
                <a:solidFill>
                  <a:schemeClr val="folHlink"/>
                </a:solidFill>
              </a:rPr>
              <a:t>0000</a:t>
            </a:r>
            <a:r>
              <a:rPr lang="en-US" altLang="x-none" sz="1800" dirty="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dirty="0"/>
              <a:t>L</a:t>
            </a:r>
            <a:r>
              <a:rPr lang="en-US" altLang="x-none" sz="1800" baseline="30000" dirty="0"/>
              <a:t>3</a:t>
            </a:r>
            <a:r>
              <a:rPr lang="en-US" altLang="x-none" sz="1800" dirty="0"/>
              <a:t>= {</a:t>
            </a:r>
            <a:r>
              <a:rPr lang="en-US" altLang="x-none" sz="1800" dirty="0">
                <a:solidFill>
                  <a:schemeClr val="hlink"/>
                </a:solidFill>
              </a:rPr>
              <a:t>111</a:t>
            </a:r>
            <a:r>
              <a:rPr lang="en-US" altLang="x-none" sz="1800" dirty="0"/>
              <a:t>,</a:t>
            </a:r>
            <a:r>
              <a:rPr lang="en-US" altLang="x-none" sz="1800" dirty="0">
                <a:solidFill>
                  <a:schemeClr val="hlink"/>
                </a:solidFill>
              </a:rPr>
              <a:t>11</a:t>
            </a:r>
            <a:r>
              <a:rPr lang="en-US" altLang="x-none" sz="1800" dirty="0">
                <a:solidFill>
                  <a:schemeClr val="folHlink"/>
                </a:solidFill>
              </a:rPr>
              <a:t>00</a:t>
            </a:r>
            <a:r>
              <a:rPr lang="en-US" altLang="x-none" sz="1800" dirty="0"/>
              <a:t>,</a:t>
            </a:r>
            <a:r>
              <a:rPr lang="en-US" altLang="x-none" sz="1800" dirty="0">
                <a:solidFill>
                  <a:schemeClr val="hlink"/>
                </a:solidFill>
              </a:rPr>
              <a:t>1</a:t>
            </a:r>
            <a:r>
              <a:rPr lang="en-US" altLang="x-none" sz="1800" dirty="0">
                <a:solidFill>
                  <a:schemeClr val="folHlink"/>
                </a:solidFill>
              </a:rPr>
              <a:t>00</a:t>
            </a:r>
            <a:r>
              <a:rPr lang="en-US" altLang="x-none" sz="1800" dirty="0">
                <a:solidFill>
                  <a:schemeClr val="hlink"/>
                </a:solidFill>
              </a:rPr>
              <a:t>1</a:t>
            </a:r>
            <a:r>
              <a:rPr lang="en-US" altLang="x-none" sz="1800" dirty="0"/>
              <a:t>,</a:t>
            </a:r>
            <a:r>
              <a:rPr lang="en-US" altLang="x-none" sz="1800" dirty="0">
                <a:solidFill>
                  <a:schemeClr val="hlink"/>
                </a:solidFill>
              </a:rPr>
              <a:t>1</a:t>
            </a:r>
            <a:r>
              <a:rPr lang="en-US" altLang="x-none" sz="1800" dirty="0">
                <a:solidFill>
                  <a:schemeClr val="folHlink"/>
                </a:solidFill>
              </a:rPr>
              <a:t>0000</a:t>
            </a:r>
            <a:r>
              <a:rPr lang="en-US" altLang="x-none" sz="1800" dirty="0"/>
              <a:t>,</a:t>
            </a:r>
            <a:r>
              <a:rPr lang="en-US" altLang="x-none" sz="1800" dirty="0">
                <a:solidFill>
                  <a:schemeClr val="folHlink"/>
                </a:solidFill>
              </a:rPr>
              <a:t>000000</a:t>
            </a:r>
            <a:r>
              <a:rPr lang="en-US" altLang="x-none" sz="1800" dirty="0"/>
              <a:t>,</a:t>
            </a:r>
            <a:r>
              <a:rPr lang="en-US" altLang="x-none" sz="1800" dirty="0">
                <a:solidFill>
                  <a:schemeClr val="folHlink"/>
                </a:solidFill>
              </a:rPr>
              <a:t>0000</a:t>
            </a:r>
            <a:r>
              <a:rPr lang="en-US" altLang="x-none" sz="1800" dirty="0">
                <a:solidFill>
                  <a:schemeClr val="hlink"/>
                </a:solidFill>
              </a:rPr>
              <a:t>1</a:t>
            </a:r>
            <a:r>
              <a:rPr lang="en-US" altLang="x-none" sz="1800" dirty="0"/>
              <a:t>,</a:t>
            </a:r>
            <a:r>
              <a:rPr lang="en-US" altLang="x-none" sz="1800" dirty="0">
                <a:solidFill>
                  <a:schemeClr val="folHlink"/>
                </a:solidFill>
              </a:rPr>
              <a:t>00</a:t>
            </a:r>
            <a:r>
              <a:rPr lang="en-US" altLang="x-none" sz="1800" dirty="0">
                <a:solidFill>
                  <a:schemeClr val="hlink"/>
                </a:solidFill>
              </a:rPr>
              <a:t>1</a:t>
            </a:r>
            <a:r>
              <a:rPr lang="en-US" altLang="x-none" sz="1800" dirty="0">
                <a:solidFill>
                  <a:schemeClr val="folHlink"/>
                </a:solidFill>
              </a:rPr>
              <a:t>00</a:t>
            </a:r>
            <a:r>
              <a:rPr lang="en-US" altLang="x-none" sz="1800" dirty="0"/>
              <a:t>,</a:t>
            </a:r>
            <a:r>
              <a:rPr lang="en-US" altLang="x-none" sz="1800" dirty="0">
                <a:solidFill>
                  <a:schemeClr val="folHlink"/>
                </a:solidFill>
              </a:rPr>
              <a:t>00</a:t>
            </a:r>
            <a:r>
              <a:rPr lang="en-US" altLang="x-none" sz="1800" dirty="0">
                <a:solidFill>
                  <a:schemeClr val="hlink"/>
                </a:solidFill>
              </a:rPr>
              <a:t>11</a:t>
            </a:r>
            <a:r>
              <a:rPr lang="en-US" altLang="x-none" sz="1800" dirty="0"/>
              <a:t>}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x-none" sz="1800" b="1" dirty="0">
                <a:solidFill>
                  <a:schemeClr val="hlink"/>
                </a:solidFill>
              </a:rPr>
              <a:t>L* </a:t>
            </a:r>
            <a:r>
              <a:rPr lang="en-US" altLang="x-none" sz="1800" dirty="0">
                <a:solidFill>
                  <a:schemeClr val="hlink"/>
                </a:solidFill>
              </a:rPr>
              <a:t>= </a:t>
            </a:r>
            <a:r>
              <a:rPr lang="en-US" altLang="x-none" sz="1800" dirty="0">
                <a:solidFill>
                  <a:schemeClr val="hlink"/>
                </a:solidFill>
                <a:ea typeface="Arial" charset="0"/>
                <a:cs typeface="Arial" charset="0"/>
              </a:rPr>
              <a:t>L</a:t>
            </a:r>
            <a:r>
              <a:rPr lang="en-US" altLang="x-none" sz="1800" baseline="30000" dirty="0">
                <a:solidFill>
                  <a:schemeClr val="hlink"/>
                </a:solidFill>
                <a:ea typeface="Arial" charset="0"/>
                <a:cs typeface="Arial" charset="0"/>
              </a:rPr>
              <a:t>0</a:t>
            </a:r>
            <a:r>
              <a:rPr lang="en-US" altLang="x-none" sz="1800" dirty="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 dirty="0">
                <a:solidFill>
                  <a:schemeClr val="hlink"/>
                </a:solidFill>
              </a:rPr>
              <a:t>U</a:t>
            </a:r>
            <a:r>
              <a:rPr lang="en-US" altLang="x-none" sz="1800" dirty="0">
                <a:solidFill>
                  <a:schemeClr val="hlink"/>
                </a:solidFill>
                <a:ea typeface="Arial" charset="0"/>
                <a:cs typeface="Arial" charset="0"/>
              </a:rPr>
              <a:t> L</a:t>
            </a:r>
            <a:r>
              <a:rPr lang="en-US" altLang="x-none" sz="1800" baseline="30000" dirty="0">
                <a:solidFill>
                  <a:schemeClr val="hlink"/>
                </a:solidFill>
                <a:ea typeface="Arial" charset="0"/>
                <a:cs typeface="Arial" charset="0"/>
              </a:rPr>
              <a:t>1</a:t>
            </a:r>
            <a:r>
              <a:rPr lang="en-US" altLang="x-none" sz="1800" dirty="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 dirty="0">
                <a:solidFill>
                  <a:schemeClr val="hlink"/>
                </a:solidFill>
              </a:rPr>
              <a:t>U </a:t>
            </a:r>
            <a:r>
              <a:rPr lang="en-US" altLang="x-none" sz="1800" dirty="0">
                <a:solidFill>
                  <a:schemeClr val="hlink"/>
                </a:solidFill>
                <a:ea typeface="Arial" charset="0"/>
                <a:cs typeface="Arial" charset="0"/>
              </a:rPr>
              <a:t>L</a:t>
            </a:r>
            <a:r>
              <a:rPr lang="en-US" altLang="x-none" sz="1800" baseline="30000" dirty="0">
                <a:solidFill>
                  <a:schemeClr val="hlink"/>
                </a:solidFill>
                <a:ea typeface="Arial" charset="0"/>
                <a:cs typeface="Arial" charset="0"/>
              </a:rPr>
              <a:t>2</a:t>
            </a:r>
            <a:r>
              <a:rPr lang="en-US" altLang="x-none" sz="1800" dirty="0">
                <a:solidFill>
                  <a:schemeClr val="hlink"/>
                </a:solidFill>
                <a:ea typeface="Arial" charset="0"/>
                <a:cs typeface="Arial" charset="0"/>
              </a:rPr>
              <a:t> </a:t>
            </a:r>
            <a:r>
              <a:rPr lang="en-US" altLang="x-none" sz="2400" dirty="0">
                <a:solidFill>
                  <a:schemeClr val="hlink"/>
                </a:solidFill>
              </a:rPr>
              <a:t>U</a:t>
            </a:r>
            <a:r>
              <a:rPr lang="en-US" altLang="x-none" sz="1800" dirty="0">
                <a:ea typeface="Arial" charset="0"/>
                <a:cs typeface="Arial" charset="0"/>
              </a:rPr>
              <a:t> …</a:t>
            </a:r>
          </a:p>
          <a:p>
            <a:pPr eaLnBrk="1" hangingPunct="1">
              <a:lnSpc>
                <a:spcPct val="80000"/>
              </a:lnSpc>
            </a:pPr>
            <a:endParaRPr lang="en-US" altLang="x-none" sz="2000" dirty="0"/>
          </a:p>
          <a:p>
            <a:pPr eaLnBrk="1" hangingPunct="1">
              <a:lnSpc>
                <a:spcPct val="80000"/>
              </a:lnSpc>
            </a:pPr>
            <a:endParaRPr lang="en-US" altLang="x-none" sz="2000" dirty="0"/>
          </a:p>
        </p:txBody>
      </p:sp>
      <p:sp>
        <p:nvSpPr>
          <p:cNvPr id="5" name="Line Callout 3 4"/>
          <p:cNvSpPr>
            <a:spLocks/>
          </p:cNvSpPr>
          <p:nvPr/>
        </p:nvSpPr>
        <p:spPr bwMode="auto">
          <a:xfrm>
            <a:off x="1676400" y="228600"/>
            <a:ext cx="6553200" cy="60960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505662"/>
              <a:gd name="adj8" fmla="val 603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altLang="x-none" sz="1600"/>
              <a:t>“i” here refers to how many strings to concatenate from the parent language L to produce strings in the language L</a:t>
            </a:r>
            <a:r>
              <a:rPr lang="en-US" altLang="x-none" sz="1600" baseline="3000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AF829FA1-555B-0243-8EA5-30650301C623}" type="slidenum">
              <a:rPr lang="en-US" altLang="x-none" sz="1400"/>
              <a:pPr/>
              <a:t>9</a:t>
            </a:fld>
            <a:endParaRPr lang="en-US" altLang="x-none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/>
              <a:t>Building Regular Expressions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017713"/>
                <a:ext cx="8497888" cy="4114800"/>
              </a:xfrm>
            </p:spPr>
            <p:txBody>
              <a:bodyPr/>
              <a:lstStyle/>
              <a:p>
                <a:pPr eaLnBrk="1" hangingPunct="1"/>
                <a:r>
                  <a:rPr lang="en-US" altLang="x-none" dirty="0"/>
                  <a:t>Let E be a regular expression and the language represented by E is L(E)</a:t>
                </a:r>
              </a:p>
              <a:p>
                <a:pPr eaLnBrk="1" hangingPunct="1"/>
                <a:r>
                  <a:rPr lang="en-US" altLang="x-none" dirty="0"/>
                  <a:t>Then:</a:t>
                </a:r>
              </a:p>
              <a:p>
                <a:pPr lvl="1" eaLnBrk="1" hangingPunct="1"/>
                <a:r>
                  <a:rPr lang="en-US" altLang="x-none" dirty="0"/>
                  <a:t>(E) = E</a:t>
                </a:r>
              </a:p>
              <a:p>
                <a:pPr lvl="1" eaLnBrk="1" hangingPunct="1"/>
                <a:r>
                  <a:rPr lang="en-US" altLang="x-none" dirty="0"/>
                  <a:t>L(E + F) = L(E) U L(F</a:t>
                </a:r>
                <a:r>
                  <a:rPr lang="en-US" altLang="x-none" dirty="0" smtClean="0"/>
                  <a:t>)</a:t>
                </a:r>
                <a:r>
                  <a:rPr lang="ro-RO" altLang="x-none" dirty="0" smtClean="0"/>
                  <a:t> </a:t>
                </a:r>
                <a:r>
                  <a:rPr lang="ro-RO" altLang="x-none" sz="2000" dirty="0" smtClean="0">
                    <a:solidFill>
                      <a:srgbClr val="FF0000"/>
                    </a:solidFill>
                  </a:rPr>
                  <a:t>(+ can be replaced with |)</a:t>
                </a:r>
                <a:endParaRPr lang="en-US" altLang="x-none" sz="2000" dirty="0">
                  <a:solidFill>
                    <a:srgbClr val="FF0000"/>
                  </a:solidFill>
                </a:endParaRPr>
              </a:p>
              <a:p>
                <a:pPr lvl="1" eaLnBrk="1" hangingPunct="1"/>
                <a:r>
                  <a:rPr lang="en-US" altLang="x-none" dirty="0"/>
                  <a:t>L(E F) = L(E) L(F</a:t>
                </a:r>
                <a:r>
                  <a:rPr lang="en-US" altLang="x-none" dirty="0" smtClean="0"/>
                  <a:t>)</a:t>
                </a:r>
                <a:r>
                  <a:rPr lang="ro-RO" altLang="x-none" dirty="0" smtClean="0"/>
                  <a:t> </a:t>
                </a:r>
                <a:r>
                  <a:rPr lang="ro-RO" altLang="x-none" sz="2000" dirty="0" smtClean="0">
                    <a:solidFill>
                      <a:srgbClr val="FF0000"/>
                    </a:solidFill>
                  </a:rPr>
                  <a:t>(the operator between E,F, resp L(E), L(F) can be replaced with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srgbClr val="FF0000"/>
                        </a:solidFill>
                      </a:rPr>
                      <m:t>•</m:t>
                    </m:r>
                  </m:oMath>
                </a14:m>
                <a:r>
                  <a:rPr lang="ro-RO" altLang="x-none" sz="2000" dirty="0" smtClean="0">
                    <a:solidFill>
                      <a:srgbClr val="FF0000"/>
                    </a:solidFill>
                  </a:rPr>
                  <a:t>)</a:t>
                </a:r>
                <a:endParaRPr lang="en-US" altLang="x-none" sz="2000" dirty="0">
                  <a:solidFill>
                    <a:srgbClr val="FF0000"/>
                  </a:solidFill>
                </a:endParaRPr>
              </a:p>
              <a:p>
                <a:pPr lvl="1" eaLnBrk="1" hangingPunct="1"/>
                <a:r>
                  <a:rPr lang="en-US" altLang="x-none" dirty="0"/>
                  <a:t>L(E*) = (L(E))*</a:t>
                </a:r>
              </a:p>
              <a:p>
                <a:pPr eaLnBrk="1" hangingPunct="1"/>
                <a:endParaRPr lang="en-US" altLang="x-none" dirty="0"/>
              </a:p>
            </p:txBody>
          </p:sp>
        </mc:Choice>
        <mc:Fallback xmlns="">
          <p:sp>
            <p:nvSpPr>
              <p:cNvPr id="922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017713"/>
                <a:ext cx="8497888" cy="4114800"/>
              </a:xfrm>
              <a:blipFill rotWithShape="0">
                <a:blip r:embed="rId3"/>
                <a:stretch>
                  <a:fillRect l="-502" t="-1926" b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2474</TotalTime>
  <Words>671</Words>
  <Application>Microsoft Office PowerPoint</Application>
  <PresentationFormat>On-screen Show (4:3)</PresentationFormat>
  <Paragraphs>142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Cambria Math</vt:lpstr>
      <vt:lpstr>Symbol</vt:lpstr>
      <vt:lpstr>Wingdings</vt:lpstr>
      <vt:lpstr>Blends</vt:lpstr>
      <vt:lpstr>Course 5 Regular Expressions</vt:lpstr>
      <vt:lpstr>Applications of Regular Expressions</vt:lpstr>
      <vt:lpstr>Pattern Matching and Regular Expressions</vt:lpstr>
      <vt:lpstr>Regular Expressions vs. Finite Automata</vt:lpstr>
      <vt:lpstr>Regular Expressions</vt:lpstr>
      <vt:lpstr>Regular Expressions</vt:lpstr>
      <vt:lpstr>Language Operators</vt:lpstr>
      <vt:lpstr>Kleene Closure (the * operator)</vt:lpstr>
      <vt:lpstr>Building Regular Expressions </vt:lpstr>
      <vt:lpstr>Simplification of regular expressions</vt:lpstr>
    </vt:vector>
  </TitlesOfParts>
  <Company>Office 2004 ananth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Madalina</cp:lastModifiedBy>
  <cp:revision>469</cp:revision>
  <cp:lastPrinted>2007-08-15T03:01:31Z</cp:lastPrinted>
  <dcterms:created xsi:type="dcterms:W3CDTF">2007-08-14T22:08:29Z</dcterms:created>
  <dcterms:modified xsi:type="dcterms:W3CDTF">2017-03-31T07:43:14Z</dcterms:modified>
</cp:coreProperties>
</file>