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9" r:id="rId3"/>
    <p:sldId id="296" r:id="rId4"/>
    <p:sldId id="298" r:id="rId5"/>
    <p:sldId id="284" r:id="rId6"/>
    <p:sldId id="285" r:id="rId7"/>
    <p:sldId id="286" r:id="rId8"/>
    <p:sldId id="287" r:id="rId9"/>
    <p:sldId id="300" r:id="rId10"/>
    <p:sldId id="302" r:id="rId11"/>
    <p:sldId id="290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3499"/>
    <a:srgbClr val="99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86" autoAdjust="0"/>
  </p:normalViewPr>
  <p:slideViewPr>
    <p:cSldViewPr>
      <p:cViewPr varScale="1">
        <p:scale>
          <a:sx n="53" d="100"/>
          <a:sy n="53" d="100"/>
        </p:scale>
        <p:origin x="42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144533-BEA3-2545-A94F-B7234F27640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14179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6B93693-98B9-BC43-85D8-215E76AA73B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6858875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4F5D8FF-3C0C-AB40-AA9F-7357EBEA47F2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503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5F266F-FD4B-D647-AB63-E31DD0E229EE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2160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3A0837-2CFF-A248-8899-9542DCE3CA51}" type="slidenum">
              <a:rPr lang="en-US" altLang="x-none" sz="1300"/>
              <a:pPr/>
              <a:t>11</a:t>
            </a:fld>
            <a:endParaRPr lang="en-US" altLang="x-none" sz="130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957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CAAF4EC-E3FC-1142-B13A-F8F326E17B23}" type="slidenum">
              <a:rPr lang="en-US" altLang="x-none" sz="1300"/>
              <a:pPr/>
              <a:t>2</a:t>
            </a:fld>
            <a:endParaRPr lang="en-US" altLang="x-none" sz="130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443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CAAF4EC-E3FC-1142-B13A-F8F326E17B23}" type="slidenum">
              <a:rPr lang="en-US" altLang="x-none" sz="1300"/>
              <a:pPr/>
              <a:t>3</a:t>
            </a:fld>
            <a:endParaRPr lang="en-US" altLang="x-none" sz="130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663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CAAF4EC-E3FC-1142-B13A-F8F326E17B23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751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CE7B6E-2143-7F41-9A21-ADA2ECCE5A94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05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0F8EC0-6E05-8042-B706-54E3D8C34BE1}" type="slidenum">
              <a:rPr lang="en-US" altLang="x-none" sz="1300"/>
              <a:pPr/>
              <a:t>6</a:t>
            </a:fld>
            <a:endParaRPr lang="en-US" altLang="x-none" sz="1300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6326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5C989FA-C593-C74A-B261-67A1BABE34B7}" type="slidenum">
              <a:rPr lang="en-US" altLang="x-none" sz="1300"/>
              <a:pPr/>
              <a:t>7</a:t>
            </a:fld>
            <a:endParaRPr lang="en-US" altLang="x-none" sz="130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5802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5F266F-FD4B-D647-AB63-E31DD0E229EE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2726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5F266F-FD4B-D647-AB63-E31DD0E229EE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11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0E7158-55B2-F54E-88E5-279B4C983B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16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2489C-4037-5045-A156-6B7216765F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014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6126D7-6B05-DA4A-BB5C-DB7B7D7A177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713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11321-946E-CB4A-BE81-725BB7DDEC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30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F77EF-7FC9-6A4F-BE21-9612BE1A84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592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131A9-DC17-D646-968D-D60016C468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08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98201-120E-8C46-853E-29013A034D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49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A048E-449D-534D-A967-A65A900837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733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13A8C-872B-884D-85B9-2C3AA775BA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150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2D69C-676D-1E41-ADB9-9F239996C4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83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AF78B-7464-4D4B-B5BA-F55117FB36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55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01D5-7DA6-BE40-8DC5-60FDA0BDD93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55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3929611-FF21-DA45-9253-DDDAC8C3946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8DC5C78-6D79-3142-B0AC-40BAA62D9BCB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ro-RO" altLang="x-none" dirty="0" smtClean="0"/>
              <a:t>Course </a:t>
            </a:r>
            <a:r>
              <a:rPr lang="ro-RO" altLang="x-none" dirty="0" smtClean="0"/>
              <a:t>6</a:t>
            </a:r>
            <a:r>
              <a:rPr lang="ro-RO" altLang="x-none" dirty="0" smtClean="0"/>
              <a:t/>
            </a:r>
            <a:br>
              <a:rPr lang="ro-RO" altLang="x-none" dirty="0" smtClean="0"/>
            </a:br>
            <a:r>
              <a:rPr lang="en-US" altLang="x-none" dirty="0" smtClean="0"/>
              <a:t>Regular </a:t>
            </a:r>
            <a:r>
              <a:rPr lang="en-US" altLang="x-none" dirty="0" smtClean="0"/>
              <a:t>Expressions</a:t>
            </a:r>
            <a:r>
              <a:rPr lang="ro-RO" altLang="x-none" smtClean="0"/>
              <a:t> (part 2)</a:t>
            </a:r>
            <a:endParaRPr lang="en-US" altLang="x-none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8458200" cy="2895600"/>
          </a:xfrm>
        </p:spPr>
        <p:txBody>
          <a:bodyPr/>
          <a:lstStyle/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algn="l" eaLnBrk="1" hangingPunct="1"/>
            <a:r>
              <a:rPr lang="ro-RO" altLang="en-US" sz="1200" dirty="0" smtClean="0">
                <a:solidFill>
                  <a:srgbClr val="FF0000"/>
                </a:solidFill>
              </a:rPr>
              <a:t>The </a:t>
            </a:r>
            <a:r>
              <a:rPr lang="ro-RO" altLang="en-US" sz="1200" dirty="0">
                <a:solidFill>
                  <a:srgbClr val="FF0000"/>
                </a:solidFill>
              </a:rPr>
              <a:t>structure and the content of the lecture is based </a:t>
            </a:r>
            <a:r>
              <a:rPr lang="ro-RO" altLang="en-US" sz="1200" dirty="0" smtClean="0">
                <a:solidFill>
                  <a:srgbClr val="FF0000"/>
                </a:solidFill>
              </a:rPr>
              <a:t>on http</a:t>
            </a:r>
            <a:r>
              <a:rPr lang="ro-RO" altLang="en-US" sz="1200" dirty="0">
                <a:solidFill>
                  <a:srgbClr val="FF0000"/>
                </a:solidFill>
              </a:rPr>
              <a:t>://www.eecs.wsu.edu/~ananth/CptS317/Lectures/index.htm</a:t>
            </a:r>
          </a:p>
          <a:p>
            <a:pPr eaLnBrk="1" hangingPunct="1">
              <a:buFont typeface="Wingdings" charset="2"/>
              <a:buNone/>
            </a:pPr>
            <a:endParaRPr lang="en-US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x-none" dirty="0" smtClean="0">
                <a:sym typeface="Symbol" charset="2"/>
              </a:rPr>
              <a:t>Other examples</a:t>
            </a: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17713"/>
                <a:ext cx="84978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o-RO" dirty="0" smtClean="0"/>
                  <a:t>Construct the </a:t>
                </a:r>
                <a:r>
                  <a:rPr lang="en-US" altLang="x-none" dirty="0">
                    <a:sym typeface="Symbol" charset="2"/>
                  </a:rPr>
                  <a:t></a:t>
                </a:r>
                <a:r>
                  <a:rPr lang="en-US" altLang="x-none" dirty="0">
                    <a:ea typeface="ＭＳ Ｐゴシック" charset="-128"/>
                  </a:rPr>
                  <a:t>-</a:t>
                </a:r>
                <a:r>
                  <a:rPr lang="en-US" altLang="x-none" dirty="0" smtClean="0">
                    <a:ea typeface="ＭＳ Ｐゴシック" charset="-128"/>
                  </a:rPr>
                  <a:t>N</a:t>
                </a:r>
                <a:r>
                  <a:rPr lang="en-US" altLang="x-none" dirty="0" smtClean="0"/>
                  <a:t>FA</a:t>
                </a:r>
                <a:r>
                  <a:rPr lang="ro-RO" altLang="x-none" dirty="0" smtClean="0"/>
                  <a:t> for the following r.e. Then transform them into NFA or DFA.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ro-RO" sz="26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2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o-RO" sz="2600" b="0" i="1" dirty="0" smtClean="0">
                        <a:latin typeface="Cambria Math" panose="02040503050406030204" pitchFamily="18" charset="0"/>
                      </a:rPr>
                      <m:t>)|</m:t>
                    </m:r>
                    <m:sSup>
                      <m:sSupPr>
                        <m:ctrlPr>
                          <a:rPr lang="ro-RO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6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ro-RO" sz="26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o-RO" sz="260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o-RO" sz="2600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ro-RO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ro-RO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ro-RO" sz="2600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o-RO" sz="2600" b="0" i="1" smtClean="0">
                        <a:latin typeface="Cambria Math" panose="02040503050406030204" pitchFamily="18" charset="0"/>
                      </a:rPr>
                      <m:t>𝑖𝑜</m:t>
                    </m:r>
                    <m:r>
                      <a:rPr lang="ro-RO" sz="2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ro-RO" sz="2600" b="0" i="1" smtClean="0">
                        <a:latin typeface="Cambria Math" panose="02040503050406030204" pitchFamily="18" charset="0"/>
                      </a:rPr>
                      <m:t>𝑚𝑎</m:t>
                    </m:r>
                  </m:oMath>
                </a14:m>
                <a:endParaRPr lang="ro-RO" sz="2600" b="0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o-RO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6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ro-RO" sz="26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ro-RO" sz="26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ro-RO" sz="26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17713"/>
                <a:ext cx="8497888" cy="4114800"/>
              </a:xfrm>
              <a:blipFill rotWithShape="0">
                <a:blip r:embed="rId3"/>
                <a:stretch>
                  <a:fillRect l="-1793" t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D2EAC4-9677-2D48-9E07-A39C080CEC3A}" type="slidenum">
              <a:rPr lang="en-US" altLang="x-none" sz="1400"/>
              <a:pPr/>
              <a:t>10</a:t>
            </a:fld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208061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647F85-D353-EF4E-98F7-5C06AE340055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/>
              <a:t>Regular expressions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Equivalence to 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DFA to regular expression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/>
              <a:t>Regular expression to </a:t>
            </a:r>
            <a:r>
              <a:rPr lang="en-US" altLang="x-none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dirty="0">
                <a:ea typeface="ＭＳ Ｐゴシック" charset="-128"/>
              </a:rPr>
              <a:t>-NFA </a:t>
            </a:r>
            <a:r>
              <a:rPr lang="en-US" altLang="x-none" dirty="0" smtClean="0">
                <a:ea typeface="ＭＳ Ｐゴシック" charset="-128"/>
              </a:rPr>
              <a:t>conversion</a:t>
            </a:r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829FA1-555B-0243-8EA5-30650301C623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Building Regular Expressions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017713"/>
                <a:ext cx="8497888" cy="4114800"/>
              </a:xfrm>
            </p:spPr>
            <p:txBody>
              <a:bodyPr/>
              <a:lstStyle/>
              <a:p>
                <a:pPr eaLnBrk="1" hangingPunct="1"/>
                <a:r>
                  <a:rPr lang="en-US" altLang="x-none" dirty="0"/>
                  <a:t>Let E be a regular </a:t>
                </a:r>
                <a:r>
                  <a:rPr lang="en-US" altLang="x-none" dirty="0" smtClean="0"/>
                  <a:t>expression</a:t>
                </a:r>
                <a:r>
                  <a:rPr lang="ro-RO" altLang="x-none" dirty="0" smtClean="0"/>
                  <a:t> (r.e.)</a:t>
                </a:r>
                <a:r>
                  <a:rPr lang="en-US" altLang="x-none" dirty="0" smtClean="0"/>
                  <a:t> </a:t>
                </a:r>
                <a:r>
                  <a:rPr lang="en-US" altLang="x-none" dirty="0"/>
                  <a:t>and the language represented by E is L(E)</a:t>
                </a:r>
              </a:p>
              <a:p>
                <a:pPr eaLnBrk="1" hangingPunct="1"/>
                <a:r>
                  <a:rPr lang="en-US" altLang="x-none" dirty="0"/>
                  <a:t>Then:</a:t>
                </a:r>
              </a:p>
              <a:p>
                <a:pPr lvl="1" eaLnBrk="1" hangingPunct="1"/>
                <a:r>
                  <a:rPr lang="en-US" altLang="x-none" dirty="0"/>
                  <a:t>(E) = E</a:t>
                </a:r>
              </a:p>
              <a:p>
                <a:pPr lvl="1" eaLnBrk="1" hangingPunct="1"/>
                <a:r>
                  <a:rPr lang="en-US" altLang="x-none" dirty="0"/>
                  <a:t>L(E + F) = L(E) U L(F</a:t>
                </a:r>
                <a:r>
                  <a:rPr lang="en-US" altLang="x-none" dirty="0" smtClean="0"/>
                  <a:t>)</a:t>
                </a:r>
                <a:r>
                  <a:rPr lang="ro-RO" altLang="x-none" dirty="0" smtClean="0"/>
                  <a:t> </a:t>
                </a:r>
                <a:r>
                  <a:rPr lang="ro-RO" altLang="x-none" sz="2000" dirty="0" smtClean="0">
                    <a:solidFill>
                      <a:srgbClr val="FF0000"/>
                    </a:solidFill>
                  </a:rPr>
                  <a:t>(+ can be replaced with |)</a:t>
                </a:r>
                <a:endParaRPr lang="en-US" altLang="x-none" sz="2000" dirty="0">
                  <a:solidFill>
                    <a:srgbClr val="FF0000"/>
                  </a:solidFill>
                </a:endParaRPr>
              </a:p>
              <a:p>
                <a:pPr lvl="1" eaLnBrk="1" hangingPunct="1"/>
                <a:r>
                  <a:rPr lang="en-US" altLang="x-none" dirty="0"/>
                  <a:t>L(E F) = L(E) L(F</a:t>
                </a:r>
                <a:r>
                  <a:rPr lang="en-US" altLang="x-none" dirty="0" smtClean="0"/>
                  <a:t>)</a:t>
                </a:r>
                <a:r>
                  <a:rPr lang="ro-RO" altLang="x-none" dirty="0" smtClean="0"/>
                  <a:t> </a:t>
                </a:r>
                <a:r>
                  <a:rPr lang="ro-RO" altLang="x-none" sz="2000" dirty="0" smtClean="0">
                    <a:solidFill>
                      <a:srgbClr val="FF0000"/>
                    </a:solidFill>
                  </a:rPr>
                  <a:t>(the operator between E,F, resp L(E), L(F) can be replaced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</a:rPr>
                      <m:t>•</m:t>
                    </m:r>
                  </m:oMath>
                </a14:m>
                <a:r>
                  <a:rPr lang="ro-RO" altLang="x-none" sz="2000" dirty="0" smtClean="0">
                    <a:solidFill>
                      <a:srgbClr val="FF0000"/>
                    </a:solidFill>
                  </a:rPr>
                  <a:t>)</a:t>
                </a:r>
                <a:endParaRPr lang="en-US" altLang="x-none" sz="2000" dirty="0">
                  <a:solidFill>
                    <a:srgbClr val="FF0000"/>
                  </a:solidFill>
                </a:endParaRPr>
              </a:p>
              <a:p>
                <a:pPr lvl="1" eaLnBrk="1" hangingPunct="1"/>
                <a:r>
                  <a:rPr lang="en-US" altLang="x-none" dirty="0"/>
                  <a:t>L(E*) = (L(E))*</a:t>
                </a:r>
              </a:p>
              <a:p>
                <a:pPr eaLnBrk="1" hangingPunct="1"/>
                <a:endParaRPr lang="en-US" altLang="x-none" dirty="0"/>
              </a:p>
            </p:txBody>
          </p:sp>
        </mc:Choice>
        <mc:Fallback xmlns="">
          <p:sp>
            <p:nvSpPr>
              <p:cNvPr id="92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17713"/>
                <a:ext cx="8497888" cy="4114800"/>
              </a:xfrm>
              <a:blipFill rotWithShape="0">
                <a:blip r:embed="rId3"/>
                <a:stretch>
                  <a:fillRect l="-502" t="-1926" r="-287" b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35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829FA1-555B-0243-8EA5-30650301C623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x-none" dirty="0" smtClean="0"/>
              <a:t>Examples</a:t>
            </a: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" y="2017712"/>
                <a:ext cx="8878888" cy="4764087"/>
              </a:xfrm>
            </p:spPr>
            <p:txBody>
              <a:bodyPr/>
              <a:lstStyle/>
              <a:p>
                <a:pPr marL="457200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o-RO" altLang="x-none" sz="20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200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altLang="x-none" sz="2000" dirty="0"/>
                  <a:t>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2000">
                        <a:latin typeface="Cambria Math" panose="02040503050406030204" pitchFamily="18" charset="0"/>
                      </a:rPr>
                      <m:t>L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)={</m:t>
                    </m:r>
                    <m:r>
                      <a:rPr lang="ro-RO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o-RO" sz="2000" i="1" dirty="0">
                        <a:latin typeface="Cambria Math" panose="02040503050406030204" pitchFamily="18" charset="0"/>
                      </a:rPr>
                      <m:t>}∪{</m:t>
                    </m:r>
                    <m:r>
                      <a:rPr lang="ro-RO" altLang="x-non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ro-RO" altLang="x-non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o-RO" altLang="x-none" sz="2000" b="0" i="1" dirty="0" smtClean="0"/>
                  <a:t>=</a:t>
                </a:r>
                <a:r>
                  <a:rPr lang="ro-RO" sz="2000" dirty="0"/>
                  <a:t> </a:t>
                </a:r>
                <a14:m>
                  <m:oMath xmlns:m="http://schemas.openxmlformats.org/officeDocument/2006/math">
                    <m:r>
                      <a:rPr lang="ro-RO" sz="20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ro-RO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o-RO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altLang="x-non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ro-RO" altLang="x-none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ro-RO" altLang="x-none" sz="2000" b="0" i="1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altLang="x-none" sz="2000" dirty="0"/>
                  <a:t>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20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0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ro-RO" altLang="x-none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ro-RO" altLang="x-none" sz="20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ro-RO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ro-RO" altLang="x-none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altLang="x-none" sz="2000" dirty="0"/>
                  <a:t>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20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{"/>
                        <m:endChr m:val="}"/>
                        <m:ctrlPr>
                          <a:rPr lang="ro-RO" altLang="x-none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altLang="x-none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ro-RO" altLang="x-non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</m:t>
                        </m:r>
                      </m:e>
                    </m:d>
                  </m:oMath>
                </a14:m>
                <a:endParaRPr lang="ro-RO" sz="200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o-RO" altLang="x-none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o-RO" altLang="x-none" sz="2000" dirty="0" smtClean="0"/>
                  <a:t>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ro-RO" altLang="x-none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o-RO" altLang="x-non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ro-RO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ro-RO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}={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o-RO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,…}</m:t>
                        </m:r>
                      </m:e>
                    </m:nary>
                    <m:r>
                      <a:rPr lang="ro-RO" altLang="x-none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ro-RO" altLang="x-none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o-RO" altLang="x-non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ro-RO" altLang="x-none" sz="2000" b="0" i="1" smtClean="0">
                        <a:latin typeface="Cambria Math" panose="02040503050406030204" pitchFamily="18" charset="0"/>
                      </a:rPr>
                      <m:t>}={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ro-RO" altLang="x-none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o-RO" altLang="x-none" sz="2000" b="0" i="1" dirty="0" smtClean="0">
                  <a:latin typeface="Cambria Math" panose="02040503050406030204" pitchFamily="18" charset="0"/>
                </a:endParaRPr>
              </a:p>
              <a:p>
                <a:pPr marL="457200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o-RO" altLang="x-none" sz="2000" dirty="0"/>
                  <a:t>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20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o-RO" altLang="x-non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altLang="x-none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ro-RO" altLang="x-none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ro-RO" altLang="x-non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altLang="x-none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ro-RO" altLang="x-none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o-RO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({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}∪{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})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o-RO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({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})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o-RO" altLang="x-none" sz="2000" dirty="0" smtClean="0"/>
                  <a:t> </a:t>
                </a:r>
              </a:p>
              <a:p>
                <a:pPr marL="457200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o-RO" altLang="x-none" sz="20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20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o-RO" altLang="x-none" sz="2000" dirty="0"/>
                  <a:t>. </a:t>
                </a:r>
                <a:r>
                  <a:rPr lang="ro-RO" altLang="x-none" sz="2000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20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({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})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o-RO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o-RO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ro-RO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altLang="x-non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ro-RO" sz="20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ro-RO" sz="2000" b="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o-RO" altLang="x-none" sz="2000" dirty="0"/>
                  <a:t>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20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({</m:t>
                        </m:r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})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o-RO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o-RO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ro-RO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altLang="x-non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ro-RO" sz="20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ro-RO" sz="200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o-RO" altLang="x-none" sz="2000" dirty="0" smtClean="0"/>
                  <a:t>. </a:t>
                </a:r>
                <a:r>
                  <a:rPr lang="ro-RO" altLang="x-none" sz="2000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20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o-RO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o-RO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ro-RO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altLang="x-non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ro-RO" altLang="x-non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altLang="x-non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ro-RO" sz="20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ro-RO" sz="200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o-RO" altLang="x-none" sz="2000" dirty="0" smtClean="0"/>
                  <a:t>. </a:t>
                </a:r>
                <a:r>
                  <a:rPr lang="ro-RO" altLang="x-none" sz="2000" dirty="0"/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20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𝑎𝑤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𝑎𝑏𝑤</m:t>
                        </m:r>
                      </m:e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o-RO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o-RO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ro-RO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altLang="x-non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ro-RO" altLang="x-non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altLang="x-non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ro-RO" sz="20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o-RO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o-RO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20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ro-RO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altLang="x-non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ro-RO" altLang="x-non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altLang="x-non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ro-RO" sz="20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𝑐𝑜𝑛𝑡𝑎𝑖𝑛𝑠</m:t>
                        </m:r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𝑙𝑒𝑎𝑠𝑡</m:t>
                        </m:r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𝑜𝑛𝑒</m:t>
                        </m:r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ro-RO" altLang="x-none" sz="2000" b="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o-RO" altLang="x-none" sz="2000" dirty="0"/>
                  <a:t>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20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({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})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({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})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o-RO" altLang="x-none" sz="2000" b="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000" i="1" dirty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ro-RO" altLang="x-non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altLang="x-none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ro-RO" altLang="x-none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o-RO" altLang="x-none" sz="2000" dirty="0"/>
                  <a:t>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20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altLang="x-none" sz="2000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{"/>
                        <m:endChr m:val="}"/>
                        <m:ctrlP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o-RO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ro-RO" sz="20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𝑏𝑏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𝑏𝑎𝑐</m:t>
                        </m:r>
                      </m:e>
                    </m:d>
                  </m:oMath>
                </a14:m>
                <a:endParaRPr lang="ro-RO" altLang="x-none" sz="2000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ro-RO" altLang="x-none" sz="2000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ro-RO" altLang="x-none" sz="2000" b="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ro-RO" sz="200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ro-RO" sz="2000" dirty="0" smtClean="0"/>
              </a:p>
              <a:p>
                <a:pPr marL="0" indent="0" eaLnBrk="1" hangingPunct="1">
                  <a:buNone/>
                </a:pPr>
                <a:endParaRPr lang="en-US" altLang="x-none" sz="2000" dirty="0" smtClean="0"/>
              </a:p>
            </p:txBody>
          </p:sp>
        </mc:Choice>
        <mc:Fallback xmlns="">
          <p:sp>
            <p:nvSpPr>
              <p:cNvPr id="92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" y="2017712"/>
                <a:ext cx="8878888" cy="4764087"/>
              </a:xfrm>
              <a:blipFill rotWithShape="0">
                <a:blip r:embed="rId3"/>
                <a:stretch>
                  <a:fillRect l="-69" t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57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829FA1-555B-0243-8EA5-30650301C623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x-none" dirty="0" smtClean="0"/>
              <a:t>Examples</a:t>
            </a: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" y="2017712"/>
                <a:ext cx="8878888" cy="4764087"/>
              </a:xfrm>
            </p:spPr>
            <p:txBody>
              <a:bodyPr/>
              <a:lstStyle/>
              <a:p>
                <a:pPr marL="457200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o-RO" altLang="x-none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ro-RO" altLang="x-none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altLang="x-non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𝑒𝑛𝑑𝑠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𝑐𝑜𝑛𝑡𝑎𝑖𝑛𝑠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𝑙𝑒𝑎𝑠𝑡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𝑜𝑛𝑒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ro-RO" altLang="x-none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o-RO" altLang="x-non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ro-RO" altLang="x-none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o-RO" altLang="x-non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ro-RO" altLang="x-none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o-RO" sz="2000" b="0" i="1" dirty="0" smtClean="0">
                  <a:latin typeface="Cambria Math" panose="02040503050406030204" pitchFamily="18" charset="0"/>
                </a:endParaRPr>
              </a:p>
              <a:p>
                <a:pPr marL="457200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20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o-RO" altLang="x-none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ro-RO" altLang="x-none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altLang="x-non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o-RO" altLang="x-non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altLang="x-non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altLang="x-non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o-RO" altLang="x-non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altLang="x-none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altLang="x-none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e>
                    </m:d>
                    <m:r>
                      <a:rPr lang="ro-RO" altLang="x-none" sz="200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ro-RO" altLang="x-non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ro-RO" altLang="x-none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o-RO" sz="200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ro-RO" altLang="x-non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o-RO" altLang="x-none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ro-RO" altLang="x-none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altLang="x-non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altLang="x-non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ro-RO" altLang="x-non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o-RO" altLang="x-non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altLang="x-non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altLang="x-non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o-RO" altLang="x-non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altLang="x-non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altLang="x-non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𝑒𝑣𝑒𝑛</m:t>
                        </m:r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o-RO" altLang="x-non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altLang="x-non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altLang="x-non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o-RO" altLang="x-none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ro-RO" altLang="x-non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ro-RO" altLang="x-non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altLang="x-non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ro-RO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ro-RO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o-RO" altLang="x-none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ro-RO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ro-RO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o-RO" altLang="x-non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ro-RO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ro-RO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altLang="x-non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ro-RO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ro-RO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altLang="x-non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ro-RO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o-RO" altLang="x-non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o-RO" sz="2000" dirty="0" smtClean="0">
                  <a:solidFill>
                    <a:srgbClr val="FF0000"/>
                  </a:solidFill>
                </a:endParaRPr>
              </a:p>
              <a:p>
                <a:pPr marL="457200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20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o-RO" altLang="x-none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ro-RO" altLang="x-none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o-RO" altLang="x-non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altLang="x-non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ro-RO" altLang="x-non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o-RO" altLang="x-non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𝑒𝑛𝑑𝑠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𝑤𝑖𝑡h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𝑏𝑏</m:t>
                        </m:r>
                      </m:e>
                    </m:d>
                    <m:r>
                      <a:rPr lang="ro-RO" altLang="x-none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o-RO" altLang="x-none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altLang="x-none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ro-RO" altLang="x-none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𝑎𝑎</m:t>
                    </m:r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ro-RO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200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20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o-RO" altLang="x-none" sz="20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ro-RO" altLang="x-none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altLang="x-non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o-RO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o-RO" altLang="x-none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altLang="x-none" sz="2000" b="0" i="1" dirty="0" smtClean="0"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e>
                            </m:d>
                          </m:e>
                          <m:sup>
                            <m:r>
                              <a:rPr lang="ro-RO" sz="20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ro-RO" altLang="x-non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h𝑎𝑠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𝑎𝑙𝑡𝑒𝑟𝑛𝑎𝑡𝑖𝑛𝑔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o-RO" altLang="x-non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altLang="x-non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ro-RO" altLang="x-non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ro-RO" altLang="x-non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altLang="x-non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ro-RO" altLang="x-non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o-RO" altLang="x-non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ro-RO" altLang="x-none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(10)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2000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o-RO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ro-RO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2000" b="0" i="0" dirty="0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(10)</m:t>
                        </m:r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2000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ro-RO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ro-RO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i="1" dirty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</m:e>
                      <m:sup>
                        <m:r>
                          <a:rPr lang="ro-RO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o-RO" sz="160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160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ro-RO" altLang="x-non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o-RO" altLang="x-none" sz="16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ro-RO" altLang="x-none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altLang="x-non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1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altLang="x-non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o-RO" altLang="x-none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altLang="x-none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ro-RO" altLang="x-none" sz="16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ro-RO" altLang="x-none" sz="16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ro-RO" altLang="x-non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ro-RO" altLang="x-non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altLang="x-none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ro-RO" altLang="x-non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≡1 </m:t>
                        </m:r>
                        <m:r>
                          <a:rPr lang="ro-RO" altLang="x-non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ro-RO" altLang="x-non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4</m:t>
                        </m:r>
                      </m:e>
                    </m:d>
                    <m:r>
                      <a:rPr lang="ro-RO" altLang="x-none" sz="1600">
                        <a:latin typeface="Cambria Math" panose="02040503050406030204" pitchFamily="18" charset="0"/>
                      </a:rPr>
                      <m:t>.</m:t>
                    </m:r>
                    <m:r>
                      <a:rPr lang="ro-RO" altLang="x-none" sz="16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ro-RO" altLang="x-none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altLang="x-none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o-RO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o-RO" sz="1600" b="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ro-RO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ro-RO" sz="16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o-RO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ro-RO" sz="16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o-RO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ro-RO" sz="16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ro-RO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ro-RO" sz="16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ro-RO" sz="16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6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o-RO" sz="16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ro-RO" sz="1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o-RO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600" dirty="0" smtClean="0"/>
              </a:p>
              <a:p>
                <a:pPr marL="0" indent="0" eaLnBrk="1" hangingPunct="1">
                  <a:buNone/>
                </a:pPr>
                <a:endParaRPr lang="ro-RO" sz="2000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ro-RO" sz="200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ro-RO" altLang="x-none" sz="200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ro-RO" altLang="x-none" sz="200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ro-RO" altLang="x-none" sz="2000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ro-RO" altLang="x-none" sz="2000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ro-RO" altLang="x-none" sz="2000" b="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ro-RO" sz="200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ro-RO" sz="2000" dirty="0" smtClean="0"/>
              </a:p>
              <a:p>
                <a:pPr marL="0" indent="0" eaLnBrk="1" hangingPunct="1">
                  <a:buNone/>
                </a:pPr>
                <a:endParaRPr lang="en-US" altLang="x-none" sz="2000" dirty="0" smtClean="0"/>
              </a:p>
            </p:txBody>
          </p:sp>
        </mc:Choice>
        <mc:Fallback xmlns="">
          <p:sp>
            <p:nvSpPr>
              <p:cNvPr id="92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" y="2017712"/>
                <a:ext cx="8878888" cy="4764087"/>
              </a:xfrm>
              <a:blipFill rotWithShape="0">
                <a:blip r:embed="rId3"/>
                <a:stretch>
                  <a:fillRect l="-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96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318A827-B9CD-0145-9C56-4DEA6352ACCA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Precedence of Operators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Highest to lowest</a:t>
            </a:r>
          </a:p>
          <a:p>
            <a:pPr lvl="1" eaLnBrk="1" hangingPunct="1"/>
            <a:r>
              <a:rPr lang="en-US" altLang="x-none" dirty="0"/>
              <a:t>* operator (star)</a:t>
            </a:r>
          </a:p>
          <a:p>
            <a:pPr lvl="1" eaLnBrk="1" hangingPunct="1"/>
            <a:r>
              <a:rPr lang="en-US" altLang="x-none" dirty="0"/>
              <a:t> </a:t>
            </a:r>
            <a:r>
              <a:rPr lang="en-US" altLang="x-none" sz="4000" dirty="0"/>
              <a:t>.</a:t>
            </a:r>
            <a:r>
              <a:rPr lang="en-US" altLang="x-none" dirty="0"/>
              <a:t> </a:t>
            </a:r>
            <a:r>
              <a:rPr lang="en-US" altLang="x-none" dirty="0" smtClean="0"/>
              <a:t>(</a:t>
            </a:r>
            <a:r>
              <a:rPr lang="en-US" altLang="x-none" dirty="0"/>
              <a:t>concatenation) </a:t>
            </a:r>
          </a:p>
          <a:p>
            <a:pPr lvl="1" eaLnBrk="1" hangingPunct="1"/>
            <a:r>
              <a:rPr lang="en-US" altLang="x-none" dirty="0"/>
              <a:t>+ operator</a:t>
            </a:r>
          </a:p>
          <a:p>
            <a:pPr lvl="1" eaLnBrk="1" hangingPunct="1"/>
            <a:endParaRPr lang="en-US" altLang="x-none" dirty="0"/>
          </a:p>
          <a:p>
            <a:pPr eaLnBrk="1" hangingPunct="1"/>
            <a:r>
              <a:rPr lang="en-US" altLang="x-none" dirty="0"/>
              <a:t>Example: </a:t>
            </a:r>
          </a:p>
          <a:p>
            <a:pPr lvl="1" eaLnBrk="1" hangingPunct="1"/>
            <a:r>
              <a:rPr lang="en-US" altLang="x-none" dirty="0"/>
              <a:t>01* + 1 	= 	( 0 . ((1)*) ) +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255336-2E15-8848-94AB-E72D31ED51C6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 dirty="0"/>
              <a:t>Finite Automata (FA) &amp; Regular </a:t>
            </a:r>
            <a:r>
              <a:rPr lang="en-US" altLang="x-none" sz="4000" dirty="0" smtClean="0"/>
              <a:t>Expressions</a:t>
            </a:r>
            <a:endParaRPr lang="en-US" altLang="x-none" sz="4000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01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800" dirty="0" smtClean="0"/>
              <a:t>To show that they are interchangeable, consider the following theorems: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 smtClean="0">
                <a:solidFill>
                  <a:schemeClr val="hlink"/>
                </a:solidFill>
              </a:rPr>
              <a:t>Theorem 1</a:t>
            </a:r>
            <a:r>
              <a:rPr lang="en-US" sz="2400" i="1" u="sng" dirty="0" smtClean="0">
                <a:solidFill>
                  <a:srgbClr val="FF0000"/>
                </a:solidFill>
              </a:rPr>
              <a:t>:</a:t>
            </a:r>
            <a:r>
              <a:rPr lang="en-US" sz="2400" i="1" dirty="0" smtClean="0">
                <a:solidFill>
                  <a:srgbClr val="FF0000"/>
                </a:solidFill>
              </a:rPr>
              <a:t> For every DFA A there exists a r</a:t>
            </a:r>
            <a:r>
              <a:rPr lang="ro-RO" sz="2400" i="1" dirty="0" smtClean="0">
                <a:solidFill>
                  <a:srgbClr val="FF0000"/>
                </a:solidFill>
              </a:rPr>
              <a:t>.e.</a:t>
            </a:r>
            <a:r>
              <a:rPr lang="ro-RO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R such that L(R)=L(A)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Theorem 2: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For every r</a:t>
            </a:r>
            <a:r>
              <a:rPr lang="ro-RO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E</a:t>
            </a:r>
            <a:r>
              <a:rPr lang="ro-RO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 there exists an 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 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-N</a:t>
            </a:r>
            <a:r>
              <a:rPr lang="en-US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 E such that L(E)=L(R)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400" dirty="0" smtClean="0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2590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 sz="2200"/>
              <a:t> </a:t>
            </a:r>
            <a:r>
              <a:rPr lang="en-US" altLang="x-none"/>
              <a:t>-NFA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495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NFA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495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590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029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52578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3962400" y="6019800"/>
            <a:ext cx="5334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200400" y="5105400"/>
            <a:ext cx="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3505200" y="5105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 flipH="1" flipV="1">
            <a:off x="38100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2084388" y="5268913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Theorem 2</a:t>
            </a:r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>
            <a:off x="3962400" y="6172200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152400" y="3276600"/>
            <a:ext cx="1427163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Proofs </a:t>
            </a:r>
            <a:br>
              <a:rPr lang="en-US" altLang="x-none"/>
            </a:br>
            <a:r>
              <a:rPr lang="en-US" altLang="x-none"/>
              <a:t>in the book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6384925" y="5124450"/>
            <a:ext cx="2160588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/>
              <a:t>Kleene</a:t>
            </a:r>
            <a:r>
              <a:rPr lang="en-US" b="1" dirty="0"/>
              <a:t> Theorem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89E01A1-BBCA-1D41-967A-BB5850F4AE51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1331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DFA to RE construction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371600" y="32448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2286000" y="40227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2667000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0</a:t>
            </a:r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>
            <a:off x="2971800" y="4022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Oval 14"/>
          <p:cNvSpPr>
            <a:spLocks noChangeArrowheads="1"/>
          </p:cNvSpPr>
          <p:nvPr/>
        </p:nvSpPr>
        <p:spPr bwMode="auto">
          <a:xfrm>
            <a:off x="3810000" y="3870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1</a:t>
            </a:r>
          </a:p>
        </p:txBody>
      </p:sp>
      <p:sp>
        <p:nvSpPr>
          <p:cNvPr id="13325" name="Oval 16"/>
          <p:cNvSpPr>
            <a:spLocks noChangeArrowheads="1"/>
          </p:cNvSpPr>
          <p:nvPr/>
        </p:nvSpPr>
        <p:spPr bwMode="auto">
          <a:xfrm>
            <a:off x="4935538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2</a:t>
            </a:r>
          </a:p>
        </p:txBody>
      </p:sp>
      <p:sp>
        <p:nvSpPr>
          <p:cNvPr id="13326" name="Oval 17"/>
          <p:cNvSpPr>
            <a:spLocks noChangeArrowheads="1"/>
          </p:cNvSpPr>
          <p:nvPr/>
        </p:nvSpPr>
        <p:spPr bwMode="auto">
          <a:xfrm>
            <a:off x="4859338" y="3794125"/>
            <a:ext cx="457200" cy="457200"/>
          </a:xfrm>
          <a:prstGeom prst="ellipse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>
            <a:off x="4114800" y="4022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Freeform 22"/>
          <p:cNvSpPr>
            <a:spLocks/>
          </p:cNvSpPr>
          <p:nvPr/>
        </p:nvSpPr>
        <p:spPr bwMode="auto">
          <a:xfrm>
            <a:off x="2654300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23"/>
          <p:cNvSpPr txBox="1">
            <a:spLocks noChangeArrowheads="1"/>
          </p:cNvSpPr>
          <p:nvPr/>
        </p:nvSpPr>
        <p:spPr bwMode="auto">
          <a:xfrm>
            <a:off x="3284538" y="37671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0" name="Text Box 24"/>
          <p:cNvSpPr txBox="1">
            <a:spLocks noChangeArrowheads="1"/>
          </p:cNvSpPr>
          <p:nvPr/>
        </p:nvSpPr>
        <p:spPr bwMode="auto">
          <a:xfrm>
            <a:off x="4351338" y="37623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1" name="Text Box 25"/>
          <p:cNvSpPr txBox="1">
            <a:spLocks noChangeArrowheads="1"/>
          </p:cNvSpPr>
          <p:nvPr/>
        </p:nvSpPr>
        <p:spPr bwMode="auto">
          <a:xfrm>
            <a:off x="2667000" y="33369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2" name="Freeform 28"/>
          <p:cNvSpPr>
            <a:spLocks/>
          </p:cNvSpPr>
          <p:nvPr/>
        </p:nvSpPr>
        <p:spPr bwMode="auto">
          <a:xfrm>
            <a:off x="3805238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9"/>
          <p:cNvSpPr txBox="1">
            <a:spLocks noChangeArrowheads="1"/>
          </p:cNvSpPr>
          <p:nvPr/>
        </p:nvSpPr>
        <p:spPr bwMode="auto">
          <a:xfrm>
            <a:off x="3817938" y="33369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4" name="Freeform 30"/>
          <p:cNvSpPr>
            <a:spLocks/>
          </p:cNvSpPr>
          <p:nvPr/>
        </p:nvSpPr>
        <p:spPr bwMode="auto">
          <a:xfrm>
            <a:off x="4930775" y="35528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Text Box 31"/>
          <p:cNvSpPr txBox="1">
            <a:spLocks noChangeArrowheads="1"/>
          </p:cNvSpPr>
          <p:nvPr/>
        </p:nvSpPr>
        <p:spPr bwMode="auto">
          <a:xfrm>
            <a:off x="4943475" y="326072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0,1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79638" y="4311650"/>
            <a:ext cx="3633787" cy="714375"/>
            <a:chOff x="1373" y="2428"/>
            <a:chExt cx="2289" cy="450"/>
          </a:xfrm>
        </p:grpSpPr>
        <p:sp>
          <p:nvSpPr>
            <p:cNvPr id="13351" name="AutoShape 32"/>
            <p:cNvSpPr>
              <a:spLocks noChangeArrowheads="1"/>
            </p:cNvSpPr>
            <p:nvPr/>
          </p:nvSpPr>
          <p:spPr bwMode="auto">
            <a:xfrm>
              <a:off x="1728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2" name="Text Box 36"/>
            <p:cNvSpPr txBox="1">
              <a:spLocks noChangeArrowheads="1"/>
            </p:cNvSpPr>
            <p:nvPr/>
          </p:nvSpPr>
          <p:spPr bwMode="auto">
            <a:xfrm>
              <a:off x="1373" y="2626"/>
              <a:ext cx="5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(1*)</a:t>
              </a:r>
            </a:p>
          </p:txBody>
        </p:sp>
        <p:sp>
          <p:nvSpPr>
            <p:cNvPr id="13353" name="AutoShape 37"/>
            <p:cNvSpPr>
              <a:spLocks noChangeArrowheads="1"/>
            </p:cNvSpPr>
            <p:nvPr/>
          </p:nvSpPr>
          <p:spPr bwMode="auto">
            <a:xfrm>
              <a:off x="2099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4" name="Text Box 38"/>
            <p:cNvSpPr txBox="1">
              <a:spLocks noChangeArrowheads="1"/>
            </p:cNvSpPr>
            <p:nvPr/>
          </p:nvSpPr>
          <p:spPr bwMode="auto">
            <a:xfrm>
              <a:off x="2003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13355" name="AutoShape 39"/>
            <p:cNvSpPr>
              <a:spLocks noChangeArrowheads="1"/>
            </p:cNvSpPr>
            <p:nvPr/>
          </p:nvSpPr>
          <p:spPr bwMode="auto">
            <a:xfrm>
              <a:off x="2515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6" name="Text Box 40"/>
            <p:cNvSpPr txBox="1">
              <a:spLocks noChangeArrowheads="1"/>
            </p:cNvSpPr>
            <p:nvPr/>
          </p:nvSpPr>
          <p:spPr bwMode="auto">
            <a:xfrm>
              <a:off x="2160" y="2616"/>
              <a:ext cx="5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(0*)</a:t>
              </a:r>
            </a:p>
          </p:txBody>
        </p:sp>
        <p:sp>
          <p:nvSpPr>
            <p:cNvPr id="13357" name="AutoShape 41"/>
            <p:cNvSpPr>
              <a:spLocks noChangeArrowheads="1"/>
            </p:cNvSpPr>
            <p:nvPr/>
          </p:nvSpPr>
          <p:spPr bwMode="auto">
            <a:xfrm>
              <a:off x="2832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8" name="Text Box 42"/>
            <p:cNvSpPr txBox="1">
              <a:spLocks noChangeArrowheads="1"/>
            </p:cNvSpPr>
            <p:nvPr/>
          </p:nvSpPr>
          <p:spPr bwMode="auto">
            <a:xfrm>
              <a:off x="2736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59" name="AutoShape 43"/>
            <p:cNvSpPr>
              <a:spLocks noChangeArrowheads="1"/>
            </p:cNvSpPr>
            <p:nvPr/>
          </p:nvSpPr>
          <p:spPr bwMode="auto">
            <a:xfrm>
              <a:off x="3235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60" name="Text Box 44"/>
            <p:cNvSpPr txBox="1">
              <a:spLocks noChangeArrowheads="1"/>
            </p:cNvSpPr>
            <p:nvPr/>
          </p:nvSpPr>
          <p:spPr bwMode="auto">
            <a:xfrm>
              <a:off x="2880" y="2626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(0 + 1)*</a:t>
              </a:r>
            </a:p>
          </p:txBody>
        </p:sp>
      </p:grpSp>
      <p:sp>
        <p:nvSpPr>
          <p:cNvPr id="13337" name="Text Box 54"/>
          <p:cNvSpPr txBox="1">
            <a:spLocks noChangeArrowheads="1"/>
          </p:cNvSpPr>
          <p:nvPr/>
        </p:nvSpPr>
        <p:spPr bwMode="auto">
          <a:xfrm>
            <a:off x="1279525" y="1992313"/>
            <a:ext cx="7431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 Informally, trace all distinct paths (traversing cycles only once) </a:t>
            </a:r>
            <a:br>
              <a:rPr lang="en-US" altLang="x-none" dirty="0"/>
            </a:br>
            <a:r>
              <a:rPr lang="en-US" altLang="x-none" dirty="0"/>
              <a:t>	from the start state to </a:t>
            </a:r>
            <a:r>
              <a:rPr lang="en-US" altLang="x-none" i="1" dirty="0"/>
              <a:t>each of the </a:t>
            </a:r>
            <a:r>
              <a:rPr lang="en-US" altLang="x-none" dirty="0"/>
              <a:t>final states </a:t>
            </a:r>
            <a:br>
              <a:rPr lang="en-US" altLang="x-none" dirty="0"/>
            </a:br>
            <a:r>
              <a:rPr lang="en-US" altLang="x-none" dirty="0"/>
              <a:t>	and enumerate all the expressions along the way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667000" y="5699125"/>
            <a:ext cx="2514600" cy="930275"/>
            <a:chOff x="1680" y="3302"/>
            <a:chExt cx="1584" cy="586"/>
          </a:xfrm>
        </p:grpSpPr>
        <p:sp>
          <p:nvSpPr>
            <p:cNvPr id="13349" name="Text Box 51"/>
            <p:cNvSpPr txBox="1">
              <a:spLocks noChangeArrowheads="1"/>
            </p:cNvSpPr>
            <p:nvPr/>
          </p:nvSpPr>
          <p:spPr bwMode="auto">
            <a:xfrm rot="10800000" flipV="1">
              <a:off x="1680" y="3638"/>
              <a:ext cx="15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/>
                <a:t>     1*00*1(0+1)*</a:t>
              </a:r>
            </a:p>
          </p:txBody>
        </p:sp>
        <p:sp>
          <p:nvSpPr>
            <p:cNvPr id="13350" name="AutoShape 59"/>
            <p:cNvSpPr>
              <a:spLocks noChangeArrowheads="1"/>
            </p:cNvSpPr>
            <p:nvPr/>
          </p:nvSpPr>
          <p:spPr bwMode="auto">
            <a:xfrm>
              <a:off x="2256" y="3302"/>
              <a:ext cx="144" cy="336"/>
            </a:xfrm>
            <a:prstGeom prst="downArrow">
              <a:avLst>
                <a:gd name="adj1" fmla="val 50000"/>
                <a:gd name="adj2" fmla="val 5833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133600" y="5013325"/>
            <a:ext cx="3657600" cy="609600"/>
            <a:chOff x="1344" y="2870"/>
            <a:chExt cx="2304" cy="384"/>
          </a:xfrm>
        </p:grpSpPr>
        <p:sp>
          <p:nvSpPr>
            <p:cNvPr id="13341" name="AutoShape 45"/>
            <p:cNvSpPr>
              <a:spLocks/>
            </p:cNvSpPr>
            <p:nvPr/>
          </p:nvSpPr>
          <p:spPr bwMode="auto">
            <a:xfrm rot="5400000">
              <a:off x="235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2" name="Text Box 46"/>
            <p:cNvSpPr txBox="1">
              <a:spLocks noChangeArrowheads="1"/>
            </p:cNvSpPr>
            <p:nvPr/>
          </p:nvSpPr>
          <p:spPr bwMode="auto">
            <a:xfrm rot="10800000" flipV="1">
              <a:off x="2160" y="3004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00* </a:t>
              </a:r>
            </a:p>
          </p:txBody>
        </p:sp>
        <p:sp>
          <p:nvSpPr>
            <p:cNvPr id="13343" name="AutoShape 48"/>
            <p:cNvSpPr>
              <a:spLocks/>
            </p:cNvSpPr>
            <p:nvPr/>
          </p:nvSpPr>
          <p:spPr bwMode="auto">
            <a:xfrm rot="5400000">
              <a:off x="163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4" name="Text Box 49"/>
            <p:cNvSpPr txBox="1">
              <a:spLocks noChangeArrowheads="1"/>
            </p:cNvSpPr>
            <p:nvPr/>
          </p:nvSpPr>
          <p:spPr bwMode="auto">
            <a:xfrm rot="10800000" flipV="1">
              <a:off x="1584" y="2966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1*</a:t>
              </a:r>
            </a:p>
          </p:txBody>
        </p:sp>
        <p:sp>
          <p:nvSpPr>
            <p:cNvPr id="13345" name="AutoShape 50"/>
            <p:cNvSpPr>
              <a:spLocks/>
            </p:cNvSpPr>
            <p:nvPr/>
          </p:nvSpPr>
          <p:spPr bwMode="auto">
            <a:xfrm rot="5400000">
              <a:off x="3264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6" name="AutoShape 52"/>
            <p:cNvSpPr>
              <a:spLocks/>
            </p:cNvSpPr>
            <p:nvPr/>
          </p:nvSpPr>
          <p:spPr bwMode="auto">
            <a:xfrm rot="5400000">
              <a:off x="2784" y="2822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7" name="Text Box 53"/>
            <p:cNvSpPr txBox="1">
              <a:spLocks noChangeArrowheads="1"/>
            </p:cNvSpPr>
            <p:nvPr/>
          </p:nvSpPr>
          <p:spPr bwMode="auto">
            <a:xfrm rot="10800000" flipV="1">
              <a:off x="2736" y="296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48" name="Text Box 63"/>
            <p:cNvSpPr txBox="1">
              <a:spLocks noChangeArrowheads="1"/>
            </p:cNvSpPr>
            <p:nvPr/>
          </p:nvSpPr>
          <p:spPr bwMode="auto">
            <a:xfrm>
              <a:off x="3062" y="2935"/>
              <a:ext cx="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(0+1)*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943600" y="5638800"/>
            <a:ext cx="3089275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Q) What is the language?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RE to </a:t>
            </a:r>
            <a:r>
              <a:rPr lang="en-US" altLang="x-none" dirty="0">
                <a:sym typeface="Symbol" charset="2"/>
              </a:rPr>
              <a:t></a:t>
            </a:r>
            <a:r>
              <a:rPr lang="en-US" altLang="x-none" dirty="0">
                <a:ea typeface="ＭＳ Ｐゴシック" charset="-128"/>
              </a:rPr>
              <a:t>-N</a:t>
            </a:r>
            <a:r>
              <a:rPr lang="en-US" altLang="x-none" dirty="0"/>
              <a:t>FA construction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ro-RO" sz="2000" dirty="0" smtClean="0"/>
              <a:t>Given a r.e., we can always built an </a:t>
            </a:r>
            <a:r>
              <a:rPr lang="en-US" altLang="x-none" sz="2000" dirty="0">
                <a:sym typeface="Symbol" charset="2"/>
              </a:rPr>
              <a:t></a:t>
            </a:r>
            <a:r>
              <a:rPr lang="en-US" altLang="x-none" sz="2000" dirty="0">
                <a:ea typeface="ＭＳ Ｐゴシック" charset="-128"/>
              </a:rPr>
              <a:t>-</a:t>
            </a:r>
            <a:r>
              <a:rPr lang="en-US" altLang="x-none" sz="2000" dirty="0" smtClean="0">
                <a:ea typeface="ＭＳ Ｐゴシック" charset="-128"/>
              </a:rPr>
              <a:t>N</a:t>
            </a:r>
            <a:r>
              <a:rPr lang="en-US" altLang="x-none" sz="2000" dirty="0" smtClean="0"/>
              <a:t>FA</a:t>
            </a:r>
            <a:r>
              <a:rPr lang="ro-RO" altLang="x-none" sz="2000" dirty="0" smtClean="0"/>
              <a:t> recognizing L(r.e.) using the following diagrams.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D2EAC4-9677-2D48-9E07-A39C080CEC3A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/>
              <a:t> -NFA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2</a:t>
            </a:r>
          </a:p>
        </p:txBody>
      </p: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1057275" y="2543178"/>
            <a:ext cx="1238250" cy="639763"/>
            <a:chOff x="3258" y="2298"/>
            <a:chExt cx="780" cy="403"/>
          </a:xfrm>
        </p:grpSpPr>
        <p:sp>
          <p:nvSpPr>
            <p:cNvPr id="77" name="Oval 47"/>
            <p:cNvSpPr>
              <a:spLocks noChangeArrowheads="1"/>
            </p:cNvSpPr>
            <p:nvPr/>
          </p:nvSpPr>
          <p:spPr bwMode="auto">
            <a:xfrm>
              <a:off x="3258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78" name="Line 48"/>
            <p:cNvSpPr>
              <a:spLocks noChangeShapeType="1"/>
            </p:cNvSpPr>
            <p:nvPr/>
          </p:nvSpPr>
          <p:spPr bwMode="auto">
            <a:xfrm flipV="1">
              <a:off x="3450" y="2544"/>
              <a:ext cx="294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56"/>
            <p:cNvSpPr>
              <a:spLocks noChangeArrowheads="1"/>
            </p:cNvSpPr>
            <p:nvPr/>
          </p:nvSpPr>
          <p:spPr bwMode="auto">
            <a:xfrm>
              <a:off x="3798" y="246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93" name="Text Box 63"/>
            <p:cNvSpPr txBox="1">
              <a:spLocks noChangeArrowheads="1"/>
            </p:cNvSpPr>
            <p:nvPr/>
          </p:nvSpPr>
          <p:spPr bwMode="auto">
            <a:xfrm>
              <a:off x="3555" y="2298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x-none" dirty="0">
                <a:sym typeface="Symbol" charset="2"/>
              </a:endParaRPr>
            </a:p>
          </p:txBody>
        </p:sp>
        <p:sp>
          <p:nvSpPr>
            <p:cNvPr id="99" name="Oval 73"/>
            <p:cNvSpPr>
              <a:spLocks noChangeArrowheads="1"/>
            </p:cNvSpPr>
            <p:nvPr/>
          </p:nvSpPr>
          <p:spPr bwMode="auto">
            <a:xfrm>
              <a:off x="3750" y="2413"/>
              <a:ext cx="288" cy="288"/>
            </a:xfrm>
            <a:prstGeom prst="ellipse">
              <a:avLst/>
            </a:prstGeom>
            <a:solidFill>
              <a:schemeClr val="accent1">
                <a:alpha val="1294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124" name="Group 74"/>
          <p:cNvGrpSpPr>
            <a:grpSpLocks/>
          </p:cNvGrpSpPr>
          <p:nvPr/>
        </p:nvGrpSpPr>
        <p:grpSpPr bwMode="auto">
          <a:xfrm>
            <a:off x="457200" y="3589577"/>
            <a:ext cx="2743200" cy="1082675"/>
            <a:chOff x="3264" y="2376"/>
            <a:chExt cx="1728" cy="682"/>
          </a:xfrm>
        </p:grpSpPr>
        <p:sp>
          <p:nvSpPr>
            <p:cNvPr id="125" name="Oval 47"/>
            <p:cNvSpPr>
              <a:spLocks noChangeArrowheads="1"/>
            </p:cNvSpPr>
            <p:nvPr/>
          </p:nvSpPr>
          <p:spPr bwMode="auto">
            <a:xfrm>
              <a:off x="326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26" name="Line 48"/>
            <p:cNvSpPr>
              <a:spLocks noChangeShapeType="1"/>
            </p:cNvSpPr>
            <p:nvPr/>
          </p:nvSpPr>
          <p:spPr bwMode="auto">
            <a:xfrm flipV="1">
              <a:off x="3456" y="254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49"/>
            <p:cNvSpPr>
              <a:spLocks noChangeArrowheads="1"/>
            </p:cNvSpPr>
            <p:nvPr/>
          </p:nvSpPr>
          <p:spPr bwMode="auto">
            <a:xfrm>
              <a:off x="3744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28" name="Oval 50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3456" y="27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Oval 53"/>
            <p:cNvSpPr>
              <a:spLocks noChangeArrowheads="1"/>
            </p:cNvSpPr>
            <p:nvPr/>
          </p:nvSpPr>
          <p:spPr bwMode="auto">
            <a:xfrm>
              <a:off x="4272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" name="Oval 55"/>
            <p:cNvSpPr>
              <a:spLocks noChangeArrowheads="1"/>
            </p:cNvSpPr>
            <p:nvPr/>
          </p:nvSpPr>
          <p:spPr bwMode="auto">
            <a:xfrm>
              <a:off x="4272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4" name="Oval 56"/>
            <p:cNvSpPr>
              <a:spLocks noChangeArrowheads="1"/>
            </p:cNvSpPr>
            <p:nvPr/>
          </p:nvSpPr>
          <p:spPr bwMode="auto">
            <a:xfrm>
              <a:off x="4752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35" name="Line 57"/>
            <p:cNvSpPr>
              <a:spLocks noChangeShapeType="1"/>
            </p:cNvSpPr>
            <p:nvPr/>
          </p:nvSpPr>
          <p:spPr bwMode="auto">
            <a:xfrm>
              <a:off x="4464" y="254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58"/>
            <p:cNvSpPr>
              <a:spLocks noChangeShapeType="1"/>
            </p:cNvSpPr>
            <p:nvPr/>
          </p:nvSpPr>
          <p:spPr bwMode="auto">
            <a:xfrm flipV="1">
              <a:off x="4464" y="278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59"/>
            <p:cNvSpPr txBox="1">
              <a:spLocks noChangeArrowheads="1"/>
            </p:cNvSpPr>
            <p:nvPr/>
          </p:nvSpPr>
          <p:spPr bwMode="auto">
            <a:xfrm>
              <a:off x="3980" y="2418"/>
              <a:ext cx="2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ro-RO" altLang="x-none" dirty="0" smtClean="0"/>
                <a:t>R</a:t>
              </a:r>
              <a:endParaRPr lang="en-US" altLang="x-none" dirty="0"/>
            </a:p>
          </p:txBody>
        </p:sp>
        <p:sp>
          <p:nvSpPr>
            <p:cNvPr id="138" name="Text Box 60"/>
            <p:cNvSpPr txBox="1">
              <a:spLocks noChangeArrowheads="1"/>
            </p:cNvSpPr>
            <p:nvPr/>
          </p:nvSpPr>
          <p:spPr bwMode="auto">
            <a:xfrm>
              <a:off x="3984" y="2803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ro-RO" altLang="x-none" dirty="0" smtClean="0"/>
                <a:t>S</a:t>
              </a:r>
              <a:endParaRPr lang="en-US" altLang="x-none" dirty="0"/>
            </a:p>
          </p:txBody>
        </p:sp>
        <p:sp>
          <p:nvSpPr>
            <p:cNvPr id="139" name="Text Box 61"/>
            <p:cNvSpPr txBox="1">
              <a:spLocks noChangeArrowheads="1"/>
            </p:cNvSpPr>
            <p:nvPr/>
          </p:nvSpPr>
          <p:spPr bwMode="auto">
            <a:xfrm>
              <a:off x="4464" y="2376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ym typeface="Symbol" charset="2"/>
                </a:rPr>
                <a:t></a:t>
              </a:r>
            </a:p>
          </p:txBody>
        </p:sp>
        <p:sp>
          <p:nvSpPr>
            <p:cNvPr id="140" name="Text Box 62"/>
            <p:cNvSpPr txBox="1">
              <a:spLocks noChangeArrowheads="1"/>
            </p:cNvSpPr>
            <p:nvPr/>
          </p:nvSpPr>
          <p:spPr bwMode="auto">
            <a:xfrm>
              <a:off x="4512" y="280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1" name="Text Box 63"/>
            <p:cNvSpPr txBox="1">
              <a:spLocks noChangeArrowheads="1"/>
            </p:cNvSpPr>
            <p:nvPr/>
          </p:nvSpPr>
          <p:spPr bwMode="auto">
            <a:xfrm>
              <a:off x="3504" y="2424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2" name="Text Box 64"/>
            <p:cNvSpPr txBox="1">
              <a:spLocks noChangeArrowheads="1"/>
            </p:cNvSpPr>
            <p:nvPr/>
          </p:nvSpPr>
          <p:spPr bwMode="auto">
            <a:xfrm>
              <a:off x="3504" y="2760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7" name="Oval 73"/>
            <p:cNvSpPr>
              <a:spLocks noChangeArrowheads="1"/>
            </p:cNvSpPr>
            <p:nvPr/>
          </p:nvSpPr>
          <p:spPr bwMode="auto">
            <a:xfrm>
              <a:off x="4704" y="2544"/>
              <a:ext cx="288" cy="288"/>
            </a:xfrm>
            <a:prstGeom prst="ellipse">
              <a:avLst/>
            </a:prstGeom>
            <a:solidFill>
              <a:schemeClr val="accent1">
                <a:alpha val="1294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148" name="Group 147"/>
          <p:cNvGrpSpPr>
            <a:grpSpLocks/>
          </p:cNvGrpSpPr>
          <p:nvPr/>
        </p:nvGrpSpPr>
        <p:grpSpPr bwMode="auto">
          <a:xfrm>
            <a:off x="4076967" y="2543178"/>
            <a:ext cx="1238250" cy="639763"/>
            <a:chOff x="3258" y="2298"/>
            <a:chExt cx="780" cy="403"/>
          </a:xfrm>
        </p:grpSpPr>
        <p:sp>
          <p:nvSpPr>
            <p:cNvPr id="149" name="Oval 47"/>
            <p:cNvSpPr>
              <a:spLocks noChangeArrowheads="1"/>
            </p:cNvSpPr>
            <p:nvPr/>
          </p:nvSpPr>
          <p:spPr bwMode="auto">
            <a:xfrm>
              <a:off x="3258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50" name="Line 48"/>
            <p:cNvSpPr>
              <a:spLocks noChangeShapeType="1"/>
            </p:cNvSpPr>
            <p:nvPr/>
          </p:nvSpPr>
          <p:spPr bwMode="auto">
            <a:xfrm flipV="1">
              <a:off x="3450" y="2544"/>
              <a:ext cx="294" cy="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Oval 56"/>
            <p:cNvSpPr>
              <a:spLocks noChangeArrowheads="1"/>
            </p:cNvSpPr>
            <p:nvPr/>
          </p:nvSpPr>
          <p:spPr bwMode="auto">
            <a:xfrm>
              <a:off x="3798" y="246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52" name="Text Box 63"/>
            <p:cNvSpPr txBox="1">
              <a:spLocks noChangeArrowheads="1"/>
            </p:cNvSpPr>
            <p:nvPr/>
          </p:nvSpPr>
          <p:spPr bwMode="auto">
            <a:xfrm>
              <a:off x="3507" y="2298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ro-RO" altLang="x-none" dirty="0" smtClean="0">
                  <a:sym typeface="Symbol" charset="2"/>
                </a:rPr>
                <a:t>a</a:t>
              </a:r>
              <a:endParaRPr lang="en-US" altLang="x-none" dirty="0">
                <a:sym typeface="Symbol" charset="2"/>
              </a:endParaRPr>
            </a:p>
          </p:txBody>
        </p:sp>
        <p:sp>
          <p:nvSpPr>
            <p:cNvPr id="153" name="Oval 73"/>
            <p:cNvSpPr>
              <a:spLocks noChangeArrowheads="1"/>
            </p:cNvSpPr>
            <p:nvPr/>
          </p:nvSpPr>
          <p:spPr bwMode="auto">
            <a:xfrm>
              <a:off x="3750" y="2413"/>
              <a:ext cx="288" cy="288"/>
            </a:xfrm>
            <a:prstGeom prst="ellipse">
              <a:avLst/>
            </a:prstGeom>
            <a:solidFill>
              <a:schemeClr val="accent1">
                <a:alpha val="1294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154" name="Group 153"/>
          <p:cNvGrpSpPr>
            <a:grpSpLocks/>
          </p:cNvGrpSpPr>
          <p:nvPr/>
        </p:nvGrpSpPr>
        <p:grpSpPr bwMode="auto">
          <a:xfrm>
            <a:off x="6731549" y="2743197"/>
            <a:ext cx="1238250" cy="457200"/>
            <a:chOff x="3258" y="2413"/>
            <a:chExt cx="780" cy="288"/>
          </a:xfrm>
        </p:grpSpPr>
        <p:sp>
          <p:nvSpPr>
            <p:cNvPr id="155" name="Oval 47"/>
            <p:cNvSpPr>
              <a:spLocks noChangeArrowheads="1"/>
            </p:cNvSpPr>
            <p:nvPr/>
          </p:nvSpPr>
          <p:spPr bwMode="auto">
            <a:xfrm>
              <a:off x="3258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57" name="Oval 56"/>
            <p:cNvSpPr>
              <a:spLocks noChangeArrowheads="1"/>
            </p:cNvSpPr>
            <p:nvPr/>
          </p:nvSpPr>
          <p:spPr bwMode="auto">
            <a:xfrm>
              <a:off x="3798" y="246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59" name="Oval 73"/>
            <p:cNvSpPr>
              <a:spLocks noChangeArrowheads="1"/>
            </p:cNvSpPr>
            <p:nvPr/>
          </p:nvSpPr>
          <p:spPr bwMode="auto">
            <a:xfrm>
              <a:off x="3750" y="2413"/>
              <a:ext cx="288" cy="288"/>
            </a:xfrm>
            <a:prstGeom prst="ellipse">
              <a:avLst/>
            </a:prstGeom>
            <a:solidFill>
              <a:schemeClr val="accent1">
                <a:alpha val="1294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160" name="Text Box 63"/>
          <p:cNvSpPr txBox="1">
            <a:spLocks noChangeArrowheads="1"/>
          </p:cNvSpPr>
          <p:nvPr/>
        </p:nvSpPr>
        <p:spPr bwMode="auto">
          <a:xfrm>
            <a:off x="678901" y="3201915"/>
            <a:ext cx="22579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 dirty="0">
                <a:solidFill>
                  <a:srgbClr val="006600"/>
                </a:solidFill>
                <a:sym typeface="Symbol" charset="2"/>
              </a:rPr>
              <a:t></a:t>
            </a:r>
            <a:r>
              <a:rPr lang="en-US" altLang="x-none" sz="1600" dirty="0">
                <a:solidFill>
                  <a:srgbClr val="006600"/>
                </a:solidFill>
              </a:rPr>
              <a:t>-</a:t>
            </a:r>
            <a:r>
              <a:rPr lang="en-US" altLang="x-none" sz="1600" dirty="0" smtClean="0">
                <a:solidFill>
                  <a:srgbClr val="006600"/>
                </a:solidFill>
              </a:rPr>
              <a:t>NFA</a:t>
            </a:r>
            <a:r>
              <a:rPr lang="ro-RO" altLang="x-none" sz="1600" dirty="0" smtClean="0">
                <a:solidFill>
                  <a:srgbClr val="006600"/>
                </a:solidFill>
              </a:rPr>
              <a:t> recogn. lang. </a:t>
            </a:r>
            <a:r>
              <a:rPr lang="en-US" altLang="x-none" sz="1600" dirty="0">
                <a:solidFill>
                  <a:srgbClr val="006600"/>
                </a:solidFill>
                <a:sym typeface="Symbol" charset="2"/>
              </a:rPr>
              <a:t></a:t>
            </a:r>
            <a:r>
              <a:rPr lang="ro-RO" altLang="x-none" sz="1600" dirty="0" smtClean="0">
                <a:solidFill>
                  <a:srgbClr val="006600"/>
                </a:solidFill>
              </a:rPr>
              <a:t>  </a:t>
            </a:r>
            <a:endParaRPr lang="en-US" altLang="x-none" sz="1600" dirty="0">
              <a:solidFill>
                <a:srgbClr val="006600"/>
              </a:solidFill>
              <a:sym typeface="Symbol" charset="2"/>
            </a:endParaRPr>
          </a:p>
        </p:txBody>
      </p:sp>
      <p:sp>
        <p:nvSpPr>
          <p:cNvPr id="162" name="Text Box 63"/>
          <p:cNvSpPr txBox="1">
            <a:spLocks noChangeArrowheads="1"/>
          </p:cNvSpPr>
          <p:nvPr/>
        </p:nvSpPr>
        <p:spPr bwMode="auto">
          <a:xfrm>
            <a:off x="1413857" y="2533593"/>
            <a:ext cx="3752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 smtClean="0">
                <a:sym typeface="Symbol" charset="2"/>
              </a:rPr>
              <a:t></a:t>
            </a:r>
            <a:r>
              <a:rPr lang="ro-RO" altLang="x-none" sz="1800" dirty="0" smtClean="0"/>
              <a:t>  </a:t>
            </a:r>
            <a:endParaRPr lang="en-US" altLang="x-none" sz="1800" dirty="0">
              <a:sym typeface="Symbol" charset="2"/>
            </a:endParaRPr>
          </a:p>
        </p:txBody>
      </p:sp>
      <p:sp>
        <p:nvSpPr>
          <p:cNvPr id="163" name="Text Box 63"/>
          <p:cNvSpPr txBox="1">
            <a:spLocks noChangeArrowheads="1"/>
          </p:cNvSpPr>
          <p:nvPr/>
        </p:nvSpPr>
        <p:spPr bwMode="auto">
          <a:xfrm>
            <a:off x="3578225" y="3149087"/>
            <a:ext cx="2517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solidFill>
                  <a:srgbClr val="006600"/>
                </a:solidFill>
                <a:sym typeface="Symbol" charset="2"/>
              </a:rPr>
              <a:t></a:t>
            </a:r>
            <a:r>
              <a:rPr lang="en-US" altLang="x-none" sz="1800" dirty="0">
                <a:solidFill>
                  <a:srgbClr val="006600"/>
                </a:solidFill>
              </a:rPr>
              <a:t>-</a:t>
            </a:r>
            <a:r>
              <a:rPr lang="en-US" altLang="x-none" sz="1800" dirty="0" smtClean="0">
                <a:solidFill>
                  <a:srgbClr val="006600"/>
                </a:solidFill>
              </a:rPr>
              <a:t>NFA</a:t>
            </a:r>
            <a:r>
              <a:rPr lang="ro-RO" altLang="x-none" sz="1800" dirty="0" smtClean="0">
                <a:solidFill>
                  <a:srgbClr val="006600"/>
                </a:solidFill>
              </a:rPr>
              <a:t> recogn. word. </a:t>
            </a:r>
            <a:r>
              <a:rPr lang="ro-RO" altLang="x-none" sz="1800" dirty="0">
                <a:solidFill>
                  <a:srgbClr val="006600"/>
                </a:solidFill>
                <a:sym typeface="Symbol" charset="2"/>
              </a:rPr>
              <a:t>a</a:t>
            </a:r>
            <a:r>
              <a:rPr lang="ro-RO" altLang="x-none" sz="1800" dirty="0" smtClean="0">
                <a:solidFill>
                  <a:srgbClr val="006600"/>
                </a:solidFill>
              </a:rPr>
              <a:t>  </a:t>
            </a:r>
            <a:endParaRPr lang="en-US" altLang="x-none" sz="1800" dirty="0">
              <a:solidFill>
                <a:srgbClr val="006600"/>
              </a:solidFill>
              <a:sym typeface="Symbol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 Box 63"/>
              <p:cNvSpPr txBox="1">
                <a:spLocks noChangeArrowheads="1"/>
              </p:cNvSpPr>
              <p:nvPr/>
            </p:nvSpPr>
            <p:spPr bwMode="auto">
              <a:xfrm>
                <a:off x="6199187" y="3161785"/>
                <a:ext cx="251777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800" dirty="0">
                    <a:solidFill>
                      <a:srgbClr val="006600"/>
                    </a:solidFill>
                    <a:sym typeface="Symbol" charset="2"/>
                  </a:rPr>
                  <a:t></a:t>
                </a:r>
                <a:r>
                  <a:rPr lang="en-US" altLang="x-none" sz="1800" dirty="0">
                    <a:solidFill>
                      <a:srgbClr val="006600"/>
                    </a:solidFill>
                  </a:rPr>
                  <a:t>-</a:t>
                </a:r>
                <a:r>
                  <a:rPr lang="en-US" altLang="x-none" sz="1800" dirty="0" smtClean="0">
                    <a:solidFill>
                      <a:srgbClr val="006600"/>
                    </a:solidFill>
                  </a:rPr>
                  <a:t>NFA</a:t>
                </a:r>
                <a:r>
                  <a:rPr lang="ro-RO" altLang="x-none" sz="1800" dirty="0" smtClean="0">
                    <a:solidFill>
                      <a:srgbClr val="006600"/>
                    </a:solidFill>
                  </a:rPr>
                  <a:t> recogn. lang. </a:t>
                </a:r>
                <a14:m>
                  <m:oMath xmlns:m="http://schemas.openxmlformats.org/officeDocument/2006/math">
                    <m:r>
                      <a:rPr lang="ro-RO" altLang="x-none" sz="1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x-none" sz="1800" dirty="0">
                  <a:solidFill>
                    <a:srgbClr val="006600"/>
                  </a:solidFill>
                  <a:sym typeface="Symbol" charset="2"/>
                </a:endParaRPr>
              </a:p>
            </p:txBody>
          </p:sp>
        </mc:Choice>
        <mc:Fallback xmlns="">
          <p:sp>
            <p:nvSpPr>
              <p:cNvPr id="164" name="Text 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187" y="3161785"/>
                <a:ext cx="251777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79" t="-10000" b="-2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 Box 63"/>
          <p:cNvSpPr txBox="1">
            <a:spLocks noChangeArrowheads="1"/>
          </p:cNvSpPr>
          <p:nvPr/>
        </p:nvSpPr>
        <p:spPr bwMode="auto">
          <a:xfrm>
            <a:off x="36513" y="4706175"/>
            <a:ext cx="3352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 dirty="0">
                <a:solidFill>
                  <a:srgbClr val="006600"/>
                </a:solidFill>
                <a:sym typeface="Symbol" charset="2"/>
              </a:rPr>
              <a:t></a:t>
            </a:r>
            <a:r>
              <a:rPr lang="en-US" altLang="x-none" sz="1600" dirty="0">
                <a:solidFill>
                  <a:srgbClr val="006600"/>
                </a:solidFill>
              </a:rPr>
              <a:t>-</a:t>
            </a:r>
            <a:r>
              <a:rPr lang="en-US" altLang="x-none" sz="1600" dirty="0" smtClean="0">
                <a:solidFill>
                  <a:srgbClr val="006600"/>
                </a:solidFill>
              </a:rPr>
              <a:t>NFA</a:t>
            </a:r>
            <a:r>
              <a:rPr lang="ro-RO" altLang="x-none" sz="1600" dirty="0" smtClean="0">
                <a:solidFill>
                  <a:srgbClr val="006600"/>
                </a:solidFill>
              </a:rPr>
              <a:t> recogn. lang. </a:t>
            </a:r>
            <a:r>
              <a:rPr lang="ro-RO" altLang="x-none" sz="1600" dirty="0" smtClean="0">
                <a:solidFill>
                  <a:srgbClr val="006600"/>
                </a:solidFill>
                <a:sym typeface="Symbol" charset="2"/>
              </a:rPr>
              <a:t>R|S; R,S – r.e.</a:t>
            </a:r>
            <a:endParaRPr lang="en-US" altLang="x-none" sz="1600" dirty="0">
              <a:solidFill>
                <a:srgbClr val="006600"/>
              </a:solidFill>
              <a:sym typeface="Symbol" charset="2"/>
            </a:endParaRPr>
          </a:p>
        </p:txBody>
      </p:sp>
      <p:grpSp>
        <p:nvGrpSpPr>
          <p:cNvPr id="166" name="Group 74"/>
          <p:cNvGrpSpPr>
            <a:grpSpLocks/>
          </p:cNvGrpSpPr>
          <p:nvPr/>
        </p:nvGrpSpPr>
        <p:grpSpPr bwMode="auto">
          <a:xfrm>
            <a:off x="2133600" y="4912590"/>
            <a:ext cx="2743200" cy="1527175"/>
            <a:chOff x="3264" y="2210"/>
            <a:chExt cx="1728" cy="962"/>
          </a:xfrm>
        </p:grpSpPr>
        <p:sp>
          <p:nvSpPr>
            <p:cNvPr id="167" name="Oval 47"/>
            <p:cNvSpPr>
              <a:spLocks noChangeArrowheads="1"/>
            </p:cNvSpPr>
            <p:nvPr/>
          </p:nvSpPr>
          <p:spPr bwMode="auto">
            <a:xfrm>
              <a:off x="326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68" name="Line 48"/>
            <p:cNvSpPr>
              <a:spLocks noChangeShapeType="1"/>
            </p:cNvSpPr>
            <p:nvPr/>
          </p:nvSpPr>
          <p:spPr bwMode="auto">
            <a:xfrm>
              <a:off x="3456" y="2688"/>
              <a:ext cx="28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Oval 50"/>
            <p:cNvSpPr>
              <a:spLocks noChangeArrowheads="1"/>
            </p:cNvSpPr>
            <p:nvPr/>
          </p:nvSpPr>
          <p:spPr bwMode="auto">
            <a:xfrm>
              <a:off x="3738" y="259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75" name="Oval 55"/>
            <p:cNvSpPr>
              <a:spLocks noChangeArrowheads="1"/>
            </p:cNvSpPr>
            <p:nvPr/>
          </p:nvSpPr>
          <p:spPr bwMode="auto">
            <a:xfrm>
              <a:off x="4255" y="260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76" name="Oval 56"/>
            <p:cNvSpPr>
              <a:spLocks noChangeArrowheads="1"/>
            </p:cNvSpPr>
            <p:nvPr/>
          </p:nvSpPr>
          <p:spPr bwMode="auto">
            <a:xfrm>
              <a:off x="4752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77" name="Line 57"/>
            <p:cNvSpPr>
              <a:spLocks noChangeShapeType="1"/>
            </p:cNvSpPr>
            <p:nvPr/>
          </p:nvSpPr>
          <p:spPr bwMode="auto">
            <a:xfrm flipV="1">
              <a:off x="4465" y="2690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Text Box 61"/>
            <p:cNvSpPr txBox="1">
              <a:spLocks noChangeArrowheads="1"/>
            </p:cNvSpPr>
            <p:nvPr/>
          </p:nvSpPr>
          <p:spPr bwMode="auto">
            <a:xfrm>
              <a:off x="4479" y="242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ym typeface="Symbol" charset="2"/>
                </a:rPr>
                <a:t></a:t>
              </a:r>
            </a:p>
          </p:txBody>
        </p:sp>
        <p:sp>
          <p:nvSpPr>
            <p:cNvPr id="183" name="Text Box 63"/>
            <p:cNvSpPr txBox="1">
              <a:spLocks noChangeArrowheads="1"/>
            </p:cNvSpPr>
            <p:nvPr/>
          </p:nvSpPr>
          <p:spPr bwMode="auto">
            <a:xfrm>
              <a:off x="3492" y="2453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ym typeface="Symbol" charset="2"/>
                </a:rPr>
                <a:t></a:t>
              </a:r>
            </a:p>
          </p:txBody>
        </p:sp>
        <p:sp>
          <p:nvSpPr>
            <p:cNvPr id="185" name="Freeform 65"/>
            <p:cNvSpPr>
              <a:spLocks/>
            </p:cNvSpPr>
            <p:nvPr/>
          </p:nvSpPr>
          <p:spPr bwMode="auto">
            <a:xfrm>
              <a:off x="3360" y="2799"/>
              <a:ext cx="1488" cy="179"/>
            </a:xfrm>
            <a:custGeom>
              <a:avLst/>
              <a:gdLst>
                <a:gd name="T0" fmla="*/ 1424 w 1480"/>
                <a:gd name="T1" fmla="*/ 0 h 440"/>
                <a:gd name="T2" fmla="*/ 1376 w 1480"/>
                <a:gd name="T3" fmla="*/ 288 h 440"/>
                <a:gd name="T4" fmla="*/ 800 w 1480"/>
                <a:gd name="T5" fmla="*/ 432 h 440"/>
                <a:gd name="T6" fmla="*/ 128 w 1480"/>
                <a:gd name="T7" fmla="*/ 240 h 440"/>
                <a:gd name="T8" fmla="*/ 32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  <a:gd name="connsiteX0" fmla="*/ 9406 w 9584"/>
                <a:gd name="connsiteY0" fmla="*/ 0 h 9827"/>
                <a:gd name="connsiteX1" fmla="*/ 9569 w 9584"/>
                <a:gd name="connsiteY1" fmla="*/ 3942 h 9827"/>
                <a:gd name="connsiteX2" fmla="*/ 9081 w 9584"/>
                <a:gd name="connsiteY2" fmla="*/ 6545 h 9827"/>
                <a:gd name="connsiteX3" fmla="*/ 5189 w 9584"/>
                <a:gd name="connsiteY3" fmla="*/ 9818 h 9827"/>
                <a:gd name="connsiteX4" fmla="*/ 649 w 9584"/>
                <a:gd name="connsiteY4" fmla="*/ 5455 h 9827"/>
                <a:gd name="connsiteX5" fmla="*/ 0 w 9584"/>
                <a:gd name="connsiteY5" fmla="*/ 0 h 9827"/>
                <a:gd name="connsiteX0" fmla="*/ 9814 w 9994"/>
                <a:gd name="connsiteY0" fmla="*/ 0 h 10244"/>
                <a:gd name="connsiteX1" fmla="*/ 9984 w 9994"/>
                <a:gd name="connsiteY1" fmla="*/ 4011 h 10244"/>
                <a:gd name="connsiteX2" fmla="*/ 9475 w 9994"/>
                <a:gd name="connsiteY2" fmla="*/ 6660 h 10244"/>
                <a:gd name="connsiteX3" fmla="*/ 7224 w 9994"/>
                <a:gd name="connsiteY3" fmla="*/ 9375 h 10244"/>
                <a:gd name="connsiteX4" fmla="*/ 5414 w 9994"/>
                <a:gd name="connsiteY4" fmla="*/ 9991 h 10244"/>
                <a:gd name="connsiteX5" fmla="*/ 677 w 9994"/>
                <a:gd name="connsiteY5" fmla="*/ 5551 h 10244"/>
                <a:gd name="connsiteX6" fmla="*/ 0 w 9994"/>
                <a:gd name="connsiteY6" fmla="*/ 0 h 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94" h="10244">
                  <a:moveTo>
                    <a:pt x="9814" y="0"/>
                  </a:moveTo>
                  <a:cubicBezTo>
                    <a:pt x="9842" y="669"/>
                    <a:pt x="10041" y="2901"/>
                    <a:pt x="9984" y="4011"/>
                  </a:cubicBezTo>
                  <a:cubicBezTo>
                    <a:pt x="9928" y="5122"/>
                    <a:pt x="9935" y="5766"/>
                    <a:pt x="9475" y="6660"/>
                  </a:cubicBezTo>
                  <a:cubicBezTo>
                    <a:pt x="9015" y="7554"/>
                    <a:pt x="7901" y="8820"/>
                    <a:pt x="7224" y="9375"/>
                  </a:cubicBezTo>
                  <a:cubicBezTo>
                    <a:pt x="6547" y="9930"/>
                    <a:pt x="6505" y="10628"/>
                    <a:pt x="5414" y="9991"/>
                  </a:cubicBezTo>
                  <a:cubicBezTo>
                    <a:pt x="4323" y="9354"/>
                    <a:pt x="1580" y="7216"/>
                    <a:pt x="677" y="5551"/>
                  </a:cubicBezTo>
                  <a:cubicBezTo>
                    <a:pt x="-225" y="3885"/>
                    <a:pt x="113" y="925"/>
                    <a:pt x="0" y="0"/>
                  </a:cubicBezTo>
                </a:path>
              </a:pathLst>
            </a:custGeom>
            <a:ln w="12700">
              <a:headEnd type="arrow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Text Box 66"/>
            <p:cNvSpPr txBox="1">
              <a:spLocks noChangeArrowheads="1"/>
            </p:cNvSpPr>
            <p:nvPr/>
          </p:nvSpPr>
          <p:spPr bwMode="auto">
            <a:xfrm>
              <a:off x="4106" y="2922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ym typeface="Symbol" charset="2"/>
                </a:rPr>
                <a:t></a:t>
              </a:r>
            </a:p>
          </p:txBody>
        </p:sp>
        <p:sp>
          <p:nvSpPr>
            <p:cNvPr id="187" name="Freeform 67"/>
            <p:cNvSpPr>
              <a:spLocks/>
            </p:cNvSpPr>
            <p:nvPr/>
          </p:nvSpPr>
          <p:spPr bwMode="auto">
            <a:xfrm>
              <a:off x="3770" y="2445"/>
              <a:ext cx="617" cy="147"/>
            </a:xfrm>
            <a:custGeom>
              <a:avLst/>
              <a:gdLst>
                <a:gd name="T0" fmla="*/ 0 w 1464"/>
                <a:gd name="T1" fmla="*/ 296 h 296"/>
                <a:gd name="T2" fmla="*/ 160 w 1464"/>
                <a:gd name="T3" fmla="*/ 104 h 296"/>
                <a:gd name="T4" fmla="*/ 807 w 1464"/>
                <a:gd name="T5" fmla="*/ 8 h 296"/>
                <a:gd name="T6" fmla="*/ 1506 w 1464"/>
                <a:gd name="T7" fmla="*/ 152 h 296"/>
                <a:gd name="T8" fmla="*/ 1614 w 1464"/>
                <a:gd name="T9" fmla="*/ 296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68"/>
            <p:cNvSpPr txBox="1">
              <a:spLocks noChangeArrowheads="1"/>
            </p:cNvSpPr>
            <p:nvPr/>
          </p:nvSpPr>
          <p:spPr bwMode="auto">
            <a:xfrm>
              <a:off x="4008" y="2210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ym typeface="Symbol" charset="2"/>
                </a:rPr>
                <a:t></a:t>
              </a:r>
            </a:p>
          </p:txBody>
        </p:sp>
        <p:sp>
          <p:nvSpPr>
            <p:cNvPr id="189" name="Oval 73"/>
            <p:cNvSpPr>
              <a:spLocks noChangeArrowheads="1"/>
            </p:cNvSpPr>
            <p:nvPr/>
          </p:nvSpPr>
          <p:spPr bwMode="auto">
            <a:xfrm>
              <a:off x="4704" y="2544"/>
              <a:ext cx="288" cy="288"/>
            </a:xfrm>
            <a:prstGeom prst="ellipse">
              <a:avLst/>
            </a:prstGeom>
            <a:solidFill>
              <a:schemeClr val="accent1">
                <a:alpha val="1294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190" name="Line 54"/>
          <p:cNvSpPr>
            <a:spLocks noChangeShapeType="1"/>
          </p:cNvSpPr>
          <p:nvPr/>
        </p:nvSpPr>
        <p:spPr bwMode="auto">
          <a:xfrm flipV="1">
            <a:off x="143535" y="4084877"/>
            <a:ext cx="322529" cy="97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1" name="Group 74"/>
          <p:cNvGrpSpPr>
            <a:grpSpLocks/>
          </p:cNvGrpSpPr>
          <p:nvPr/>
        </p:nvGrpSpPr>
        <p:grpSpPr bwMode="auto">
          <a:xfrm>
            <a:off x="4038600" y="3802541"/>
            <a:ext cx="2743200" cy="584200"/>
            <a:chOff x="3264" y="2464"/>
            <a:chExt cx="1728" cy="368"/>
          </a:xfrm>
        </p:grpSpPr>
        <p:sp>
          <p:nvSpPr>
            <p:cNvPr id="192" name="Oval 47"/>
            <p:cNvSpPr>
              <a:spLocks noChangeArrowheads="1"/>
            </p:cNvSpPr>
            <p:nvPr/>
          </p:nvSpPr>
          <p:spPr bwMode="auto">
            <a:xfrm>
              <a:off x="326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97" name="Oval 53"/>
            <p:cNvSpPr>
              <a:spLocks noChangeArrowheads="1"/>
            </p:cNvSpPr>
            <p:nvPr/>
          </p:nvSpPr>
          <p:spPr bwMode="auto">
            <a:xfrm>
              <a:off x="3744" y="2589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98" name="Oval 55"/>
            <p:cNvSpPr>
              <a:spLocks noChangeArrowheads="1"/>
            </p:cNvSpPr>
            <p:nvPr/>
          </p:nvSpPr>
          <p:spPr bwMode="auto">
            <a:xfrm>
              <a:off x="4213" y="258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99" name="Oval 56"/>
            <p:cNvSpPr>
              <a:spLocks noChangeArrowheads="1"/>
            </p:cNvSpPr>
            <p:nvPr/>
          </p:nvSpPr>
          <p:spPr bwMode="auto">
            <a:xfrm>
              <a:off x="4752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200" name="Line 57"/>
            <p:cNvSpPr>
              <a:spLocks noChangeShapeType="1"/>
            </p:cNvSpPr>
            <p:nvPr/>
          </p:nvSpPr>
          <p:spPr bwMode="auto">
            <a:xfrm>
              <a:off x="3960" y="2685"/>
              <a:ext cx="246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Text Box 59"/>
            <p:cNvSpPr txBox="1">
              <a:spLocks noChangeArrowheads="1"/>
            </p:cNvSpPr>
            <p:nvPr/>
          </p:nvSpPr>
          <p:spPr bwMode="auto">
            <a:xfrm>
              <a:off x="3493" y="2566"/>
              <a:ext cx="2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ro-RO" altLang="x-none" dirty="0" smtClean="0"/>
                <a:t>R</a:t>
              </a:r>
              <a:endParaRPr lang="en-US" altLang="x-none" dirty="0"/>
            </a:p>
          </p:txBody>
        </p:sp>
        <p:sp>
          <p:nvSpPr>
            <p:cNvPr id="203" name="Text Box 60"/>
            <p:cNvSpPr txBox="1">
              <a:spLocks noChangeArrowheads="1"/>
            </p:cNvSpPr>
            <p:nvPr/>
          </p:nvSpPr>
          <p:spPr bwMode="auto">
            <a:xfrm>
              <a:off x="4430" y="2541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ro-RO" altLang="x-none" dirty="0" smtClean="0"/>
                <a:t>S</a:t>
              </a:r>
              <a:endParaRPr lang="en-US" altLang="x-none" dirty="0"/>
            </a:p>
          </p:txBody>
        </p:sp>
        <p:sp>
          <p:nvSpPr>
            <p:cNvPr id="204" name="Text Box 61"/>
            <p:cNvSpPr txBox="1">
              <a:spLocks noChangeArrowheads="1"/>
            </p:cNvSpPr>
            <p:nvPr/>
          </p:nvSpPr>
          <p:spPr bwMode="auto">
            <a:xfrm>
              <a:off x="3960" y="2464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ym typeface="Symbol" charset="2"/>
                </a:rPr>
                <a:t></a:t>
              </a:r>
            </a:p>
          </p:txBody>
        </p:sp>
        <p:sp>
          <p:nvSpPr>
            <p:cNvPr id="208" name="Oval 73"/>
            <p:cNvSpPr>
              <a:spLocks noChangeArrowheads="1"/>
            </p:cNvSpPr>
            <p:nvPr/>
          </p:nvSpPr>
          <p:spPr bwMode="auto">
            <a:xfrm>
              <a:off x="4704" y="2544"/>
              <a:ext cx="288" cy="288"/>
            </a:xfrm>
            <a:prstGeom prst="ellipse">
              <a:avLst/>
            </a:prstGeom>
            <a:solidFill>
              <a:schemeClr val="accent1">
                <a:alpha val="1294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209" name="Line 54"/>
          <p:cNvSpPr>
            <a:spLocks noChangeShapeType="1"/>
          </p:cNvSpPr>
          <p:nvPr/>
        </p:nvSpPr>
        <p:spPr bwMode="auto">
          <a:xfrm flipV="1">
            <a:off x="3710514" y="4161077"/>
            <a:ext cx="322529" cy="97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Text Box 63"/>
          <p:cNvSpPr txBox="1">
            <a:spLocks noChangeArrowheads="1"/>
          </p:cNvSpPr>
          <p:nvPr/>
        </p:nvSpPr>
        <p:spPr bwMode="auto">
          <a:xfrm>
            <a:off x="3721379" y="4408535"/>
            <a:ext cx="3352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 dirty="0">
                <a:solidFill>
                  <a:srgbClr val="006600"/>
                </a:solidFill>
                <a:sym typeface="Symbol" charset="2"/>
              </a:rPr>
              <a:t></a:t>
            </a:r>
            <a:r>
              <a:rPr lang="en-US" altLang="x-none" sz="1600" dirty="0">
                <a:solidFill>
                  <a:srgbClr val="006600"/>
                </a:solidFill>
              </a:rPr>
              <a:t>-</a:t>
            </a:r>
            <a:r>
              <a:rPr lang="en-US" altLang="x-none" sz="1600" dirty="0" smtClean="0">
                <a:solidFill>
                  <a:srgbClr val="006600"/>
                </a:solidFill>
              </a:rPr>
              <a:t>NFA</a:t>
            </a:r>
            <a:r>
              <a:rPr lang="ro-RO" altLang="x-none" sz="1600" dirty="0" smtClean="0">
                <a:solidFill>
                  <a:srgbClr val="006600"/>
                </a:solidFill>
              </a:rPr>
              <a:t> recogn. lang. </a:t>
            </a:r>
            <a:r>
              <a:rPr lang="ro-RO" altLang="x-none" sz="1600" dirty="0" smtClean="0">
                <a:solidFill>
                  <a:srgbClr val="006600"/>
                </a:solidFill>
                <a:sym typeface="Symbol" charset="2"/>
              </a:rPr>
              <a:t>RS; R,S – r.e.</a:t>
            </a:r>
            <a:endParaRPr lang="en-US" altLang="x-none" sz="1600" dirty="0">
              <a:solidFill>
                <a:srgbClr val="006600"/>
              </a:solidFill>
              <a:sym typeface="Symbol" charset="2"/>
            </a:endParaRPr>
          </a:p>
        </p:txBody>
      </p:sp>
      <p:sp>
        <p:nvSpPr>
          <p:cNvPr id="211" name="Text Box 59"/>
          <p:cNvSpPr txBox="1">
            <a:spLocks noChangeArrowheads="1"/>
          </p:cNvSpPr>
          <p:nvPr/>
        </p:nvSpPr>
        <p:spPr bwMode="auto">
          <a:xfrm>
            <a:off x="3234810" y="5496628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ro-RO" altLang="x-none" dirty="0" smtClean="0"/>
              <a:t>R</a:t>
            </a:r>
            <a:endParaRPr lang="en-US" altLang="x-none" dirty="0"/>
          </a:p>
        </p:txBody>
      </p:sp>
      <p:sp>
        <p:nvSpPr>
          <p:cNvPr id="213" name="Text Box 63"/>
          <p:cNvSpPr txBox="1">
            <a:spLocks noChangeArrowheads="1"/>
          </p:cNvSpPr>
          <p:nvPr/>
        </p:nvSpPr>
        <p:spPr bwMode="auto">
          <a:xfrm>
            <a:off x="4678568" y="5873613"/>
            <a:ext cx="3352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 dirty="0">
                <a:solidFill>
                  <a:srgbClr val="006600"/>
                </a:solidFill>
                <a:sym typeface="Symbol" charset="2"/>
              </a:rPr>
              <a:t></a:t>
            </a:r>
            <a:r>
              <a:rPr lang="en-US" altLang="x-none" sz="1600" dirty="0">
                <a:solidFill>
                  <a:srgbClr val="006600"/>
                </a:solidFill>
              </a:rPr>
              <a:t>-</a:t>
            </a:r>
            <a:r>
              <a:rPr lang="en-US" altLang="x-none" sz="1600" dirty="0" smtClean="0">
                <a:solidFill>
                  <a:srgbClr val="006600"/>
                </a:solidFill>
              </a:rPr>
              <a:t>NFA</a:t>
            </a:r>
            <a:r>
              <a:rPr lang="ro-RO" altLang="x-none" sz="1600" dirty="0" smtClean="0">
                <a:solidFill>
                  <a:srgbClr val="006600"/>
                </a:solidFill>
              </a:rPr>
              <a:t> recogn. lang. R</a:t>
            </a:r>
            <a:r>
              <a:rPr lang="en-US" altLang="x-none" sz="1600" dirty="0" smtClean="0">
                <a:solidFill>
                  <a:srgbClr val="006600"/>
                </a:solidFill>
              </a:rPr>
              <a:t>*</a:t>
            </a:r>
            <a:r>
              <a:rPr lang="ro-RO" altLang="x-none" sz="1600" dirty="0" smtClean="0">
                <a:solidFill>
                  <a:srgbClr val="006600"/>
                </a:solidFill>
                <a:sym typeface="Symbol" charset="2"/>
              </a:rPr>
              <a:t>; R– r.e.</a:t>
            </a:r>
            <a:endParaRPr lang="en-US" altLang="x-none" sz="1600" dirty="0">
              <a:solidFill>
                <a:srgbClr val="006600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D2EAC4-9677-2D48-9E07-A39C080CEC3A}" type="slidenum">
              <a:rPr lang="en-US" altLang="x-none" sz="1400"/>
              <a:pPr/>
              <a:t>9</a:t>
            </a:fld>
            <a:endParaRPr lang="en-US" altLang="x-none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RE to </a:t>
            </a:r>
            <a:r>
              <a:rPr lang="en-US" altLang="x-none" dirty="0">
                <a:sym typeface="Symbol" charset="2"/>
              </a:rPr>
              <a:t></a:t>
            </a:r>
            <a:r>
              <a:rPr lang="en-US" altLang="x-none" dirty="0">
                <a:ea typeface="ＭＳ Ｐゴシック" charset="-128"/>
              </a:rPr>
              <a:t>-N</a:t>
            </a:r>
            <a:r>
              <a:rPr lang="en-US" altLang="x-none" dirty="0"/>
              <a:t>FA construction 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/>
              <a:t> -NFA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2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1203325" y="21526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  <a:endParaRPr lang="en-US" altLang="x-none"/>
          </a:p>
        </p:txBody>
      </p:sp>
      <p:sp>
        <p:nvSpPr>
          <p:cNvPr id="14345" name="Text Box 13"/>
          <p:cNvSpPr txBox="1">
            <a:spLocks noChangeArrowheads="1"/>
          </p:cNvSpPr>
          <p:nvPr/>
        </p:nvSpPr>
        <p:spPr bwMode="auto">
          <a:xfrm rot="10800000" flipV="1">
            <a:off x="2590800" y="2133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  (0+1)*01(0+1)*</a:t>
            </a:r>
          </a:p>
        </p:txBody>
      </p:sp>
      <p:sp>
        <p:nvSpPr>
          <p:cNvPr id="14346" name="Line 16"/>
          <p:cNvSpPr>
            <a:spLocks noChangeShapeType="1"/>
          </p:cNvSpPr>
          <p:nvPr/>
        </p:nvSpPr>
        <p:spPr bwMode="auto">
          <a:xfrm>
            <a:off x="0" y="4903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676400" y="4408488"/>
            <a:ext cx="1143000" cy="1028700"/>
            <a:chOff x="1676400" y="3771900"/>
            <a:chExt cx="1143000" cy="1028700"/>
          </a:xfrm>
        </p:grpSpPr>
        <p:sp>
          <p:nvSpPr>
            <p:cNvPr id="14402" name="Oval 18"/>
            <p:cNvSpPr>
              <a:spLocks noChangeArrowheads="1"/>
            </p:cNvSpPr>
            <p:nvPr/>
          </p:nvSpPr>
          <p:spPr bwMode="auto">
            <a:xfrm>
              <a:off x="16764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3" name="Oval 19"/>
            <p:cNvSpPr>
              <a:spLocks noChangeArrowheads="1"/>
            </p:cNvSpPr>
            <p:nvPr/>
          </p:nvSpPr>
          <p:spPr bwMode="auto">
            <a:xfrm>
              <a:off x="16764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4" name="Line 21"/>
            <p:cNvSpPr>
              <a:spLocks noChangeShapeType="1"/>
            </p:cNvSpPr>
            <p:nvPr/>
          </p:nvSpPr>
          <p:spPr bwMode="auto">
            <a:xfrm>
              <a:off x="1981200" y="4038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5" name="Oval 22"/>
            <p:cNvSpPr>
              <a:spLocks noChangeArrowheads="1"/>
            </p:cNvSpPr>
            <p:nvPr/>
          </p:nvSpPr>
          <p:spPr bwMode="auto">
            <a:xfrm>
              <a:off x="25146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6" name="Line 23"/>
            <p:cNvSpPr>
              <a:spLocks noChangeShapeType="1"/>
            </p:cNvSpPr>
            <p:nvPr/>
          </p:nvSpPr>
          <p:spPr bwMode="auto">
            <a:xfrm>
              <a:off x="19812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7" name="Oval 24"/>
            <p:cNvSpPr>
              <a:spLocks noChangeArrowheads="1"/>
            </p:cNvSpPr>
            <p:nvPr/>
          </p:nvSpPr>
          <p:spPr bwMode="auto">
            <a:xfrm>
              <a:off x="25146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8" name="Text Box 28"/>
            <p:cNvSpPr txBox="1">
              <a:spLocks noChangeArrowheads="1"/>
            </p:cNvSpPr>
            <p:nvPr/>
          </p:nvSpPr>
          <p:spPr bwMode="auto">
            <a:xfrm>
              <a:off x="2041525" y="3771900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409" name="Text Box 29"/>
            <p:cNvSpPr txBox="1">
              <a:spLocks noChangeArrowheads="1"/>
            </p:cNvSpPr>
            <p:nvPr/>
          </p:nvSpPr>
          <p:spPr bwMode="auto">
            <a:xfrm>
              <a:off x="2057400" y="4449763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819400" y="4408488"/>
            <a:ext cx="609600" cy="1082675"/>
            <a:chOff x="2819400" y="3771900"/>
            <a:chExt cx="609600" cy="1082675"/>
          </a:xfrm>
        </p:grpSpPr>
        <p:sp>
          <p:nvSpPr>
            <p:cNvPr id="14397" name="Oval 25"/>
            <p:cNvSpPr>
              <a:spLocks noChangeArrowheads="1"/>
            </p:cNvSpPr>
            <p:nvPr/>
          </p:nvSpPr>
          <p:spPr bwMode="auto">
            <a:xfrm>
              <a:off x="31242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8" name="Line 26"/>
            <p:cNvSpPr>
              <a:spLocks noChangeShapeType="1"/>
            </p:cNvSpPr>
            <p:nvPr/>
          </p:nvSpPr>
          <p:spPr bwMode="auto">
            <a:xfrm>
              <a:off x="2819400" y="40386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9" name="Line 27"/>
            <p:cNvSpPr>
              <a:spLocks noChangeShapeType="1"/>
            </p:cNvSpPr>
            <p:nvPr/>
          </p:nvSpPr>
          <p:spPr bwMode="auto">
            <a:xfrm flipV="1">
              <a:off x="2819400" y="4343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0" name="Text Box 30"/>
            <p:cNvSpPr txBox="1">
              <a:spLocks noChangeArrowheads="1"/>
            </p:cNvSpPr>
            <p:nvPr/>
          </p:nvSpPr>
          <p:spPr bwMode="auto">
            <a:xfrm>
              <a:off x="2819400" y="37719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401" name="Text Box 31"/>
            <p:cNvSpPr txBox="1">
              <a:spLocks noChangeArrowheads="1"/>
            </p:cNvSpPr>
            <p:nvPr/>
          </p:nvSpPr>
          <p:spPr bwMode="auto">
            <a:xfrm>
              <a:off x="2895600" y="44577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914400" y="4484688"/>
            <a:ext cx="762000" cy="930275"/>
            <a:chOff x="914400" y="3848100"/>
            <a:chExt cx="762000" cy="930275"/>
          </a:xfrm>
        </p:grpSpPr>
        <p:sp>
          <p:nvSpPr>
            <p:cNvPr id="14392" name="Oval 15"/>
            <p:cNvSpPr>
              <a:spLocks noChangeArrowheads="1"/>
            </p:cNvSpPr>
            <p:nvPr/>
          </p:nvSpPr>
          <p:spPr bwMode="auto"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3" name="Line 17"/>
            <p:cNvSpPr>
              <a:spLocks noChangeShapeType="1"/>
            </p:cNvSpPr>
            <p:nvPr/>
          </p:nvSpPr>
          <p:spPr bwMode="auto">
            <a:xfrm flipV="1">
              <a:off x="1219200" y="40386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20"/>
            <p:cNvSpPr>
              <a:spLocks noChangeShapeType="1"/>
            </p:cNvSpPr>
            <p:nvPr/>
          </p:nvSpPr>
          <p:spPr bwMode="auto">
            <a:xfrm>
              <a:off x="1219200" y="4343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Text Box 32"/>
            <p:cNvSpPr txBox="1">
              <a:spLocks noChangeArrowheads="1"/>
            </p:cNvSpPr>
            <p:nvPr/>
          </p:nvSpPr>
          <p:spPr bwMode="auto">
            <a:xfrm>
              <a:off x="1295400" y="38481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  <a:endParaRPr lang="en-US" altLang="x-none" sz="2200">
                <a:sym typeface="Symbol" charset="2"/>
              </a:endParaRPr>
            </a:p>
          </p:txBody>
        </p:sp>
        <p:sp>
          <p:nvSpPr>
            <p:cNvPr id="14396" name="Text Box 33"/>
            <p:cNvSpPr txBox="1">
              <a:spLocks noChangeArrowheads="1"/>
            </p:cNvSpPr>
            <p:nvPr/>
          </p:nvSpPr>
          <p:spPr bwMode="auto">
            <a:xfrm>
              <a:off x="1295400" y="43815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1016000" y="5056188"/>
            <a:ext cx="2349500" cy="887412"/>
            <a:chOff x="1016000" y="4419600"/>
            <a:chExt cx="2349500" cy="887473"/>
          </a:xfrm>
        </p:grpSpPr>
        <p:sp>
          <p:nvSpPr>
            <p:cNvPr id="14390" name="Freeform 34"/>
            <p:cNvSpPr>
              <a:spLocks/>
            </p:cNvSpPr>
            <p:nvPr/>
          </p:nvSpPr>
          <p:spPr bwMode="auto">
            <a:xfrm>
              <a:off x="1016000" y="4419600"/>
              <a:ext cx="2349500" cy="698500"/>
            </a:xfrm>
            <a:custGeom>
              <a:avLst/>
              <a:gdLst>
                <a:gd name="T0" fmla="*/ 2147483647 w 1480"/>
                <a:gd name="T1" fmla="*/ 0 h 440"/>
                <a:gd name="T2" fmla="*/ 2147483647 w 1480"/>
                <a:gd name="T3" fmla="*/ 2147483647 h 440"/>
                <a:gd name="T4" fmla="*/ 2147483647 w 1480"/>
                <a:gd name="T5" fmla="*/ 2147483647 h 440"/>
                <a:gd name="T6" fmla="*/ 2147483647 w 1480"/>
                <a:gd name="T7" fmla="*/ 2147483647 h 440"/>
                <a:gd name="T8" fmla="*/ 2147483647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Text Box 35"/>
            <p:cNvSpPr txBox="1">
              <a:spLocks noChangeArrowheads="1"/>
            </p:cNvSpPr>
            <p:nvPr/>
          </p:nvSpPr>
          <p:spPr bwMode="auto">
            <a:xfrm>
              <a:off x="2246313" y="4906963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390439" y="3970340"/>
            <a:ext cx="3495761" cy="696117"/>
            <a:chOff x="388590" y="3333690"/>
            <a:chExt cx="3009901" cy="696170"/>
          </a:xfrm>
        </p:grpSpPr>
        <p:sp>
          <p:nvSpPr>
            <p:cNvPr id="14388" name="Freeform 39"/>
            <p:cNvSpPr>
              <a:spLocks/>
            </p:cNvSpPr>
            <p:nvPr/>
          </p:nvSpPr>
          <p:spPr bwMode="auto">
            <a:xfrm>
              <a:off x="388590" y="3559960"/>
              <a:ext cx="3009901" cy="469900"/>
            </a:xfrm>
            <a:custGeom>
              <a:avLst/>
              <a:gdLst>
                <a:gd name="T0" fmla="*/ 0 w 1464"/>
                <a:gd name="T1" fmla="*/ 2147483647 h 296"/>
                <a:gd name="T2" fmla="*/ 2147483647 w 1464"/>
                <a:gd name="T3" fmla="*/ 2147483647 h 296"/>
                <a:gd name="T4" fmla="*/ 2147483647 w 1464"/>
                <a:gd name="T5" fmla="*/ 2147483647 h 296"/>
                <a:gd name="T6" fmla="*/ 2147483647 w 1464"/>
                <a:gd name="T7" fmla="*/ 2147483647 h 296"/>
                <a:gd name="T8" fmla="*/ 2147483647 w 1464"/>
                <a:gd name="T9" fmla="*/ 214748364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Text Box 40"/>
            <p:cNvSpPr txBox="1">
              <a:spLocks noChangeArrowheads="1"/>
            </p:cNvSpPr>
            <p:nvPr/>
          </p:nvSpPr>
          <p:spPr bwMode="auto">
            <a:xfrm>
              <a:off x="1828800" y="3333690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4069875" y="4477035"/>
            <a:ext cx="1374775" cy="525463"/>
            <a:chOff x="2160" y="2472"/>
            <a:chExt cx="866" cy="331"/>
          </a:xfrm>
        </p:grpSpPr>
        <p:sp>
          <p:nvSpPr>
            <p:cNvPr id="14380" name="Line 36"/>
            <p:cNvSpPr>
              <a:spLocks noChangeShapeType="1"/>
            </p:cNvSpPr>
            <p:nvPr/>
          </p:nvSpPr>
          <p:spPr bwMode="auto">
            <a:xfrm>
              <a:off x="2160" y="2688"/>
              <a:ext cx="143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Oval 37"/>
            <p:cNvSpPr>
              <a:spLocks noChangeArrowheads="1"/>
            </p:cNvSpPr>
            <p:nvPr/>
          </p:nvSpPr>
          <p:spPr bwMode="auto">
            <a:xfrm>
              <a:off x="2319" y="2611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2" name="Text Box 38"/>
            <p:cNvSpPr txBox="1">
              <a:spLocks noChangeArrowheads="1"/>
            </p:cNvSpPr>
            <p:nvPr/>
          </p:nvSpPr>
          <p:spPr bwMode="auto">
            <a:xfrm>
              <a:off x="2183" y="2472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83" name="Line 41"/>
            <p:cNvSpPr>
              <a:spLocks noChangeShapeType="1"/>
            </p:cNvSpPr>
            <p:nvPr/>
          </p:nvSpPr>
          <p:spPr bwMode="auto">
            <a:xfrm flipV="1">
              <a:off x="2536" y="2698"/>
              <a:ext cx="132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Oval 42"/>
            <p:cNvSpPr>
              <a:spLocks noChangeArrowheads="1"/>
            </p:cNvSpPr>
            <p:nvPr/>
          </p:nvSpPr>
          <p:spPr bwMode="auto">
            <a:xfrm>
              <a:off x="2648" y="2597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5" name="Text Box 43"/>
            <p:cNvSpPr txBox="1">
              <a:spLocks noChangeArrowheads="1"/>
            </p:cNvSpPr>
            <p:nvPr/>
          </p:nvSpPr>
          <p:spPr bwMode="auto">
            <a:xfrm>
              <a:off x="2496" y="2502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 dirty="0"/>
                <a:t>0</a:t>
              </a:r>
            </a:p>
          </p:txBody>
        </p:sp>
        <p:sp>
          <p:nvSpPr>
            <p:cNvPr id="14386" name="Line 44"/>
            <p:cNvSpPr>
              <a:spLocks noChangeShapeType="1"/>
            </p:cNvSpPr>
            <p:nvPr/>
          </p:nvSpPr>
          <p:spPr bwMode="auto">
            <a:xfrm flipV="1">
              <a:off x="2840" y="2693"/>
              <a:ext cx="137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Text Box 46"/>
            <p:cNvSpPr txBox="1">
              <a:spLocks noChangeArrowheads="1"/>
            </p:cNvSpPr>
            <p:nvPr/>
          </p:nvSpPr>
          <p:spPr bwMode="auto">
            <a:xfrm>
              <a:off x="2857" y="2520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sp>
        <p:nvSpPr>
          <p:cNvPr id="72" name="Text Box 13"/>
          <p:cNvSpPr txBox="1">
            <a:spLocks noChangeArrowheads="1"/>
          </p:cNvSpPr>
          <p:nvPr/>
        </p:nvSpPr>
        <p:spPr bwMode="auto">
          <a:xfrm rot="10800000" flipV="1">
            <a:off x="19812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(0+1)*</a:t>
            </a:r>
          </a:p>
        </p:txBody>
      </p:sp>
      <p:sp>
        <p:nvSpPr>
          <p:cNvPr id="74" name="Text Box 13"/>
          <p:cNvSpPr txBox="1">
            <a:spLocks noChangeArrowheads="1"/>
          </p:cNvSpPr>
          <p:nvPr/>
        </p:nvSpPr>
        <p:spPr bwMode="auto">
          <a:xfrm rot="10800000" flipV="1">
            <a:off x="3886200" y="3227388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01</a:t>
            </a:r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 rot="10800000" flipV="1">
            <a:off x="57150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(0+1)*</a:t>
            </a:r>
          </a:p>
        </p:txBody>
      </p:sp>
      <p:grpSp>
        <p:nvGrpSpPr>
          <p:cNvPr id="82" name="Group 70"/>
          <p:cNvGrpSpPr>
            <a:grpSpLocks/>
          </p:cNvGrpSpPr>
          <p:nvPr/>
        </p:nvGrpSpPr>
        <p:grpSpPr bwMode="auto">
          <a:xfrm>
            <a:off x="304800" y="4552675"/>
            <a:ext cx="600075" cy="493964"/>
            <a:chOff x="914400" y="3925636"/>
            <a:chExt cx="600075" cy="493964"/>
          </a:xfrm>
        </p:grpSpPr>
        <p:sp>
          <p:nvSpPr>
            <p:cNvPr id="83" name="Oval 15"/>
            <p:cNvSpPr>
              <a:spLocks noChangeArrowheads="1"/>
            </p:cNvSpPr>
            <p:nvPr/>
          </p:nvSpPr>
          <p:spPr bwMode="auto"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84" name="Line 17"/>
            <p:cNvSpPr>
              <a:spLocks noChangeShapeType="1"/>
            </p:cNvSpPr>
            <p:nvPr/>
          </p:nvSpPr>
          <p:spPr bwMode="auto">
            <a:xfrm>
              <a:off x="1172283" y="4248149"/>
              <a:ext cx="342192" cy="28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32"/>
            <p:cNvSpPr txBox="1">
              <a:spLocks noChangeArrowheads="1"/>
            </p:cNvSpPr>
            <p:nvPr/>
          </p:nvSpPr>
          <p:spPr bwMode="auto">
            <a:xfrm>
              <a:off x="1190625" y="3925636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ym typeface="Symbol" charset="2"/>
                </a:rPr>
                <a:t></a:t>
              </a:r>
              <a:endParaRPr lang="en-US" altLang="x-none" sz="2200" dirty="0">
                <a:sym typeface="Symbol" charset="2"/>
              </a:endParaRPr>
            </a:p>
          </p:txBody>
        </p:sp>
      </p:grpSp>
      <p:sp>
        <p:nvSpPr>
          <p:cNvPr id="88" name="Text Box 38"/>
          <p:cNvSpPr txBox="1">
            <a:spLocks noChangeArrowheads="1"/>
          </p:cNvSpPr>
          <p:nvPr/>
        </p:nvSpPr>
        <p:spPr bwMode="auto">
          <a:xfrm>
            <a:off x="3432347" y="4577156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ym typeface="Symbol" charset="2"/>
              </a:rPr>
              <a:t></a:t>
            </a:r>
          </a:p>
        </p:txBody>
      </p:sp>
      <p:sp>
        <p:nvSpPr>
          <p:cNvPr id="89" name="Line 16"/>
          <p:cNvSpPr>
            <a:spLocks noChangeShapeType="1"/>
          </p:cNvSpPr>
          <p:nvPr/>
        </p:nvSpPr>
        <p:spPr bwMode="auto">
          <a:xfrm flipV="1">
            <a:off x="3460749" y="4860248"/>
            <a:ext cx="266874" cy="656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15"/>
          <p:cNvSpPr>
            <a:spLocks noChangeArrowheads="1"/>
          </p:cNvSpPr>
          <p:nvPr/>
        </p:nvSpPr>
        <p:spPr bwMode="auto">
          <a:xfrm>
            <a:off x="3737553" y="467518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/>
          </a:p>
        </p:txBody>
      </p:sp>
      <p:grpSp>
        <p:nvGrpSpPr>
          <p:cNvPr id="94" name="Group 69"/>
          <p:cNvGrpSpPr>
            <a:grpSpLocks/>
          </p:cNvGrpSpPr>
          <p:nvPr/>
        </p:nvGrpSpPr>
        <p:grpSpPr bwMode="auto">
          <a:xfrm>
            <a:off x="6730612" y="4319187"/>
            <a:ext cx="857767" cy="1049739"/>
            <a:chOff x="1676400" y="3771900"/>
            <a:chExt cx="857767" cy="1049739"/>
          </a:xfrm>
        </p:grpSpPr>
        <p:sp>
          <p:nvSpPr>
            <p:cNvPr id="95" name="Oval 18"/>
            <p:cNvSpPr>
              <a:spLocks noChangeArrowheads="1"/>
            </p:cNvSpPr>
            <p:nvPr/>
          </p:nvSpPr>
          <p:spPr bwMode="auto">
            <a:xfrm>
              <a:off x="16764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96" name="Oval 19"/>
            <p:cNvSpPr>
              <a:spLocks noChangeArrowheads="1"/>
            </p:cNvSpPr>
            <p:nvPr/>
          </p:nvSpPr>
          <p:spPr bwMode="auto">
            <a:xfrm>
              <a:off x="16764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97" name="Line 21"/>
            <p:cNvSpPr>
              <a:spLocks noChangeShapeType="1"/>
            </p:cNvSpPr>
            <p:nvPr/>
          </p:nvSpPr>
          <p:spPr bwMode="auto">
            <a:xfrm flipV="1">
              <a:off x="1981200" y="4034026"/>
              <a:ext cx="265113" cy="4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Oval 22"/>
            <p:cNvSpPr>
              <a:spLocks noChangeArrowheads="1"/>
            </p:cNvSpPr>
            <p:nvPr/>
          </p:nvSpPr>
          <p:spPr bwMode="auto">
            <a:xfrm>
              <a:off x="2229367" y="3903712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99" name="Line 23"/>
            <p:cNvSpPr>
              <a:spLocks noChangeShapeType="1"/>
            </p:cNvSpPr>
            <p:nvPr/>
          </p:nvSpPr>
          <p:spPr bwMode="auto">
            <a:xfrm>
              <a:off x="1981200" y="4648200"/>
              <a:ext cx="265113" cy="30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Oval 24"/>
            <p:cNvSpPr>
              <a:spLocks noChangeArrowheads="1"/>
            </p:cNvSpPr>
            <p:nvPr/>
          </p:nvSpPr>
          <p:spPr bwMode="auto">
            <a:xfrm>
              <a:off x="2229367" y="4516839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01" name="Text Box 28"/>
            <p:cNvSpPr txBox="1">
              <a:spLocks noChangeArrowheads="1"/>
            </p:cNvSpPr>
            <p:nvPr/>
          </p:nvSpPr>
          <p:spPr bwMode="auto">
            <a:xfrm>
              <a:off x="2041525" y="3771900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02" name="Text Box 29"/>
            <p:cNvSpPr txBox="1">
              <a:spLocks noChangeArrowheads="1"/>
            </p:cNvSpPr>
            <p:nvPr/>
          </p:nvSpPr>
          <p:spPr bwMode="auto">
            <a:xfrm>
              <a:off x="2057400" y="4449763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103" name="Group 71"/>
          <p:cNvGrpSpPr>
            <a:grpSpLocks/>
          </p:cNvGrpSpPr>
          <p:nvPr/>
        </p:nvGrpSpPr>
        <p:grpSpPr bwMode="auto">
          <a:xfrm>
            <a:off x="7543859" y="4281119"/>
            <a:ext cx="495241" cy="1119136"/>
            <a:chOff x="2489647" y="3733832"/>
            <a:chExt cx="495241" cy="1119136"/>
          </a:xfrm>
        </p:grpSpPr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2680088" y="413185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05" name="Line 26"/>
            <p:cNvSpPr>
              <a:spLocks noChangeShapeType="1"/>
            </p:cNvSpPr>
            <p:nvPr/>
          </p:nvSpPr>
          <p:spPr bwMode="auto">
            <a:xfrm>
              <a:off x="2555277" y="4076700"/>
              <a:ext cx="153531" cy="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7"/>
            <p:cNvSpPr>
              <a:spLocks noChangeShapeType="1"/>
            </p:cNvSpPr>
            <p:nvPr/>
          </p:nvSpPr>
          <p:spPr bwMode="auto">
            <a:xfrm flipV="1">
              <a:off x="2565710" y="4395800"/>
              <a:ext cx="149577" cy="243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30"/>
            <p:cNvSpPr txBox="1">
              <a:spLocks noChangeArrowheads="1"/>
            </p:cNvSpPr>
            <p:nvPr/>
          </p:nvSpPr>
          <p:spPr bwMode="auto">
            <a:xfrm>
              <a:off x="2489647" y="3733832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ym typeface="Symbol" charset="2"/>
                </a:rPr>
                <a:t></a:t>
              </a:r>
            </a:p>
          </p:txBody>
        </p:sp>
        <p:sp>
          <p:nvSpPr>
            <p:cNvPr id="108" name="Text Box 31"/>
            <p:cNvSpPr txBox="1">
              <a:spLocks noChangeArrowheads="1"/>
            </p:cNvSpPr>
            <p:nvPr/>
          </p:nvSpPr>
          <p:spPr bwMode="auto">
            <a:xfrm>
              <a:off x="2555277" y="4456093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ym typeface="Symbol" charset="2"/>
                </a:rPr>
                <a:t></a:t>
              </a:r>
            </a:p>
          </p:txBody>
        </p:sp>
      </p:grpSp>
      <p:grpSp>
        <p:nvGrpSpPr>
          <p:cNvPr id="109" name="Group 70"/>
          <p:cNvGrpSpPr>
            <a:grpSpLocks/>
          </p:cNvGrpSpPr>
          <p:nvPr/>
        </p:nvGrpSpPr>
        <p:grpSpPr bwMode="auto">
          <a:xfrm>
            <a:off x="5968612" y="4395387"/>
            <a:ext cx="762000" cy="930275"/>
            <a:chOff x="914400" y="3848100"/>
            <a:chExt cx="762000" cy="930275"/>
          </a:xfrm>
        </p:grpSpPr>
        <p:sp>
          <p:nvSpPr>
            <p:cNvPr id="110" name="Oval 15"/>
            <p:cNvSpPr>
              <a:spLocks noChangeArrowheads="1"/>
            </p:cNvSpPr>
            <p:nvPr/>
          </p:nvSpPr>
          <p:spPr bwMode="auto"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11" name="Line 17"/>
            <p:cNvSpPr>
              <a:spLocks noChangeShapeType="1"/>
            </p:cNvSpPr>
            <p:nvPr/>
          </p:nvSpPr>
          <p:spPr bwMode="auto">
            <a:xfrm flipV="1">
              <a:off x="1219200" y="40386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20"/>
            <p:cNvSpPr>
              <a:spLocks noChangeShapeType="1"/>
            </p:cNvSpPr>
            <p:nvPr/>
          </p:nvSpPr>
          <p:spPr bwMode="auto">
            <a:xfrm>
              <a:off x="1219200" y="4343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Text Box 32"/>
            <p:cNvSpPr txBox="1">
              <a:spLocks noChangeArrowheads="1"/>
            </p:cNvSpPr>
            <p:nvPr/>
          </p:nvSpPr>
          <p:spPr bwMode="auto">
            <a:xfrm>
              <a:off x="1295400" y="38481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  <a:endParaRPr lang="en-US" altLang="x-none" sz="2200">
                <a:sym typeface="Symbol" charset="2"/>
              </a:endParaRPr>
            </a:p>
          </p:txBody>
        </p:sp>
        <p:sp>
          <p:nvSpPr>
            <p:cNvPr id="114" name="Text Box 33"/>
            <p:cNvSpPr txBox="1">
              <a:spLocks noChangeArrowheads="1"/>
            </p:cNvSpPr>
            <p:nvPr/>
          </p:nvSpPr>
          <p:spPr bwMode="auto">
            <a:xfrm>
              <a:off x="1295400" y="43815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115" name="Group 73"/>
          <p:cNvGrpSpPr>
            <a:grpSpLocks/>
          </p:cNvGrpSpPr>
          <p:nvPr/>
        </p:nvGrpSpPr>
        <p:grpSpPr bwMode="auto">
          <a:xfrm>
            <a:off x="6070212" y="4966887"/>
            <a:ext cx="2349500" cy="887412"/>
            <a:chOff x="1016000" y="4419600"/>
            <a:chExt cx="2349500" cy="887473"/>
          </a:xfrm>
        </p:grpSpPr>
        <p:sp>
          <p:nvSpPr>
            <p:cNvPr id="116" name="Freeform 34"/>
            <p:cNvSpPr>
              <a:spLocks/>
            </p:cNvSpPr>
            <p:nvPr/>
          </p:nvSpPr>
          <p:spPr bwMode="auto">
            <a:xfrm>
              <a:off x="1016000" y="4419600"/>
              <a:ext cx="2349500" cy="698500"/>
            </a:xfrm>
            <a:custGeom>
              <a:avLst/>
              <a:gdLst>
                <a:gd name="T0" fmla="*/ 2147483647 w 1480"/>
                <a:gd name="T1" fmla="*/ 0 h 440"/>
                <a:gd name="T2" fmla="*/ 2147483647 w 1480"/>
                <a:gd name="T3" fmla="*/ 2147483647 h 440"/>
                <a:gd name="T4" fmla="*/ 2147483647 w 1480"/>
                <a:gd name="T5" fmla="*/ 2147483647 h 440"/>
                <a:gd name="T6" fmla="*/ 2147483647 w 1480"/>
                <a:gd name="T7" fmla="*/ 2147483647 h 440"/>
                <a:gd name="T8" fmla="*/ 2147483647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Text Box 35"/>
            <p:cNvSpPr txBox="1">
              <a:spLocks noChangeArrowheads="1"/>
            </p:cNvSpPr>
            <p:nvPr/>
          </p:nvSpPr>
          <p:spPr bwMode="auto">
            <a:xfrm>
              <a:off x="2246313" y="4906963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118" name="Group 72"/>
          <p:cNvGrpSpPr>
            <a:grpSpLocks/>
          </p:cNvGrpSpPr>
          <p:nvPr/>
        </p:nvGrpSpPr>
        <p:grpSpPr bwMode="auto">
          <a:xfrm>
            <a:off x="5444651" y="3881039"/>
            <a:ext cx="2975061" cy="696117"/>
            <a:chOff x="388590" y="3333690"/>
            <a:chExt cx="3009901" cy="696170"/>
          </a:xfrm>
        </p:grpSpPr>
        <p:sp>
          <p:nvSpPr>
            <p:cNvPr id="119" name="Freeform 39"/>
            <p:cNvSpPr>
              <a:spLocks/>
            </p:cNvSpPr>
            <p:nvPr/>
          </p:nvSpPr>
          <p:spPr bwMode="auto">
            <a:xfrm>
              <a:off x="388590" y="3559960"/>
              <a:ext cx="3009901" cy="469900"/>
            </a:xfrm>
            <a:custGeom>
              <a:avLst/>
              <a:gdLst>
                <a:gd name="T0" fmla="*/ 0 w 1464"/>
                <a:gd name="T1" fmla="*/ 2147483647 h 296"/>
                <a:gd name="T2" fmla="*/ 2147483647 w 1464"/>
                <a:gd name="T3" fmla="*/ 2147483647 h 296"/>
                <a:gd name="T4" fmla="*/ 2147483647 w 1464"/>
                <a:gd name="T5" fmla="*/ 2147483647 h 296"/>
                <a:gd name="T6" fmla="*/ 2147483647 w 1464"/>
                <a:gd name="T7" fmla="*/ 2147483647 h 296"/>
                <a:gd name="T8" fmla="*/ 2147483647 w 1464"/>
                <a:gd name="T9" fmla="*/ 214748364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Text Box 40"/>
            <p:cNvSpPr txBox="1">
              <a:spLocks noChangeArrowheads="1"/>
            </p:cNvSpPr>
            <p:nvPr/>
          </p:nvSpPr>
          <p:spPr bwMode="auto">
            <a:xfrm>
              <a:off x="1828800" y="3333690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121" name="Group 70"/>
          <p:cNvGrpSpPr>
            <a:grpSpLocks/>
          </p:cNvGrpSpPr>
          <p:nvPr/>
        </p:nvGrpSpPr>
        <p:grpSpPr bwMode="auto">
          <a:xfrm>
            <a:off x="5359012" y="4463374"/>
            <a:ext cx="600075" cy="493964"/>
            <a:chOff x="914400" y="3925636"/>
            <a:chExt cx="600075" cy="493964"/>
          </a:xfrm>
        </p:grpSpPr>
        <p:sp>
          <p:nvSpPr>
            <p:cNvPr id="122" name="Oval 15"/>
            <p:cNvSpPr>
              <a:spLocks noChangeArrowheads="1"/>
            </p:cNvSpPr>
            <p:nvPr/>
          </p:nvSpPr>
          <p:spPr bwMode="auto"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23" name="Line 17"/>
            <p:cNvSpPr>
              <a:spLocks noChangeShapeType="1"/>
            </p:cNvSpPr>
            <p:nvPr/>
          </p:nvSpPr>
          <p:spPr bwMode="auto">
            <a:xfrm>
              <a:off x="1172283" y="4248149"/>
              <a:ext cx="342192" cy="28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Text Box 32"/>
            <p:cNvSpPr txBox="1">
              <a:spLocks noChangeArrowheads="1"/>
            </p:cNvSpPr>
            <p:nvPr/>
          </p:nvSpPr>
          <p:spPr bwMode="auto">
            <a:xfrm>
              <a:off x="1190625" y="3925636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dirty="0">
                  <a:sym typeface="Symbol" charset="2"/>
                </a:rPr>
                <a:t></a:t>
              </a:r>
              <a:endParaRPr lang="en-US" altLang="x-none" sz="2200" dirty="0">
                <a:sym typeface="Symbol" charset="2"/>
              </a:endParaRPr>
            </a:p>
          </p:txBody>
        </p:sp>
      </p:grpSp>
      <p:sp>
        <p:nvSpPr>
          <p:cNvPr id="125" name="Text Box 38"/>
          <p:cNvSpPr txBox="1">
            <a:spLocks noChangeArrowheads="1"/>
          </p:cNvSpPr>
          <p:nvPr/>
        </p:nvSpPr>
        <p:spPr bwMode="auto">
          <a:xfrm>
            <a:off x="8486559" y="4487855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ym typeface="Symbol" charset="2"/>
              </a:rPr>
              <a:t></a:t>
            </a:r>
          </a:p>
        </p:txBody>
      </p:sp>
      <p:sp>
        <p:nvSpPr>
          <p:cNvPr id="126" name="Line 16"/>
          <p:cNvSpPr>
            <a:spLocks noChangeShapeType="1"/>
          </p:cNvSpPr>
          <p:nvPr/>
        </p:nvSpPr>
        <p:spPr bwMode="auto">
          <a:xfrm flipV="1">
            <a:off x="8514961" y="4814485"/>
            <a:ext cx="222252" cy="22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Oval 15"/>
          <p:cNvSpPr>
            <a:spLocks noChangeArrowheads="1"/>
          </p:cNvSpPr>
          <p:nvPr/>
        </p:nvSpPr>
        <p:spPr bwMode="auto">
          <a:xfrm>
            <a:off x="8762612" y="466951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/>
          </a:p>
        </p:txBody>
      </p:sp>
      <p:sp>
        <p:nvSpPr>
          <p:cNvPr id="128" name="Oval 73"/>
          <p:cNvSpPr>
            <a:spLocks noChangeArrowheads="1"/>
          </p:cNvSpPr>
          <p:nvPr/>
        </p:nvSpPr>
        <p:spPr bwMode="auto">
          <a:xfrm>
            <a:off x="8673445" y="4581313"/>
            <a:ext cx="457200" cy="457200"/>
          </a:xfrm>
          <a:prstGeom prst="ellipse">
            <a:avLst/>
          </a:prstGeom>
          <a:solidFill>
            <a:schemeClr val="accent1">
              <a:alpha val="1294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29" name="Oval 25"/>
          <p:cNvSpPr>
            <a:spLocks noChangeArrowheads="1"/>
          </p:cNvSpPr>
          <p:nvPr/>
        </p:nvSpPr>
        <p:spPr bwMode="auto">
          <a:xfrm>
            <a:off x="8220220" y="465335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x-none" altLang="x-none"/>
          </a:p>
        </p:txBody>
      </p:sp>
      <p:sp>
        <p:nvSpPr>
          <p:cNvPr id="130" name="Line 16"/>
          <p:cNvSpPr>
            <a:spLocks noChangeShapeType="1"/>
          </p:cNvSpPr>
          <p:nvPr/>
        </p:nvSpPr>
        <p:spPr bwMode="auto">
          <a:xfrm flipV="1">
            <a:off x="8054717" y="4796711"/>
            <a:ext cx="222252" cy="22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Text Box 38"/>
          <p:cNvSpPr txBox="1">
            <a:spLocks noChangeArrowheads="1"/>
          </p:cNvSpPr>
          <p:nvPr/>
        </p:nvSpPr>
        <p:spPr bwMode="auto">
          <a:xfrm>
            <a:off x="7959629" y="4424564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301561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6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3347</TotalTime>
  <Words>641</Words>
  <Application>Microsoft Office PowerPoint</Application>
  <PresentationFormat>On-screen Show (4:3)</PresentationFormat>
  <Paragraphs>211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Cambria Math</vt:lpstr>
      <vt:lpstr>Symbol</vt:lpstr>
      <vt:lpstr>Wingdings</vt:lpstr>
      <vt:lpstr>Blends</vt:lpstr>
      <vt:lpstr>Course 6 Regular Expressions (part 2)</vt:lpstr>
      <vt:lpstr>Building Regular Expressions </vt:lpstr>
      <vt:lpstr>Examples</vt:lpstr>
      <vt:lpstr>Examples</vt:lpstr>
      <vt:lpstr>Precedence of Operators</vt:lpstr>
      <vt:lpstr>Finite Automata (FA) &amp; Regular Expressions</vt:lpstr>
      <vt:lpstr>DFA to RE construction</vt:lpstr>
      <vt:lpstr>RE to -NFA construction </vt:lpstr>
      <vt:lpstr>RE to -NFA construction </vt:lpstr>
      <vt:lpstr>Other examples</vt:lpstr>
      <vt:lpstr>Summary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Madalina</cp:lastModifiedBy>
  <cp:revision>489</cp:revision>
  <cp:lastPrinted>2007-08-15T03:01:31Z</cp:lastPrinted>
  <dcterms:created xsi:type="dcterms:W3CDTF">2007-08-14T22:08:29Z</dcterms:created>
  <dcterms:modified xsi:type="dcterms:W3CDTF">2017-04-07T05:00:20Z</dcterms:modified>
</cp:coreProperties>
</file>