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56" r:id="rId2"/>
    <p:sldId id="291" r:id="rId3"/>
    <p:sldId id="339" r:id="rId4"/>
    <p:sldId id="292" r:id="rId5"/>
    <p:sldId id="293" r:id="rId6"/>
    <p:sldId id="294" r:id="rId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8000"/>
    <a:srgbClr val="FFFFFF"/>
    <a:srgbClr val="9F9F9F"/>
    <a:srgbClr val="F7F7F7"/>
    <a:srgbClr val="993300"/>
    <a:srgbClr val="CC3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7" autoAdjust="0"/>
  </p:normalViewPr>
  <p:slideViewPr>
    <p:cSldViewPr>
      <p:cViewPr varScale="1">
        <p:scale>
          <a:sx n="81" d="100"/>
          <a:sy n="81" d="100"/>
        </p:scale>
        <p:origin x="142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B18EAEA-A2AF-40E4-91D8-23199EBB04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4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DD1D5517-FFE8-40A5-914D-91441C614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3421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27C708-44BE-4605-80CC-499B0046BE1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5945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1A94C-6B42-4C05-B05B-6C27D51784F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9706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B9065B-94C9-4B40-B9B6-FB48042CE8D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3981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4EA69-1D16-4BCE-B562-B6B34019EFE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2810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3C88CB-994F-4AED-BCB8-E1DA6F05946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5343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348535-7AEC-43D1-B681-E6B26C38406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282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8FD924A-C65D-4375-A489-2BF19C9C10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0B276-B3D1-4B1E-8313-986B4063D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43366-B1F6-4857-8982-F81A92198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0674C-54CF-4EC1-BCF0-43EEACE578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82157-1D29-4432-92BC-B80EBD930C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4F864-F347-4F88-891D-13F813B0A2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95F76-720D-4507-A5A9-74B677CE2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2B87A-321D-48F3-AA40-4D313696BC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CFAB4-CBB9-424F-9DC6-7D0B95F94F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511D3-0242-4C26-A1F6-0275B1B7D3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91442-31FB-4958-B404-81959A554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F979F6C-8344-4D5F-8273-F60B724272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675436-D2A9-4F57-8B69-1C0252100FD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Properties of Regular </a:t>
            </a:r>
            <a:r>
              <a:rPr lang="en-US" dirty="0" smtClean="0"/>
              <a:t>Languages</a:t>
            </a:r>
            <a:r>
              <a:rPr lang="ro-RO" dirty="0" smtClean="0"/>
              <a:t> (part 1)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276600"/>
            <a:ext cx="8229600" cy="3429000"/>
          </a:xfrm>
        </p:spPr>
        <p:txBody>
          <a:bodyPr/>
          <a:lstStyle/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algn="l" eaLnBrk="1" hangingPunct="1"/>
            <a:r>
              <a:rPr lang="ro-RO" altLang="en-US" sz="1200" dirty="0" smtClean="0">
                <a:solidFill>
                  <a:srgbClr val="FF0000"/>
                </a:solidFill>
              </a:rPr>
              <a:t>The </a:t>
            </a:r>
            <a:r>
              <a:rPr lang="ro-RO" altLang="en-US" sz="1200" dirty="0">
                <a:solidFill>
                  <a:srgbClr val="FF0000"/>
                </a:solidFill>
              </a:rPr>
              <a:t>structure and the content of the lecture is based on </a:t>
            </a:r>
            <a:r>
              <a:rPr lang="ro-RO" altLang="en-US" sz="1200" dirty="0" smtClean="0">
                <a:solidFill>
                  <a:srgbClr val="FF0000"/>
                </a:solidFill>
              </a:rPr>
              <a:t>http</a:t>
            </a:r>
            <a:r>
              <a:rPr lang="ro-RO" altLang="en-US" sz="1200" dirty="0">
                <a:solidFill>
                  <a:srgbClr val="FF0000"/>
                </a:solidFill>
              </a:rPr>
              <a:t>://www.eecs.wsu.edu/~ananth/CptS317/Lectures/index.htm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C36671-7C86-48FA-9068-FAF17DC71A6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Topics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Wingdings" pitchFamily="28" charset="2"/>
              <a:buAutoNum type="arabicParenR"/>
              <a:defRPr/>
            </a:pPr>
            <a:r>
              <a:rPr lang="en-US" dirty="0" smtClean="0"/>
              <a:t>How to prove whether a given language is regular or not?</a:t>
            </a:r>
          </a:p>
          <a:p>
            <a:pPr marL="514350" indent="-514350" eaLnBrk="1" hangingPunct="1">
              <a:buFont typeface="Wingdings" pitchFamily="28" charset="2"/>
              <a:buAutoNum type="arabicParenR"/>
              <a:defRPr/>
            </a:pPr>
            <a:endParaRPr lang="en-US" dirty="0" smtClean="0"/>
          </a:p>
          <a:p>
            <a:pPr marL="514350" indent="-514350" eaLnBrk="1" hangingPunct="1">
              <a:buFont typeface="Wingdings" pitchFamily="28" charset="2"/>
              <a:buAutoNum type="arabicParenR"/>
              <a:defRPr/>
            </a:pPr>
            <a:r>
              <a:rPr lang="en-US" dirty="0" smtClean="0"/>
              <a:t>Closure properties of regular languages</a:t>
            </a:r>
          </a:p>
          <a:p>
            <a:pPr marL="514350" indent="-514350" eaLnBrk="1" hangingPunct="1">
              <a:buFont typeface="Wingdings" pitchFamily="28" charset="2"/>
              <a:buAutoNum type="arabicParenR"/>
              <a:defRPr/>
            </a:pPr>
            <a:endParaRPr lang="en-US" dirty="0" smtClean="0"/>
          </a:p>
          <a:p>
            <a:pPr marL="514350" indent="-514350" eaLnBrk="1" hangingPunct="1">
              <a:buFont typeface="Wingdings" pitchFamily="28" charset="2"/>
              <a:buAutoNum type="arabicParenR"/>
              <a:defRPr/>
            </a:pPr>
            <a:r>
              <a:rPr lang="en-US" dirty="0" smtClean="0"/>
              <a:t>Minimization of DFAs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B64BC1-EE9E-401C-ADED-5EB4C5EEAC9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languages are </a:t>
            </a:r>
            <a:r>
              <a:rPr lang="en-US" i="1" smtClean="0"/>
              <a:t>not </a:t>
            </a:r>
            <a:r>
              <a:rPr lang="en-US" smtClean="0"/>
              <a:t>regular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smtClean="0"/>
              <a:t>When is a language is regular? </a:t>
            </a:r>
            <a:br>
              <a:rPr lang="en-US" sz="2800" smtClean="0"/>
            </a:br>
            <a:r>
              <a:rPr lang="en-US" sz="2800" smtClean="0"/>
              <a:t>if we are able to construct one of the following: </a:t>
            </a:r>
            <a:r>
              <a:rPr lang="en-US" sz="2400" smtClean="0"/>
              <a:t>DFA </a:t>
            </a:r>
            <a:r>
              <a:rPr lang="en-US" sz="2400" i="1" smtClean="0"/>
              <a:t>or</a:t>
            </a:r>
            <a:r>
              <a:rPr lang="en-US" sz="2400" smtClean="0"/>
              <a:t> NFA </a:t>
            </a:r>
            <a:r>
              <a:rPr lang="en-US" sz="2400" i="1" smtClean="0"/>
              <a:t>or</a:t>
            </a:r>
            <a:r>
              <a:rPr lang="en-US" sz="2400" smtClean="0"/>
              <a:t> </a:t>
            </a:r>
            <a:r>
              <a:rPr lang="en-US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400" smtClean="0">
                <a:ea typeface="ＭＳ Ｐゴシック" pitchFamily="28" charset="-128"/>
              </a:rPr>
              <a:t> -NFA </a:t>
            </a:r>
            <a:r>
              <a:rPr lang="en-US" sz="2400" i="1" smtClean="0">
                <a:ea typeface="ＭＳ Ｐゴシック" pitchFamily="28" charset="-128"/>
              </a:rPr>
              <a:t>or</a:t>
            </a:r>
            <a:r>
              <a:rPr lang="en-US" sz="2400" smtClean="0">
                <a:ea typeface="ＭＳ Ｐゴシック" pitchFamily="28" charset="-128"/>
              </a:rPr>
              <a:t> regular expression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ea typeface="ＭＳ Ｐゴシック" pitchFamily="28" charset="-128"/>
            </a:endParaRP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mtClean="0">
                <a:ea typeface="ＭＳ Ｐゴシック" pitchFamily="28" charset="-128"/>
              </a:rPr>
              <a:t>When is it not?</a:t>
            </a:r>
            <a:br>
              <a:rPr lang="en-US" smtClean="0">
                <a:ea typeface="ＭＳ Ｐゴシック" pitchFamily="28" charset="-128"/>
              </a:rPr>
            </a:br>
            <a:r>
              <a:rPr lang="en-US" sz="2800" smtClean="0">
                <a:ea typeface="ＭＳ Ｐゴシック" pitchFamily="28" charset="-128"/>
              </a:rPr>
              <a:t>If we can show that no FA can be built for a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1CFC09-0289-4D13-AD7C-8D4C11450CB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prove languages are </a:t>
            </a:r>
            <a:r>
              <a:rPr lang="en-US" b="1" i="1" smtClean="0"/>
              <a:t>not</a:t>
            </a:r>
            <a:r>
              <a:rPr lang="en-US" smtClean="0"/>
              <a:t> regular?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smtClean="0"/>
              <a:t>What if we cannot come up with any FA? 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 smtClean="0"/>
              <a:t>A)	Can it be language that is not regular? 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 smtClean="0"/>
              <a:t>B)	Or is it that we tried wrong approaches?</a:t>
            </a:r>
            <a:endParaRPr lang="en-US" sz="2800" smtClean="0">
              <a:solidFill>
                <a:schemeClr val="folHlink"/>
              </a:solidFill>
            </a:endParaRPr>
          </a:p>
          <a:p>
            <a:pPr eaLnBrk="1" hangingPunct="1">
              <a:buFont typeface="Wingdings" pitchFamily="28" charset="2"/>
              <a:buNone/>
            </a:pP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How do we </a:t>
            </a:r>
            <a:r>
              <a:rPr lang="en-US" sz="2800" i="1" smtClean="0"/>
              <a:t>decisively </a:t>
            </a:r>
            <a:r>
              <a:rPr lang="en-US" sz="2800" smtClean="0"/>
              <a:t>prove that a language is not regular?</a:t>
            </a:r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1295400" y="5765800"/>
            <a:ext cx="6999288" cy="711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“The hardest thing of all is to find a black cat in a dark room, </a:t>
            </a:r>
            <a:br>
              <a:rPr lang="en-US" i="1"/>
            </a:br>
            <a:r>
              <a:rPr lang="en-US" i="1"/>
              <a:t>especially if there is no cat!”  	-Confucius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58A7DD-1293-4E4A-B301-54EC1C733C8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 non-regular language 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Let L = {w | w is of the form 0</a:t>
            </a:r>
            <a:r>
              <a:rPr lang="en-US" sz="2800" baseline="30000" dirty="0" smtClean="0">
                <a:solidFill>
                  <a:srgbClr val="FF0000"/>
                </a:solidFill>
              </a:rPr>
              <a:t>n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baseline="30000" dirty="0" smtClean="0">
                <a:solidFill>
                  <a:srgbClr val="FF0000"/>
                </a:solidFill>
              </a:rPr>
              <a:t>n</a:t>
            </a:r>
            <a:r>
              <a:rPr lang="en-US" sz="2800" dirty="0" smtClean="0">
                <a:solidFill>
                  <a:srgbClr val="FF0000"/>
                </a:solidFill>
              </a:rPr>
              <a:t> , for all n≥</a:t>
            </a:r>
            <a:r>
              <a:rPr lang="ro-RO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>
                <a:solidFill>
                  <a:srgbClr val="FF0000"/>
                </a:solidFill>
              </a:rPr>
              <a:t>} </a:t>
            </a:r>
          </a:p>
          <a:p>
            <a:pPr eaLnBrk="1" hangingPunct="1"/>
            <a:r>
              <a:rPr lang="en-US" sz="2800" i="1" u="sng" dirty="0" smtClean="0"/>
              <a:t>Hypothesis:</a:t>
            </a:r>
            <a:r>
              <a:rPr lang="en-US" sz="2800" i="1" dirty="0" smtClean="0"/>
              <a:t> L is not regular</a:t>
            </a:r>
          </a:p>
          <a:p>
            <a:pPr eaLnBrk="1" hangingPunct="1"/>
            <a:r>
              <a:rPr lang="en-US" sz="2800" u="sng" dirty="0" smtClean="0"/>
              <a:t>Intuitive rationale:</a:t>
            </a:r>
            <a:r>
              <a:rPr lang="en-US" sz="2800" dirty="0" smtClean="0"/>
              <a:t>	How do you keep track of a running count in an FA?</a:t>
            </a:r>
          </a:p>
          <a:p>
            <a:pPr eaLnBrk="1" hangingPunct="1"/>
            <a:r>
              <a:rPr lang="en-US" sz="2800" u="sng" dirty="0" smtClean="0"/>
              <a:t>A more formal rationale: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000" dirty="0" smtClean="0"/>
              <a:t>By </a:t>
            </a:r>
            <a:r>
              <a:rPr lang="en-US" sz="2000" dirty="0" err="1" smtClean="0"/>
              <a:t>contradition</a:t>
            </a:r>
            <a:r>
              <a:rPr lang="en-US" sz="2000" dirty="0" smtClean="0"/>
              <a:t>, if L is regular then there should exist a DFA for L. 		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000" dirty="0" smtClean="0"/>
              <a:t>Let k = number of states in that DFA.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000" dirty="0" smtClean="0"/>
              <a:t>Consider the special word w= 0</a:t>
            </a:r>
            <a:r>
              <a:rPr lang="en-US" sz="2000" baseline="30000" dirty="0" smtClean="0"/>
              <a:t>k</a:t>
            </a:r>
            <a:r>
              <a:rPr lang="en-US" sz="2000" dirty="0" smtClean="0"/>
              <a:t>1</a:t>
            </a:r>
            <a:r>
              <a:rPr lang="en-US" sz="2000" baseline="30000" dirty="0" smtClean="0"/>
              <a:t>k</a:t>
            </a:r>
            <a:r>
              <a:rPr lang="en-US" sz="2000" dirty="0" smtClean="0"/>
              <a:t> 	=&gt; w </a:t>
            </a:r>
            <a:r>
              <a:rPr lang="en-US" sz="2000" dirty="0" smtClean="0">
                <a:sym typeface="Symbol" pitchFamily="28" charset="2"/>
              </a:rPr>
              <a:t> </a:t>
            </a:r>
            <a:r>
              <a:rPr lang="en-US" sz="2000" dirty="0" smtClean="0"/>
              <a:t>L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000" dirty="0" smtClean="0"/>
              <a:t>DFA is in some state p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, after consuming the first </a:t>
            </a:r>
            <a:r>
              <a:rPr lang="en-US" sz="2000" dirty="0" err="1" smtClean="0"/>
              <a:t>i</a:t>
            </a:r>
            <a:r>
              <a:rPr lang="en-US" sz="2000" dirty="0" smtClean="0"/>
              <a:t> symbols in 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23A23E-9A97-480A-942E-8D40D8E50C7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Rationale… 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8" charset="2"/>
              <a:buChar char="Ø"/>
            </a:pPr>
            <a:r>
              <a:rPr lang="en-US" sz="2400" dirty="0" smtClean="0"/>
              <a:t>Let {p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,p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k</a:t>
            </a:r>
            <a:r>
              <a:rPr lang="en-US" sz="2400" dirty="0" smtClean="0"/>
              <a:t>} be the sequence of states that the DFA should have visited after consuming the first k symbols in w which is 0</a:t>
            </a:r>
            <a:r>
              <a:rPr lang="en-US" sz="2400" baseline="30000" dirty="0" smtClean="0"/>
              <a:t>k</a:t>
            </a:r>
            <a:endParaRPr lang="en-US" sz="2400" dirty="0" smtClean="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dirty="0" smtClean="0"/>
              <a:t>But there are only k states in the DFA!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dirty="0" smtClean="0"/>
              <a:t>==&gt; at least one state should repeat somewhere along the path 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dirty="0" smtClean="0"/>
              <a:t>==&gt; Let  the repeating state be 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=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 for </a:t>
            </a:r>
            <a:r>
              <a:rPr lang="en-US" sz="2400" dirty="0" err="1" smtClean="0">
                <a:solidFill>
                  <a:schemeClr val="hlink"/>
                </a:solidFill>
              </a:rPr>
              <a:t>i</a:t>
            </a:r>
            <a:r>
              <a:rPr lang="en-US" sz="2400" dirty="0" smtClean="0">
                <a:solidFill>
                  <a:schemeClr val="hlink"/>
                </a:solidFill>
              </a:rPr>
              <a:t> &lt; j</a:t>
            </a:r>
            <a:endParaRPr lang="en-US" sz="2400" dirty="0" smtClean="0"/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dirty="0" smtClean="0"/>
              <a:t>==&gt; We can fool the DFA by </a:t>
            </a:r>
            <a:r>
              <a:rPr lang="en-US" sz="2400" dirty="0" err="1" smtClean="0"/>
              <a:t>inputing</a:t>
            </a:r>
            <a:r>
              <a:rPr lang="en-US" sz="2400" dirty="0" smtClean="0"/>
              <a:t> 0</a:t>
            </a:r>
            <a:r>
              <a:rPr lang="en-US" sz="2400" baseline="30000" dirty="0" smtClean="0"/>
              <a:t>(k-(j-</a:t>
            </a:r>
            <a:r>
              <a:rPr lang="en-US" sz="2400" baseline="30000" dirty="0" err="1" smtClean="0"/>
              <a:t>i</a:t>
            </a:r>
            <a:r>
              <a:rPr lang="en-US" sz="2400" baseline="30000" dirty="0" smtClean="0"/>
              <a:t>))</a:t>
            </a:r>
            <a:r>
              <a:rPr lang="en-US" sz="2400" dirty="0" smtClean="0"/>
              <a:t>1</a:t>
            </a:r>
            <a:r>
              <a:rPr lang="en-US" sz="2400" baseline="30000" dirty="0" smtClean="0"/>
              <a:t>k</a:t>
            </a:r>
            <a:r>
              <a:rPr lang="en-US" sz="2400" dirty="0" smtClean="0"/>
              <a:t> and still get it to accept  (note: k-(j-</a:t>
            </a:r>
            <a:r>
              <a:rPr lang="en-US" sz="2400" dirty="0" err="1" smtClean="0"/>
              <a:t>i</a:t>
            </a:r>
            <a:r>
              <a:rPr lang="en-US" sz="2400" dirty="0" smtClean="0"/>
              <a:t>) is at most k-1).</a:t>
            </a:r>
          </a:p>
          <a:p>
            <a:pPr lvl="1" eaLnBrk="1" hangingPunct="1">
              <a:buFont typeface="Wingdings" pitchFamily="28" charset="2"/>
              <a:buChar char="Ø"/>
            </a:pPr>
            <a:r>
              <a:rPr lang="en-US" sz="2400" dirty="0" smtClean="0"/>
              <a:t>==&gt; DFA accepts strings w/ unequal number of 0s and 1s, implying that the DFA is wrong!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001000" y="6248400"/>
            <a:ext cx="304800" cy="381000"/>
            <a:chOff x="3072" y="3840"/>
            <a:chExt cx="192" cy="240"/>
          </a:xfrm>
        </p:grpSpPr>
        <p:grpSp>
          <p:nvGrpSpPr>
            <p:cNvPr id="8207" name="Group 8"/>
            <p:cNvGrpSpPr>
              <a:grpSpLocks/>
            </p:cNvGrpSpPr>
            <p:nvPr/>
          </p:nvGrpSpPr>
          <p:grpSpPr bwMode="auto">
            <a:xfrm>
              <a:off x="3120" y="3840"/>
              <a:ext cx="96" cy="240"/>
              <a:chOff x="3120" y="3840"/>
              <a:chExt cx="96" cy="240"/>
            </a:xfrm>
          </p:grpSpPr>
          <p:sp>
            <p:nvSpPr>
              <p:cNvPr id="8209" name="Line 4"/>
              <p:cNvSpPr>
                <a:spLocks noChangeShapeType="1"/>
              </p:cNvSpPr>
              <p:nvPr/>
            </p:nvSpPr>
            <p:spPr bwMode="auto">
              <a:xfrm flipH="1">
                <a:off x="3120" y="3840"/>
                <a:ext cx="48" cy="96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0" name="Line 5"/>
              <p:cNvSpPr>
                <a:spLocks noChangeShapeType="1"/>
              </p:cNvSpPr>
              <p:nvPr/>
            </p:nvSpPr>
            <p:spPr bwMode="auto">
              <a:xfrm>
                <a:off x="3120" y="3936"/>
                <a:ext cx="96" cy="48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11" name="Line 7"/>
              <p:cNvSpPr>
                <a:spLocks noChangeShapeType="1"/>
              </p:cNvSpPr>
              <p:nvPr/>
            </p:nvSpPr>
            <p:spPr bwMode="auto">
              <a:xfrm flipH="1">
                <a:off x="3120" y="3984"/>
                <a:ext cx="96" cy="96"/>
              </a:xfrm>
              <a:prstGeom prst="line">
                <a:avLst/>
              </a:prstGeom>
              <a:noFill/>
              <a:ln w="2222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08" name="Line 9"/>
            <p:cNvSpPr>
              <a:spLocks noChangeShapeType="1"/>
            </p:cNvSpPr>
            <p:nvPr/>
          </p:nvSpPr>
          <p:spPr bwMode="auto">
            <a:xfrm>
              <a:off x="3072" y="3936"/>
              <a:ext cx="192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2972</TotalTime>
  <Words>318</Words>
  <Application>Microsoft Office PowerPoint</Application>
  <PresentationFormat>On-screen Show (4:3)</PresentationFormat>
  <Paragraphs>71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Symbol</vt:lpstr>
      <vt:lpstr>Wingdings</vt:lpstr>
      <vt:lpstr>Blends</vt:lpstr>
      <vt:lpstr>Properties of Regular Languages (part 1)</vt:lpstr>
      <vt:lpstr>Topics</vt:lpstr>
      <vt:lpstr>Some languages are not regular</vt:lpstr>
      <vt:lpstr>How to prove languages are not regular?</vt:lpstr>
      <vt:lpstr>Example of a non-regular language </vt:lpstr>
      <vt:lpstr>Rationale… </vt:lpstr>
    </vt:vector>
  </TitlesOfParts>
  <Company>Office 2004 ananth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Madalina</cp:lastModifiedBy>
  <cp:revision>673</cp:revision>
  <cp:lastPrinted>2007-08-15T03:01:31Z</cp:lastPrinted>
  <dcterms:created xsi:type="dcterms:W3CDTF">2007-08-14T22:08:29Z</dcterms:created>
  <dcterms:modified xsi:type="dcterms:W3CDTF">2017-04-07T09:28:09Z</dcterms:modified>
</cp:coreProperties>
</file>