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56" r:id="rId2"/>
    <p:sldId id="322" r:id="rId3"/>
    <p:sldId id="277" r:id="rId4"/>
    <p:sldId id="291" r:id="rId5"/>
    <p:sldId id="292" r:id="rId6"/>
    <p:sldId id="323" r:id="rId7"/>
    <p:sldId id="293" r:id="rId8"/>
    <p:sldId id="298" r:id="rId9"/>
    <p:sldId id="320" r:id="rId10"/>
    <p:sldId id="315" r:id="rId11"/>
    <p:sldId id="321" r:id="rId12"/>
    <p:sldId id="334" r:id="rId13"/>
    <p:sldId id="332" r:id="rId14"/>
    <p:sldId id="333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3300"/>
    <a:srgbClr val="008000"/>
    <a:srgbClr val="CC34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71498" autoAdjust="0"/>
  </p:normalViewPr>
  <p:slideViewPr>
    <p:cSldViewPr>
      <p:cViewPr varScale="1">
        <p:scale>
          <a:sx n="60" d="100"/>
          <a:sy n="60" d="100"/>
        </p:scale>
        <p:origin x="202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9877E31-A34B-8047-AE25-F9781AF958B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91784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690BDCE-DD11-914C-AC05-96DF6209431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0140305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3C808C8-0B98-0742-8941-7FF53CFF38B3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8754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DBB449-C6D5-A141-8D8F-E2470E7BBBBD}" type="slidenum">
              <a:rPr lang="en-US" altLang="x-none" sz="1300"/>
              <a:pPr/>
              <a:t>13</a:t>
            </a:fld>
            <a:endParaRPr lang="en-US" altLang="x-none" sz="130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5937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51710B5-004D-5F46-A6DB-BBA9684398CF}" type="slidenum">
              <a:rPr lang="en-US" altLang="x-none" sz="1300"/>
              <a:pPr/>
              <a:t>14</a:t>
            </a:fld>
            <a:endParaRPr lang="en-US" altLang="x-none" sz="130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33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6F02A3F-38C5-5D40-B2DD-5EC64EF553B3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377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BF1398D-3E21-1C40-9DD0-BC671A0F267A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297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F058BA-60B4-6149-9681-A30F60A40848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618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C5200F4-4D15-044B-9AA9-45480A5E6C10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572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B257074-9F85-AA4B-AACD-6796F0A44A7E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479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01AD87C-9C61-0B4A-B7BD-85FF053AFD69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ro-RO" altLang="x-none" dirty="0" smtClean="0">
                <a:ea typeface="ＭＳ Ｐゴシック" charset="-128"/>
              </a:rPr>
              <a:t>Write a small</a:t>
            </a:r>
            <a:r>
              <a:rPr lang="ro-RO" altLang="x-none" baseline="0" dirty="0" smtClean="0">
                <a:ea typeface="ＭＳ Ｐゴシック" charset="-128"/>
              </a:rPr>
              <a:t> piece of code for this!</a:t>
            </a:r>
            <a:endParaRPr lang="ro-RO" altLang="x-none" dirty="0" smtClean="0">
              <a:ea typeface="ＭＳ Ｐゴシック" charset="-128"/>
            </a:endParaRPr>
          </a:p>
          <a:p>
            <a:pPr eaLnBrk="1" hangingPunct="1"/>
            <a:endParaRPr lang="ro-RO" altLang="x-none" dirty="0" smtClean="0">
              <a:ea typeface="ＭＳ Ｐゴシック" charset="-128"/>
            </a:endParaRPr>
          </a:p>
          <a:p>
            <a:pPr eaLnBrk="1" hangingPunct="1"/>
            <a:r>
              <a:rPr lang="en-US" altLang="x-none" dirty="0" smtClean="0">
                <a:ea typeface="ＭＳ Ｐゴシック" charset="-128"/>
              </a:rPr>
              <a:t>http://www.geeksforgeeks.org/check-for-balanced-parentheses-in-an-expression/</a:t>
            </a:r>
            <a:endParaRPr lang="x-none" altLang="x-none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4274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567331E-D600-D748-8AC3-C3CED62AEB33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5483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46E2BEA-232B-5B4A-BD37-32ED8FB65C8A}" type="slidenum">
              <a:rPr lang="en-US" altLang="x-none" sz="1300"/>
              <a:pPr/>
              <a:t>11</a:t>
            </a:fld>
            <a:endParaRPr lang="en-US" altLang="x-none" sz="130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92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EEFDAC-C89C-674F-9527-E1EAF56A6C4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902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A9AC7-CE79-4D4E-8994-4FB1D4D1924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103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443EDF-A772-EE42-B526-828BFA34B3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99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E2624-F2FD-5B4D-96D4-FA7CDF020E1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736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68F8FD-E2F6-0E4F-9DF0-2C53AB5836F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7602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C024CA-6A5E-1542-8F40-4173C6D357F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017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993366-B006-F84A-9D50-113F27F962C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3361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61CA55-2B1C-774D-B87D-394E567C3C4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911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1F024-3DAC-A043-9D28-61EAF239442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171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16038-B160-0241-8B5E-135FAF1B01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509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98FB7A-CF69-024A-9FFF-BFA026C1F11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866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6D4DD4F2-7EFD-AB4F-92B0-82C93F179E18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D545EB-7118-B54A-B809-4AD86AD599B8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x-none"/>
              <a:t>Context-Free Languages &amp; </a:t>
            </a:r>
            <a:br>
              <a:rPr lang="en-US" altLang="x-none"/>
            </a:br>
            <a:r>
              <a:rPr lang="en-US" altLang="x-none"/>
              <a:t>Grammars</a:t>
            </a:r>
            <a:br>
              <a:rPr lang="en-US" altLang="x-none"/>
            </a:br>
            <a:r>
              <a:rPr lang="en-US" altLang="x-none"/>
              <a:t>(CFLs &amp; CFGs)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8458200" cy="3276600"/>
          </a:xfrm>
        </p:spPr>
        <p:txBody>
          <a:bodyPr/>
          <a:lstStyle/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r>
              <a:rPr lang="ro-RO" altLang="en-US" sz="1200" dirty="0" smtClean="0">
                <a:solidFill>
                  <a:srgbClr val="FF0000"/>
                </a:solidFill>
              </a:rPr>
              <a:t>The </a:t>
            </a:r>
            <a:r>
              <a:rPr lang="ro-RO" altLang="en-US" sz="1200" dirty="0">
                <a:solidFill>
                  <a:srgbClr val="FF0000"/>
                </a:solidFill>
              </a:rPr>
              <a:t>structure and the content of the lecture is based on http://www.eecs.wsu.edu/~ananth/CptS317/Lectures/index.htm</a:t>
            </a:r>
          </a:p>
          <a:p>
            <a:pPr eaLnBrk="1" hangingPunct="1">
              <a:buFont typeface="Wingdings" charset="2"/>
              <a:buNone/>
            </a:pPr>
            <a:endParaRPr lang="en-US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772BAB3-4424-C543-B516-EB2611685494}" type="slidenum">
              <a:rPr lang="en-US" altLang="x-none" sz="1400"/>
              <a:pPr/>
              <a:t>10</a:t>
            </a:fld>
            <a:endParaRPr lang="en-US" altLang="x-none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 grammar for L = {0</a:t>
            </a:r>
            <a:r>
              <a:rPr lang="en-US" altLang="x-none" baseline="30000"/>
              <a:t>m</a:t>
            </a:r>
            <a:r>
              <a:rPr lang="en-US" altLang="x-none"/>
              <a:t>1</a:t>
            </a:r>
            <a:r>
              <a:rPr lang="en-US" altLang="x-none" baseline="30000"/>
              <a:t>n</a:t>
            </a:r>
            <a:r>
              <a:rPr lang="en-US" altLang="x-none"/>
              <a:t> | m≥n} </a:t>
            </a:r>
          </a:p>
          <a:p>
            <a:pPr eaLnBrk="1" hangingPunct="1"/>
            <a:endParaRPr lang="en-US" altLang="x-none"/>
          </a:p>
          <a:p>
            <a:pPr eaLnBrk="1" hangingPunct="1"/>
            <a:r>
              <a:rPr lang="en-US" altLang="x-none"/>
              <a:t>CFG?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2800" y="3276600"/>
            <a:ext cx="1689100" cy="1016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S =&gt; 0S1 | A</a:t>
            </a:r>
          </a:p>
          <a:p>
            <a:pPr>
              <a:defRPr/>
            </a:pPr>
            <a:r>
              <a:rPr lang="en-US" dirty="0"/>
              <a:t> A =&gt;  0A |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86000" y="4800600"/>
            <a:ext cx="5643563" cy="7080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rgbClr val="0070C0"/>
                </a:solidFill>
              </a:rPr>
              <a:t>How would you interpret the string “00000111” </a:t>
            </a:r>
            <a:br>
              <a:rPr lang="en-US" altLang="x-none">
                <a:solidFill>
                  <a:srgbClr val="0070C0"/>
                </a:solidFill>
              </a:rPr>
            </a:br>
            <a:r>
              <a:rPr lang="en-US" altLang="x-none">
                <a:solidFill>
                  <a:srgbClr val="0070C0"/>
                </a:solidFill>
              </a:rPr>
              <a:t>	using this grammar?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05FEE6-7183-5C44-876E-D64CD0C3C8A1}" type="slidenum">
              <a:rPr lang="en-US" altLang="x-none" sz="1400"/>
              <a:pPr/>
              <a:t>11</a:t>
            </a:fld>
            <a:endParaRPr lang="en-US" altLang="x-none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#4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x-none" sz="2400" dirty="0"/>
              <a:t>A program containing </a:t>
            </a:r>
            <a:r>
              <a:rPr lang="en-US" altLang="x-none" sz="2400" b="1" dirty="0"/>
              <a:t>if-then(-else) </a:t>
            </a:r>
            <a:r>
              <a:rPr lang="en-US" altLang="x-none" sz="2400" dirty="0"/>
              <a:t>statements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x-none" b="1" dirty="0"/>
              <a:t>if </a:t>
            </a:r>
            <a:r>
              <a:rPr lang="en-US" altLang="x-none" i="1" dirty="0"/>
              <a:t>Condition</a:t>
            </a:r>
            <a:r>
              <a:rPr lang="en-US" altLang="x-none" dirty="0"/>
              <a:t> </a:t>
            </a:r>
            <a:r>
              <a:rPr lang="en-US" altLang="x-none" b="1" dirty="0"/>
              <a:t>then </a:t>
            </a:r>
            <a:r>
              <a:rPr lang="en-US" altLang="x-none" i="1" dirty="0"/>
              <a:t>Statement</a:t>
            </a:r>
            <a:r>
              <a:rPr lang="en-US" altLang="x-none" dirty="0"/>
              <a:t> </a:t>
            </a:r>
            <a:r>
              <a:rPr lang="en-US" altLang="x-none" b="1" dirty="0"/>
              <a:t>else</a:t>
            </a:r>
            <a:r>
              <a:rPr lang="en-US" altLang="x-none" dirty="0"/>
              <a:t> </a:t>
            </a:r>
            <a:r>
              <a:rPr lang="en-US" altLang="x-none" i="1" dirty="0"/>
              <a:t>Statement</a:t>
            </a:r>
            <a:endParaRPr lang="en-US" altLang="x-none" dirty="0"/>
          </a:p>
          <a:p>
            <a:pPr lvl="2" eaLnBrk="1" hangingPunct="1">
              <a:buFont typeface="Wingdings" charset="2"/>
              <a:buNone/>
            </a:pPr>
            <a:r>
              <a:rPr lang="en-US" altLang="x-none" dirty="0"/>
              <a:t>(Or)</a:t>
            </a:r>
          </a:p>
          <a:p>
            <a:pPr lvl="2" eaLnBrk="1" hangingPunct="1">
              <a:buFont typeface="Wingdings" charset="2"/>
              <a:buNone/>
            </a:pPr>
            <a:r>
              <a:rPr lang="en-US" altLang="x-none" b="1" dirty="0"/>
              <a:t>if</a:t>
            </a:r>
            <a:r>
              <a:rPr lang="en-US" altLang="x-none" dirty="0"/>
              <a:t> </a:t>
            </a:r>
            <a:r>
              <a:rPr lang="en-US" altLang="x-none" i="1" dirty="0"/>
              <a:t>Condition</a:t>
            </a:r>
            <a:r>
              <a:rPr lang="en-US" altLang="x-none" dirty="0"/>
              <a:t> </a:t>
            </a:r>
            <a:r>
              <a:rPr lang="en-US" altLang="x-none" b="1" dirty="0"/>
              <a:t>then</a:t>
            </a:r>
            <a:r>
              <a:rPr lang="en-US" altLang="x-none" dirty="0"/>
              <a:t> </a:t>
            </a:r>
            <a:r>
              <a:rPr lang="en-US" altLang="x-none" i="1" dirty="0"/>
              <a:t>Statement</a:t>
            </a:r>
          </a:p>
          <a:p>
            <a:pPr eaLnBrk="1" hangingPunct="1">
              <a:buFont typeface="Wingdings" charset="2"/>
              <a:buNone/>
            </a:pPr>
            <a:endParaRPr lang="ro-RO" altLang="x-none" sz="2400" dirty="0" smtClean="0"/>
          </a:p>
          <a:p>
            <a:pPr eaLnBrk="1" hangingPunct="1">
              <a:buFont typeface="Wingdings" charset="2"/>
              <a:buNone/>
            </a:pPr>
            <a:r>
              <a:rPr lang="en-US" altLang="x-none" sz="2400" b="1" dirty="0" smtClean="0">
                <a:solidFill>
                  <a:srgbClr val="FF0000"/>
                </a:solidFill>
              </a:rPr>
              <a:t>CFG?</a:t>
            </a:r>
            <a:endParaRPr lang="ro-RO" altLang="x-none" sz="2400" b="1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charset="2"/>
              <a:buNone/>
            </a:pPr>
            <a:endParaRPr lang="ro-RO" altLang="x-none" sz="2400" b="1" i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395" y="4821774"/>
            <a:ext cx="6389891" cy="13234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S </a:t>
            </a:r>
            <a:r>
              <a:rPr lang="ro-RO" dirty="0" smtClean="0"/>
              <a:t>-</a:t>
            </a:r>
            <a:r>
              <a:rPr lang="en-US" dirty="0" smtClean="0"/>
              <a:t>&gt; </a:t>
            </a:r>
            <a:r>
              <a:rPr lang="ro-RO" dirty="0" smtClean="0"/>
              <a:t>if C then S1 else </a:t>
            </a:r>
            <a:r>
              <a:rPr lang="ro-RO" dirty="0"/>
              <a:t>S2 | if C then </a:t>
            </a:r>
            <a:r>
              <a:rPr lang="ro-RO" dirty="0" smtClean="0"/>
              <a:t>S | OTHER</a:t>
            </a:r>
            <a:endParaRPr lang="en-US" dirty="0"/>
          </a:p>
          <a:p>
            <a:pPr>
              <a:defRPr/>
            </a:pPr>
            <a:r>
              <a:rPr lang="en-US" dirty="0"/>
              <a:t> </a:t>
            </a:r>
            <a:r>
              <a:rPr lang="ro-RO" dirty="0" smtClean="0"/>
              <a:t>S (start symbol), C, S1, S2, S, OTHER</a:t>
            </a:r>
            <a:r>
              <a:rPr lang="en-US" dirty="0" smtClean="0"/>
              <a:t> </a:t>
            </a:r>
            <a:r>
              <a:rPr lang="ro-RO" dirty="0" smtClean="0"/>
              <a:t>– nonterminals</a:t>
            </a:r>
          </a:p>
          <a:p>
            <a:pPr>
              <a:defRPr/>
            </a:pPr>
            <a:r>
              <a:rPr lang="ro-RO" dirty="0" smtClean="0"/>
              <a:t> if, then, else –terminals + other terminals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More </a:t>
            </a:r>
            <a:r>
              <a:rPr lang="en-US" altLang="x-none" dirty="0" smtClean="0"/>
              <a:t>examples</a:t>
            </a:r>
            <a:r>
              <a:rPr lang="ro-RO" altLang="x-none" dirty="0" smtClean="0"/>
              <a:t> (@seminar)</a:t>
            </a:r>
            <a:endParaRPr lang="en-US" altLang="x-non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L</a:t>
            </a:r>
            <a:r>
              <a:rPr lang="en-US" altLang="x-none" baseline="-25000"/>
              <a:t>1</a:t>
            </a:r>
            <a:r>
              <a:rPr lang="en-US" altLang="x-none"/>
              <a:t> = {0</a:t>
            </a:r>
            <a:r>
              <a:rPr lang="en-US" altLang="x-none" baseline="30000"/>
              <a:t>n</a:t>
            </a:r>
            <a:r>
              <a:rPr lang="en-US" altLang="x-none"/>
              <a:t> | n≥0 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2</a:t>
            </a:r>
            <a:r>
              <a:rPr lang="en-US" altLang="x-none"/>
              <a:t> = {0</a:t>
            </a:r>
            <a:r>
              <a:rPr lang="en-US" altLang="x-none" baseline="30000"/>
              <a:t>n</a:t>
            </a:r>
            <a:r>
              <a:rPr lang="en-US" altLang="x-none"/>
              <a:t> | n≥1 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3</a:t>
            </a:r>
            <a:r>
              <a:rPr lang="en-US" altLang="x-none"/>
              <a:t>={0</a:t>
            </a:r>
            <a:r>
              <a:rPr lang="en-US" altLang="x-none" baseline="30000"/>
              <a:t>i</a:t>
            </a:r>
            <a:r>
              <a:rPr lang="en-US" altLang="x-none"/>
              <a:t>1</a:t>
            </a:r>
            <a:r>
              <a:rPr lang="en-US" altLang="x-none" baseline="30000"/>
              <a:t>j</a:t>
            </a:r>
            <a:r>
              <a:rPr lang="en-US" altLang="x-none"/>
              <a:t>2</a:t>
            </a:r>
            <a:r>
              <a:rPr lang="en-US" altLang="x-none" baseline="30000"/>
              <a:t>k</a:t>
            </a:r>
            <a:r>
              <a:rPr lang="en-US" altLang="x-none"/>
              <a:t> | i=j or j=k, where i,j,k≥0}</a:t>
            </a:r>
          </a:p>
          <a:p>
            <a:r>
              <a:rPr lang="en-US" altLang="x-none"/>
              <a:t>L</a:t>
            </a:r>
            <a:r>
              <a:rPr lang="en-US" altLang="x-none" baseline="-25000"/>
              <a:t>4</a:t>
            </a:r>
            <a:r>
              <a:rPr lang="en-US" altLang="x-none"/>
              <a:t>={0</a:t>
            </a:r>
            <a:r>
              <a:rPr lang="en-US" altLang="x-none" baseline="30000"/>
              <a:t>i</a:t>
            </a:r>
            <a:r>
              <a:rPr lang="en-US" altLang="x-none"/>
              <a:t>1</a:t>
            </a:r>
            <a:r>
              <a:rPr lang="en-US" altLang="x-none" baseline="30000"/>
              <a:t>j</a:t>
            </a:r>
            <a:r>
              <a:rPr lang="en-US" altLang="x-none"/>
              <a:t>2</a:t>
            </a:r>
            <a:r>
              <a:rPr lang="en-US" altLang="x-none" baseline="30000"/>
              <a:t>k</a:t>
            </a:r>
            <a:r>
              <a:rPr lang="en-US" altLang="x-none"/>
              <a:t> | i=j or i=k, where i,j,k≥1}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87D3E45-1CC3-3047-9590-CA3B0C1EB49E}" type="slidenum">
              <a:rPr lang="en-US" altLang="x-none" sz="1400"/>
              <a:pPr/>
              <a:t>12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BAF6336-F5F3-3A43-8FE4-AF3E8E34081D}" type="slidenum">
              <a:rPr lang="en-US" altLang="x-none" sz="1400"/>
              <a:pPr/>
              <a:t>13</a:t>
            </a:fld>
            <a:endParaRPr lang="en-US" altLang="x-none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400"/>
              <a:t>Applications of CFLs &amp; CFGs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400"/>
              <a:t>Compilers use parsers for syntactic checking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x-none" sz="2400"/>
              <a:t>Parsers can be expressed as CFGs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Balancing paranthesis: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/>
              <a:t>B ==&gt; BB | </a:t>
            </a:r>
            <a:r>
              <a:rPr lang="en-US" altLang="x-none" sz="1600">
                <a:solidFill>
                  <a:schemeClr val="folHlink"/>
                </a:solidFill>
              </a:rPr>
              <a:t>(</a:t>
            </a:r>
            <a:r>
              <a:rPr lang="en-US" altLang="x-none" sz="1600"/>
              <a:t>B</a:t>
            </a:r>
            <a:r>
              <a:rPr lang="en-US" altLang="x-none" sz="1600">
                <a:solidFill>
                  <a:schemeClr val="folHlink"/>
                </a:solidFill>
              </a:rPr>
              <a:t>)</a:t>
            </a:r>
            <a:r>
              <a:rPr lang="en-US" altLang="x-none" sz="1600"/>
              <a:t> | </a:t>
            </a:r>
            <a:r>
              <a:rPr lang="en-US" altLang="x-none" sz="1600" i="1"/>
              <a:t>Statement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 i="1"/>
              <a:t>Statement ==&gt; …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If-then-else: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/>
              <a:t>S ==&gt; SS | </a:t>
            </a:r>
            <a:r>
              <a:rPr lang="en-US" altLang="x-none" sz="1600" i="1">
                <a:solidFill>
                  <a:schemeClr val="folHlink"/>
                </a:solidFill>
              </a:rPr>
              <a:t>if</a:t>
            </a:r>
            <a:r>
              <a:rPr lang="en-US" altLang="x-none" sz="1600" i="1"/>
              <a:t> Condition </a:t>
            </a:r>
            <a:r>
              <a:rPr lang="en-US" altLang="x-none" sz="1600" i="1">
                <a:solidFill>
                  <a:schemeClr val="folHlink"/>
                </a:solidFill>
              </a:rPr>
              <a:t>then</a:t>
            </a:r>
            <a:r>
              <a:rPr lang="en-US" altLang="x-none" sz="1600" i="1"/>
              <a:t> Statement </a:t>
            </a:r>
            <a:r>
              <a:rPr lang="en-US" altLang="x-none" sz="1600" i="1">
                <a:solidFill>
                  <a:schemeClr val="folHlink"/>
                </a:solidFill>
              </a:rPr>
              <a:t>else</a:t>
            </a:r>
            <a:r>
              <a:rPr lang="en-US" altLang="x-none" sz="1600" i="1"/>
              <a:t> Statement</a:t>
            </a:r>
            <a:r>
              <a:rPr lang="en-US" altLang="x-none" sz="1600"/>
              <a:t> |  </a:t>
            </a:r>
            <a:r>
              <a:rPr lang="en-US" altLang="x-none" sz="1600" i="1">
                <a:solidFill>
                  <a:schemeClr val="folHlink"/>
                </a:solidFill>
              </a:rPr>
              <a:t>if</a:t>
            </a:r>
            <a:r>
              <a:rPr lang="en-US" altLang="x-none" sz="1600" i="1"/>
              <a:t> Condition </a:t>
            </a:r>
            <a:r>
              <a:rPr lang="en-US" altLang="x-none" sz="1600" i="1">
                <a:solidFill>
                  <a:schemeClr val="folHlink"/>
                </a:solidFill>
              </a:rPr>
              <a:t>then</a:t>
            </a:r>
            <a:r>
              <a:rPr lang="en-US" altLang="x-none" sz="1600" i="1"/>
              <a:t> Statement</a:t>
            </a:r>
            <a:r>
              <a:rPr lang="en-US" altLang="x-none" sz="1600"/>
              <a:t> | </a:t>
            </a:r>
            <a:r>
              <a:rPr lang="en-US" altLang="x-none" sz="1600" i="1"/>
              <a:t>Statement 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 i="1"/>
              <a:t>Condition ==&gt; …</a:t>
            </a:r>
          </a:p>
          <a:p>
            <a:pPr marL="1295400" lvl="2" indent="-381000" eaLnBrk="1" hangingPunct="1">
              <a:lnSpc>
                <a:spcPct val="90000"/>
              </a:lnSpc>
            </a:pPr>
            <a:r>
              <a:rPr lang="en-US" altLang="x-none" sz="1600" i="1"/>
              <a:t>Statement ==&gt; …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C paranthesis matching { … }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Pascal </a:t>
            </a:r>
            <a:r>
              <a:rPr lang="en-US" altLang="x-none" sz="2000" i="1"/>
              <a:t>begin-end </a:t>
            </a:r>
            <a:r>
              <a:rPr lang="en-US" altLang="x-none" sz="2000"/>
              <a:t>matching</a:t>
            </a:r>
          </a:p>
          <a:p>
            <a:pPr marL="914400" lvl="1" indent="-4572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altLang="x-none" sz="2000"/>
              <a:t>YACC (</a:t>
            </a:r>
            <a:r>
              <a:rPr lang="en-US" altLang="x-none" sz="2000" u="sng"/>
              <a:t>Y</a:t>
            </a:r>
            <a:r>
              <a:rPr lang="en-US" altLang="x-none" sz="2000"/>
              <a:t>et </a:t>
            </a:r>
            <a:r>
              <a:rPr lang="en-US" altLang="x-none" sz="2000" u="sng"/>
              <a:t>A</a:t>
            </a:r>
            <a:r>
              <a:rPr lang="en-US" altLang="x-none" sz="2000"/>
              <a:t>nother </a:t>
            </a:r>
            <a:r>
              <a:rPr lang="en-US" altLang="x-none" sz="2000" u="sng"/>
              <a:t>C</a:t>
            </a:r>
            <a:r>
              <a:rPr lang="en-US" altLang="x-none" sz="2000"/>
              <a:t>ompiler-</a:t>
            </a:r>
            <a:r>
              <a:rPr lang="en-US" altLang="x-none" sz="2000" u="sng"/>
              <a:t>C</a:t>
            </a:r>
            <a:r>
              <a:rPr lang="en-US" altLang="x-none" sz="2000"/>
              <a:t>ompiler)</a:t>
            </a:r>
            <a:endParaRPr lang="en-US" altLang="x-none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2F66AAC-6EB8-F04F-AFC8-E44DF7356ECF}" type="slidenum">
              <a:rPr lang="en-US" altLang="x-none" sz="1400"/>
              <a:pPr/>
              <a:t>14</a:t>
            </a:fld>
            <a:endParaRPr lang="en-US" altLang="x-none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More applications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Markup languages</a:t>
            </a:r>
          </a:p>
          <a:p>
            <a:pPr lvl="1" eaLnBrk="1" hangingPunct="1"/>
            <a:r>
              <a:rPr lang="en-US" altLang="x-none"/>
              <a:t>Nested Tag Matching</a:t>
            </a:r>
          </a:p>
          <a:p>
            <a:pPr lvl="2" eaLnBrk="1" hangingPunct="1"/>
            <a:r>
              <a:rPr lang="en-US" altLang="x-none"/>
              <a:t>HTML</a:t>
            </a:r>
          </a:p>
          <a:p>
            <a:pPr lvl="3" eaLnBrk="1" hangingPunct="1"/>
            <a:r>
              <a:rPr lang="en-US" altLang="x-none"/>
              <a:t>&lt;html&gt; …&lt;p&gt; … &lt;a href=…&gt; … &lt;/a&gt; &lt;/p&gt; … &lt;/html&gt;</a:t>
            </a:r>
          </a:p>
          <a:p>
            <a:pPr lvl="2" eaLnBrk="1" hangingPunct="1"/>
            <a:endParaRPr lang="en-US" altLang="x-none"/>
          </a:p>
          <a:p>
            <a:pPr lvl="2" eaLnBrk="1" hangingPunct="1"/>
            <a:r>
              <a:rPr lang="en-US" altLang="x-none"/>
              <a:t>XML</a:t>
            </a:r>
          </a:p>
          <a:p>
            <a:pPr lvl="3" eaLnBrk="1" hangingPunct="1"/>
            <a:r>
              <a:rPr lang="en-US" altLang="x-none"/>
              <a:t>&lt;PC&gt; … &lt;MODEL&gt; … &lt;/MODEL&gt; .. &lt;RAM&gt; … &lt;/RAM&gt; … &lt;/PC&gt;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Not all languages are regular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So what happens to the languages which are not regular?</a:t>
            </a:r>
          </a:p>
          <a:p>
            <a:endParaRPr lang="en-US" altLang="x-none"/>
          </a:p>
          <a:p>
            <a:r>
              <a:rPr lang="en-US" altLang="x-none"/>
              <a:t>Can we still come up with a language recognizer?</a:t>
            </a:r>
          </a:p>
          <a:p>
            <a:pPr lvl="1"/>
            <a:r>
              <a:rPr lang="en-US" altLang="x-none"/>
              <a:t>i.e., something that will accept (or reject) strings that belong (or do not belong) to the language?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4CCD1B5-2312-634E-871D-8CE650B8E453}" type="slidenum">
              <a:rPr lang="en-US" altLang="x-none" sz="1400"/>
              <a:pPr/>
              <a:t>2</a:t>
            </a:fld>
            <a:endParaRPr lang="en-US" altLang="x-none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96B1E4-240D-EB44-8F95-4BB905ADE183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Context-Free Languages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A language class larger than the class of regular languages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Supports natural, recursive notation called “context-free grammar”</a:t>
            </a:r>
          </a:p>
          <a:p>
            <a:pPr eaLnBrk="1" hangingPunct="1">
              <a:lnSpc>
                <a:spcPct val="90000"/>
              </a:lnSpc>
            </a:pPr>
            <a:endParaRPr lang="en-US" altLang="x-none" sz="2400"/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Applications: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Parse trees, compilers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/>
              <a:t>XML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/>
          </a:p>
        </p:txBody>
      </p:sp>
      <p:sp>
        <p:nvSpPr>
          <p:cNvPr id="5125" name="Oval 4"/>
          <p:cNvSpPr>
            <a:spLocks noChangeArrowheads="1"/>
          </p:cNvSpPr>
          <p:nvPr/>
        </p:nvSpPr>
        <p:spPr bwMode="auto">
          <a:xfrm>
            <a:off x="5181600" y="43434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800"/>
              <a:t>Regular</a:t>
            </a:r>
          </a:p>
          <a:p>
            <a:pPr algn="ctr"/>
            <a:r>
              <a:rPr lang="en-US" altLang="x-none" sz="1800"/>
              <a:t>(FA/RE)</a:t>
            </a:r>
          </a:p>
        </p:txBody>
      </p:sp>
      <p:sp>
        <p:nvSpPr>
          <p:cNvPr id="5126" name="Oval 5"/>
          <p:cNvSpPr>
            <a:spLocks noChangeArrowheads="1"/>
          </p:cNvSpPr>
          <p:nvPr/>
        </p:nvSpPr>
        <p:spPr bwMode="auto">
          <a:xfrm>
            <a:off x="4876800" y="3657600"/>
            <a:ext cx="3581400" cy="27432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r>
              <a:rPr lang="en-US" altLang="x-none" sz="2400"/>
              <a:t>Context-</a:t>
            </a:r>
            <a:br>
              <a:rPr lang="en-US" altLang="x-none" sz="2400"/>
            </a:br>
            <a:r>
              <a:rPr lang="en-US" altLang="x-none" sz="2400"/>
              <a:t>free</a:t>
            </a:r>
          </a:p>
          <a:p>
            <a:pPr algn="r"/>
            <a:r>
              <a:rPr lang="en-US" altLang="x-none" sz="2400"/>
              <a:t>         (PDA/CFG)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8E78FC6-DDF8-F346-8D96-E33DEA11764B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An Example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/>
              <a:t>A palindrome is a word that reads identical from both ends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>
                <a:solidFill>
                  <a:schemeClr val="folHlink"/>
                </a:solidFill>
              </a:rPr>
              <a:t>E.g., madam, redivider, malayalam, 010010010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Let L = { w  | w is a binary palindrome}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/>
              <a:t>Is L regular?</a:t>
            </a:r>
            <a:endParaRPr lang="en-US" altLang="x-none" sz="2800"/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/>
              <a:t>No.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200" u="sng"/>
              <a:t>Proof: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Let w=0</a:t>
            </a:r>
            <a:r>
              <a:rPr lang="en-US" altLang="x-none" sz="1600" baseline="30000"/>
              <a:t>N</a:t>
            </a:r>
            <a:r>
              <a:rPr lang="en-US" altLang="x-none" sz="1600"/>
              <a:t>10</a:t>
            </a:r>
            <a:r>
              <a:rPr lang="en-US" altLang="x-none" sz="1600" baseline="30000"/>
              <a:t>N		(assuming N to be the p/l constant)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By Pumping lemma, w can be rewritten as xyz, such that xy</a:t>
            </a:r>
            <a:r>
              <a:rPr lang="en-US" altLang="x-none" sz="1600" baseline="30000"/>
              <a:t>k</a:t>
            </a:r>
            <a:r>
              <a:rPr lang="en-US" altLang="x-none" sz="1600"/>
              <a:t>z is also L (for any k≥0)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But |xy|≤N and y≠</a:t>
            </a:r>
            <a:r>
              <a:rPr lang="en-US" altLang="x-none" sz="1600">
                <a:sym typeface="Symbol" charset="2"/>
              </a:rPr>
              <a:t></a:t>
            </a:r>
            <a:endParaRPr lang="en-US" altLang="x-none" sz="1600"/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==&gt; y=0</a:t>
            </a:r>
            <a:r>
              <a:rPr lang="en-US" altLang="x-none" sz="1600" baseline="30000"/>
              <a:t>+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==&gt; xy</a:t>
            </a:r>
            <a:r>
              <a:rPr lang="en-US" altLang="x-none" sz="1600" baseline="30000"/>
              <a:t>k</a:t>
            </a:r>
            <a:r>
              <a:rPr lang="en-US" altLang="x-none" sz="1600"/>
              <a:t>z </a:t>
            </a:r>
            <a:r>
              <a:rPr lang="en-US" altLang="x-none" sz="1600" i="1"/>
              <a:t>will NOT </a:t>
            </a:r>
            <a:r>
              <a:rPr lang="en-US" altLang="x-none" sz="1600"/>
              <a:t>be in L for k=0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1600"/>
              <a:t>==&gt; Contradiction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43200" y="2743200"/>
            <a:ext cx="5105400" cy="0"/>
            <a:chOff x="2743200" y="2743200"/>
            <a:chExt cx="5105400" cy="0"/>
          </a:xfrm>
        </p:grpSpPr>
        <p:cxnSp>
          <p:nvCxnSpPr>
            <p:cNvPr id="6150" name="Straight Arrow Connector 5"/>
            <p:cNvCxnSpPr>
              <a:cxnSpLocks noChangeShapeType="1"/>
            </p:cNvCxnSpPr>
            <p:nvPr/>
          </p:nvCxnSpPr>
          <p:spPr bwMode="auto">
            <a:xfrm>
              <a:off x="2743200" y="27432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" name="Straight Arrow Connector 7"/>
            <p:cNvCxnSpPr>
              <a:cxnSpLocks noChangeShapeType="1"/>
            </p:cNvCxnSpPr>
            <p:nvPr/>
          </p:nvCxnSpPr>
          <p:spPr bwMode="auto">
            <a:xfrm flipH="1">
              <a:off x="3200400" y="2743200"/>
              <a:ext cx="304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2" name="Straight Arrow Connector 10"/>
            <p:cNvCxnSpPr>
              <a:cxnSpLocks noChangeShapeType="1"/>
            </p:cNvCxnSpPr>
            <p:nvPr/>
          </p:nvCxnSpPr>
          <p:spPr bwMode="auto">
            <a:xfrm>
              <a:off x="3733800" y="27432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3" name="Straight Arrow Connector 12"/>
            <p:cNvCxnSpPr>
              <a:cxnSpLocks noChangeShapeType="1"/>
            </p:cNvCxnSpPr>
            <p:nvPr/>
          </p:nvCxnSpPr>
          <p:spPr bwMode="auto">
            <a:xfrm flipH="1">
              <a:off x="4343400" y="2743200"/>
              <a:ext cx="4572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4" name="Straight Arrow Connector 13"/>
            <p:cNvCxnSpPr>
              <a:cxnSpLocks noChangeShapeType="1"/>
            </p:cNvCxnSpPr>
            <p:nvPr/>
          </p:nvCxnSpPr>
          <p:spPr bwMode="auto">
            <a:xfrm>
              <a:off x="50292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5" name="Straight Arrow Connector 14"/>
            <p:cNvCxnSpPr>
              <a:cxnSpLocks noChangeShapeType="1"/>
            </p:cNvCxnSpPr>
            <p:nvPr/>
          </p:nvCxnSpPr>
          <p:spPr bwMode="auto">
            <a:xfrm flipH="1">
              <a:off x="5715000" y="2743200"/>
              <a:ext cx="533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6" name="Straight Arrow Connector 15"/>
            <p:cNvCxnSpPr>
              <a:cxnSpLocks noChangeShapeType="1"/>
            </p:cNvCxnSpPr>
            <p:nvPr/>
          </p:nvCxnSpPr>
          <p:spPr bwMode="auto">
            <a:xfrm>
              <a:off x="65532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7" name="Straight Arrow Connector 16"/>
            <p:cNvCxnSpPr>
              <a:cxnSpLocks noChangeShapeType="1"/>
            </p:cNvCxnSpPr>
            <p:nvPr/>
          </p:nvCxnSpPr>
          <p:spPr bwMode="auto">
            <a:xfrm flipH="1">
              <a:off x="7239000" y="2743200"/>
              <a:ext cx="609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85B02A7-0932-604D-AB9B-01FEA860CF6B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But the language of palindromes…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charset="2"/>
              <a:buNone/>
            </a:pPr>
            <a:r>
              <a:rPr lang="en-US" altLang="x-none" sz="2800"/>
              <a:t> </a:t>
            </a:r>
            <a:r>
              <a:rPr lang="en-US" altLang="x-none" sz="2800" u="sng"/>
              <a:t>is a CFL</a:t>
            </a:r>
            <a:r>
              <a:rPr lang="en-US" altLang="x-none" sz="2800"/>
              <a:t>, because it supports recursive substitution (in the form of a CFG)</a:t>
            </a:r>
          </a:p>
          <a:p>
            <a:pPr marL="609600" indent="-609600" eaLnBrk="1" hangingPunct="1"/>
            <a:r>
              <a:rPr lang="en-US" altLang="x-none" sz="2800"/>
              <a:t>This is because we can construct a </a:t>
            </a:r>
            <a:r>
              <a:rPr lang="en-US" altLang="x-none" sz="2800" u="sng"/>
              <a:t>“</a:t>
            </a:r>
            <a:r>
              <a:rPr lang="en-US" altLang="x-none" sz="2800" i="1" u="sng"/>
              <a:t>grammar” </a:t>
            </a:r>
            <a:r>
              <a:rPr lang="en-US" altLang="x-none" sz="2800"/>
              <a:t>like this: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</a:t>
            </a:r>
            <a:r>
              <a:rPr lang="en-US" altLang="x-none" sz="2400">
                <a:sym typeface="Symbol" charset="2"/>
              </a:rPr>
              <a:t></a:t>
            </a:r>
            <a:endParaRPr lang="en-US" altLang="x-none" sz="2400"/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0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1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0A0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n-US" altLang="x-none" sz="2400"/>
              <a:t>A ==&gt; 1A1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505200" y="4114800"/>
            <a:ext cx="1476375" cy="838200"/>
            <a:chOff x="2208" y="2400"/>
            <a:chExt cx="930" cy="528"/>
          </a:xfrm>
        </p:grpSpPr>
        <p:sp>
          <p:nvSpPr>
            <p:cNvPr id="7182" name="Text Box 5"/>
            <p:cNvSpPr txBox="1">
              <a:spLocks noChangeArrowheads="1"/>
            </p:cNvSpPr>
            <p:nvPr/>
          </p:nvSpPr>
          <p:spPr bwMode="auto">
            <a:xfrm>
              <a:off x="2400" y="2448"/>
              <a:ext cx="738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folHlink"/>
                  </a:solidFill>
                </a:rPr>
                <a:t>Terminal</a:t>
              </a:r>
            </a:p>
          </p:txBody>
        </p:sp>
        <p:sp>
          <p:nvSpPr>
            <p:cNvPr id="7183" name="Line 7"/>
            <p:cNvSpPr>
              <a:spLocks noChangeShapeType="1"/>
            </p:cNvSpPr>
            <p:nvPr/>
          </p:nvSpPr>
          <p:spPr bwMode="auto">
            <a:xfrm flipH="1" flipV="1">
              <a:off x="2256" y="2400"/>
              <a:ext cx="192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8"/>
            <p:cNvSpPr>
              <a:spLocks noChangeShapeType="1"/>
            </p:cNvSpPr>
            <p:nvPr/>
          </p:nvSpPr>
          <p:spPr bwMode="auto">
            <a:xfrm flipH="1">
              <a:off x="2208" y="2640"/>
              <a:ext cx="192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9"/>
            <p:cNvSpPr>
              <a:spLocks noChangeShapeType="1"/>
            </p:cNvSpPr>
            <p:nvPr/>
          </p:nvSpPr>
          <p:spPr bwMode="auto">
            <a:xfrm flipH="1">
              <a:off x="2256" y="2592"/>
              <a:ext cx="192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0" y="3810000"/>
            <a:ext cx="1676400" cy="2209800"/>
            <a:chOff x="0" y="2256"/>
            <a:chExt cx="1056" cy="1392"/>
          </a:xfrm>
        </p:grpSpPr>
        <p:sp>
          <p:nvSpPr>
            <p:cNvPr id="7180" name="Text Box 6"/>
            <p:cNvSpPr txBox="1">
              <a:spLocks noChangeArrowheads="1"/>
            </p:cNvSpPr>
            <p:nvPr/>
          </p:nvSpPr>
          <p:spPr bwMode="auto">
            <a:xfrm>
              <a:off x="0" y="3120"/>
              <a:ext cx="961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folHlink"/>
                  </a:solidFill>
                </a:rPr>
                <a:t>Productions</a:t>
              </a:r>
            </a:p>
          </p:txBody>
        </p:sp>
        <p:sp>
          <p:nvSpPr>
            <p:cNvPr id="7181" name="AutoShape 11"/>
            <p:cNvSpPr>
              <a:spLocks/>
            </p:cNvSpPr>
            <p:nvPr/>
          </p:nvSpPr>
          <p:spPr bwMode="auto">
            <a:xfrm>
              <a:off x="1008" y="2256"/>
              <a:ext cx="48" cy="1392"/>
            </a:xfrm>
            <a:prstGeom prst="leftBrace">
              <a:avLst>
                <a:gd name="adj1" fmla="val 2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362200" y="5029200"/>
            <a:ext cx="4724400" cy="396875"/>
            <a:chOff x="1488" y="3168"/>
            <a:chExt cx="2976" cy="250"/>
          </a:xfrm>
        </p:grpSpPr>
        <p:sp>
          <p:nvSpPr>
            <p:cNvPr id="7178" name="Text Box 4"/>
            <p:cNvSpPr txBox="1">
              <a:spLocks noChangeArrowheads="1"/>
            </p:cNvSpPr>
            <p:nvPr/>
          </p:nvSpPr>
          <p:spPr bwMode="auto">
            <a:xfrm>
              <a:off x="2640" y="3168"/>
              <a:ext cx="1824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x-none">
                  <a:solidFill>
                    <a:schemeClr val="folHlink"/>
                  </a:solidFill>
                </a:rPr>
                <a:t>Variable or non-terminal</a:t>
              </a:r>
            </a:p>
          </p:txBody>
        </p:sp>
        <p:sp>
          <p:nvSpPr>
            <p:cNvPr id="7179" name="Line 12"/>
            <p:cNvSpPr>
              <a:spLocks noChangeShapeType="1"/>
            </p:cNvSpPr>
            <p:nvPr/>
          </p:nvSpPr>
          <p:spPr bwMode="auto">
            <a:xfrm flipH="1" flipV="1">
              <a:off x="1488" y="3168"/>
              <a:ext cx="1152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4556125" y="5962650"/>
            <a:ext cx="3614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>
                <a:solidFill>
                  <a:schemeClr val="hlink"/>
                </a:solidFill>
              </a:rPr>
              <a:t>How does this grammar work?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0" y="37338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Same as: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6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does the CFG for palindromes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2800"/>
              <a:t>An input string belongs to the language (i.e., accepted) iff it can be generated by the CFG</a:t>
            </a:r>
          </a:p>
          <a:p>
            <a:pPr>
              <a:buFont typeface="Wingdings" charset="2"/>
              <a:buNone/>
            </a:pPr>
            <a:endParaRPr lang="en-US" altLang="x-none" sz="2000"/>
          </a:p>
          <a:p>
            <a:r>
              <a:rPr lang="en-US" altLang="x-none" sz="2000" u="sng"/>
              <a:t>Example:</a:t>
            </a:r>
            <a:r>
              <a:rPr lang="en-US" altLang="x-none" sz="2000"/>
              <a:t> w=01110</a:t>
            </a:r>
          </a:p>
          <a:p>
            <a:r>
              <a:rPr lang="en-US" altLang="x-none" sz="2000"/>
              <a:t>G can generate w as follows:</a:t>
            </a:r>
          </a:p>
          <a:p>
            <a:endParaRPr lang="en-US" altLang="x-none" sz="200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A    =&gt; 0</a:t>
            </a:r>
            <a:r>
              <a:rPr lang="en-US" altLang="x-none" sz="2000">
                <a:solidFill>
                  <a:srgbClr val="FF0000"/>
                </a:solidFill>
              </a:rPr>
              <a:t>A</a:t>
            </a:r>
            <a:r>
              <a:rPr lang="en-US" altLang="x-none" sz="2000"/>
              <a:t>0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      =&gt; 0</a:t>
            </a:r>
            <a:r>
              <a:rPr lang="en-US" altLang="x-none" sz="2000">
                <a:solidFill>
                  <a:srgbClr val="FF0000"/>
                </a:solidFill>
              </a:rPr>
              <a:t>1A1</a:t>
            </a:r>
            <a:r>
              <a:rPr lang="en-US" altLang="x-none" sz="2000"/>
              <a:t>0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x-none" sz="2000"/>
              <a:t>      =&gt; 01</a:t>
            </a:r>
            <a:r>
              <a:rPr lang="en-US" altLang="x-none" sz="2000">
                <a:solidFill>
                  <a:srgbClr val="FF0000"/>
                </a:solidFill>
              </a:rPr>
              <a:t>1</a:t>
            </a:r>
            <a:r>
              <a:rPr lang="en-US" altLang="x-none" sz="2000"/>
              <a:t>10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07347D1-F687-6749-9D5E-B6E833794F33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5" name="TextBox 4"/>
          <p:cNvSpPr txBox="1"/>
          <p:nvPr/>
        </p:nvSpPr>
        <p:spPr>
          <a:xfrm>
            <a:off x="5638800" y="2971800"/>
            <a:ext cx="3052763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A =&gt; 0A0 | 1A1 |  0 | 1 | </a:t>
            </a:r>
            <a:r>
              <a:rPr lang="en-US" dirty="0">
                <a:sym typeface="Symbol" pitchFamily="28" charset="2"/>
              </a:rPr>
              <a:t>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4114800"/>
            <a:ext cx="4846638" cy="224631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u="sng" dirty="0"/>
              <a:t>Generating a string from a grammar: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Pick and choose a sequence</a:t>
            </a:r>
            <a:br>
              <a:rPr lang="en-US" dirty="0"/>
            </a:br>
            <a:r>
              <a:rPr lang="en-US" dirty="0"/>
              <a:t>of productions that would </a:t>
            </a:r>
            <a:br>
              <a:rPr lang="en-US" dirty="0"/>
            </a:br>
            <a:r>
              <a:rPr lang="en-US" dirty="0"/>
              <a:t>allow us to generate the</a:t>
            </a:r>
            <a:br>
              <a:rPr lang="en-US" dirty="0"/>
            </a:br>
            <a:r>
              <a:rPr lang="en-US" dirty="0"/>
              <a:t>string.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dirty="0"/>
              <a:t>At every step, substitute one variable</a:t>
            </a:r>
            <a:br>
              <a:rPr lang="en-US" dirty="0"/>
            </a:br>
            <a:r>
              <a:rPr lang="en-US" dirty="0"/>
              <a:t>with one of its productions.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D8FCBB-182F-294A-A1AA-214238E28313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Context-Free Grammar: Definition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A context-free grammar G=(V,T,P,S), where: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V: set of </a:t>
            </a:r>
            <a:r>
              <a:rPr lang="en-US" altLang="x-none" sz="2000" dirty="0" smtClean="0"/>
              <a:t>non-terminals</a:t>
            </a:r>
            <a:endParaRPr lang="en-US" altLang="x-none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T: set of terminals (= alphabet U {</a:t>
            </a:r>
            <a:r>
              <a:rPr lang="en-US" altLang="x-none" sz="2000" dirty="0">
                <a:sym typeface="Symbol" charset="2"/>
              </a:rPr>
              <a:t></a:t>
            </a:r>
            <a:r>
              <a:rPr lang="en-US" altLang="x-none" sz="2000" dirty="0"/>
              <a:t>})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P: set of </a:t>
            </a:r>
            <a:r>
              <a:rPr lang="en-US" altLang="x-none" sz="2000" i="1" dirty="0"/>
              <a:t>productions,</a:t>
            </a:r>
            <a:r>
              <a:rPr lang="en-US" altLang="x-none" sz="2000" dirty="0"/>
              <a:t> each of which is of the form</a:t>
            </a:r>
            <a:br>
              <a:rPr lang="en-US" altLang="x-none" sz="2000" dirty="0"/>
            </a:br>
            <a:r>
              <a:rPr lang="en-US" altLang="x-none" sz="2000" dirty="0"/>
              <a:t>	 V ==&gt; </a:t>
            </a:r>
            <a:r>
              <a:rPr lang="en-US" altLang="x-none" sz="2000" dirty="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 dirty="0">
                <a:ea typeface="ＭＳ Ｐゴシック" charset="-128"/>
              </a:rPr>
              <a:t>1</a:t>
            </a:r>
            <a:r>
              <a:rPr lang="en-US" altLang="x-none" sz="2000" dirty="0"/>
              <a:t> | </a:t>
            </a:r>
            <a:r>
              <a:rPr lang="en-US" altLang="x-none" sz="2000" dirty="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 dirty="0">
                <a:ea typeface="ＭＳ Ｐゴシック" charset="-128"/>
              </a:rPr>
              <a:t>2</a:t>
            </a:r>
            <a:r>
              <a:rPr lang="en-US" altLang="x-none" sz="2000" dirty="0"/>
              <a:t> | 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x-none" sz="2000" dirty="0"/>
              <a:t>Where each </a:t>
            </a:r>
            <a:r>
              <a:rPr lang="en-US" altLang="x-none" sz="2000" dirty="0">
                <a:ea typeface="ＭＳ Ｐゴシック" charset="-128"/>
                <a:sym typeface="Symbol" charset="2"/>
              </a:rPr>
              <a:t></a:t>
            </a:r>
            <a:r>
              <a:rPr lang="en-US" altLang="x-none" sz="2000" baseline="-25000" dirty="0" err="1">
                <a:ea typeface="ＭＳ Ｐゴシック" charset="-128"/>
              </a:rPr>
              <a:t>i</a:t>
            </a:r>
            <a:r>
              <a:rPr lang="en-US" altLang="x-none" sz="2000" dirty="0"/>
              <a:t> is an arbitrary string of </a:t>
            </a:r>
            <a:r>
              <a:rPr lang="en-US" altLang="x-none" sz="2000" dirty="0" smtClean="0"/>
              <a:t>non-terminals</a:t>
            </a:r>
            <a:r>
              <a:rPr lang="ro-RO" altLang="x-none" sz="2000" dirty="0" smtClean="0"/>
              <a:t> </a:t>
            </a:r>
            <a:r>
              <a:rPr lang="en-US" altLang="x-none" sz="2000" dirty="0" smtClean="0"/>
              <a:t>and </a:t>
            </a:r>
            <a:r>
              <a:rPr lang="en-US" altLang="x-none" sz="2000" dirty="0"/>
              <a:t>terminals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S ==&gt; start variable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2688" y="5083969"/>
            <a:ext cx="7285038" cy="1144588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CFG for the language of binary palindromes: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G=({A},{0,1},P,A)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0070C0"/>
                </a:solidFill>
              </a:rPr>
              <a:t>P: 	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ro-RO" dirty="0">
                <a:solidFill>
                  <a:srgbClr val="0070C0"/>
                </a:solidFill>
              </a:rPr>
              <a:t>-</a:t>
            </a:r>
            <a:r>
              <a:rPr lang="en-US" dirty="0" smtClean="0">
                <a:solidFill>
                  <a:srgbClr val="0070C0"/>
                </a:solidFill>
              </a:rPr>
              <a:t>&gt; </a:t>
            </a:r>
            <a:r>
              <a:rPr lang="en-US" dirty="0">
                <a:solidFill>
                  <a:srgbClr val="0070C0"/>
                </a:solidFill>
              </a:rPr>
              <a:t>0 A 0 | 1 A 1 | 0 | 1 | </a:t>
            </a:r>
            <a:r>
              <a:rPr lang="en-US" dirty="0">
                <a:solidFill>
                  <a:srgbClr val="0070C0"/>
                </a:solidFill>
                <a:sym typeface="Symbol" pitchFamily="28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BAD46-C869-9644-AA3C-CB70742702F9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More examples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Parenthesis matching in </a:t>
            </a:r>
            <a:r>
              <a:rPr lang="en-US" altLang="x-none" sz="2800" dirty="0" smtClean="0"/>
              <a:t>code</a:t>
            </a:r>
            <a:r>
              <a:rPr lang="ro-RO" altLang="x-none" sz="2800" dirty="0" smtClean="0"/>
              <a:t> (see HW1)</a:t>
            </a:r>
            <a:endParaRPr lang="en-US" altLang="x-none" sz="2800" dirty="0"/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Syntax checking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800" dirty="0"/>
              <a:t>In scenarios where there is a general need for: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Matching a symbol with another symbol,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Matching a count of one symbol with that of another symbol,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400" dirty="0"/>
              <a:t>Recursively substituting one symbol with a string of other symbols</a:t>
            </a:r>
          </a:p>
          <a:p>
            <a:pPr eaLnBrk="1" hangingPunct="1">
              <a:lnSpc>
                <a:spcPct val="90000"/>
              </a:lnSpc>
            </a:pPr>
            <a:endParaRPr lang="en-US" altLang="x-non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7945076-40CE-7E4C-895F-A84AC5EA7430}" type="slidenum">
              <a:rPr lang="en-US" altLang="x-none" sz="1400"/>
              <a:pPr/>
              <a:t>9</a:t>
            </a:fld>
            <a:endParaRPr lang="en-US" altLang="x-none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Example #2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Language of balanced </a:t>
            </a:r>
            <a:r>
              <a:rPr lang="en-US" altLang="x-none" dirty="0" err="1"/>
              <a:t>paranthesis</a:t>
            </a:r>
            <a:endParaRPr lang="en-US" altLang="x-none" dirty="0"/>
          </a:p>
          <a:p>
            <a:pPr eaLnBrk="1" hangingPunct="1">
              <a:buFont typeface="Wingdings" charset="2"/>
              <a:buNone/>
            </a:pPr>
            <a:r>
              <a:rPr lang="en-US" altLang="x-none" dirty="0"/>
              <a:t>	e.g., ()(((())))((()))….</a:t>
            </a:r>
          </a:p>
          <a:p>
            <a:pPr eaLnBrk="1" hangingPunct="1"/>
            <a:r>
              <a:rPr lang="en-US" altLang="x-none" dirty="0"/>
              <a:t>CFG?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581400"/>
            <a:ext cx="2149475" cy="7080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G:</a:t>
            </a:r>
            <a:br>
              <a:rPr lang="en-US" u="sng" dirty="0"/>
            </a:br>
            <a:r>
              <a:rPr lang="en-US" dirty="0"/>
              <a:t> S =&gt; (S) | SS | </a:t>
            </a:r>
            <a:r>
              <a:rPr lang="en-US" dirty="0">
                <a:sym typeface="Symbol" pitchFamily="28" charset="2"/>
              </a:rPr>
              <a:t>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3400" y="4419600"/>
            <a:ext cx="7782900" cy="40011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dirty="0">
                <a:solidFill>
                  <a:srgbClr val="0070C0"/>
                </a:solidFill>
              </a:rPr>
              <a:t>How would you </a:t>
            </a:r>
            <a:r>
              <a:rPr lang="ro-RO" altLang="x-none" dirty="0" smtClean="0">
                <a:solidFill>
                  <a:srgbClr val="0070C0"/>
                </a:solidFill>
              </a:rPr>
              <a:t>generate</a:t>
            </a:r>
            <a:r>
              <a:rPr lang="en-US" altLang="x-none" dirty="0" smtClean="0">
                <a:solidFill>
                  <a:srgbClr val="0070C0"/>
                </a:solidFill>
              </a:rPr>
              <a:t> </a:t>
            </a:r>
            <a:r>
              <a:rPr lang="en-US" altLang="x-none" dirty="0">
                <a:solidFill>
                  <a:srgbClr val="0070C0"/>
                </a:solidFill>
              </a:rPr>
              <a:t>the string “(((()))()())” using this grammar?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523376" y="1318628"/>
            <a:ext cx="3954463" cy="70788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ro-RO" altLang="x-none" dirty="0" smtClean="0">
                <a:solidFill>
                  <a:srgbClr val="FF0000"/>
                </a:solidFill>
              </a:rPr>
              <a:t>Why is this problem important? Example!</a:t>
            </a:r>
            <a:endParaRPr lang="en-US" altLang="x-none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3252</TotalTime>
  <Words>804</Words>
  <Application>Microsoft Office PowerPoint</Application>
  <PresentationFormat>On-screen Show (4:3)</PresentationFormat>
  <Paragraphs>188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Symbol</vt:lpstr>
      <vt:lpstr>Wingdings</vt:lpstr>
      <vt:lpstr>Blends</vt:lpstr>
      <vt:lpstr>Context-Free Languages &amp;  Grammars (CFLs &amp; CFGs)</vt:lpstr>
      <vt:lpstr>Not all languages are regular</vt:lpstr>
      <vt:lpstr>Context-Free Languages</vt:lpstr>
      <vt:lpstr>An Example</vt:lpstr>
      <vt:lpstr>But the language of palindromes…</vt:lpstr>
      <vt:lpstr>How does the CFG for palindromes work?</vt:lpstr>
      <vt:lpstr>Context-Free Grammar: Definition</vt:lpstr>
      <vt:lpstr>More examples</vt:lpstr>
      <vt:lpstr>Example #2</vt:lpstr>
      <vt:lpstr>Example #3</vt:lpstr>
      <vt:lpstr>Example #4</vt:lpstr>
      <vt:lpstr>More examples (@seminar)</vt:lpstr>
      <vt:lpstr>Applications of CFLs &amp; CFGs</vt:lpstr>
      <vt:lpstr>More applications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Madalina</cp:lastModifiedBy>
  <cp:revision>533</cp:revision>
  <cp:lastPrinted>2007-08-15T03:01:31Z</cp:lastPrinted>
  <dcterms:created xsi:type="dcterms:W3CDTF">2007-08-14T22:08:29Z</dcterms:created>
  <dcterms:modified xsi:type="dcterms:W3CDTF">2017-05-08T06:15:52Z</dcterms:modified>
</cp:coreProperties>
</file>