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3" r:id="rId1"/>
  </p:sldMasterIdLst>
  <p:notesMasterIdLst>
    <p:notesMasterId r:id="rId13"/>
  </p:notesMasterIdLst>
  <p:handoutMasterIdLst>
    <p:handoutMasterId r:id="rId14"/>
  </p:handoutMasterIdLst>
  <p:sldIdLst>
    <p:sldId id="256" r:id="rId2"/>
    <p:sldId id="291" r:id="rId3"/>
    <p:sldId id="341" r:id="rId4"/>
    <p:sldId id="295" r:id="rId5"/>
    <p:sldId id="296" r:id="rId6"/>
    <p:sldId id="350" r:id="rId7"/>
    <p:sldId id="297" r:id="rId8"/>
    <p:sldId id="298" r:id="rId9"/>
    <p:sldId id="340" r:id="rId10"/>
    <p:sldId id="300" r:id="rId11"/>
    <p:sldId id="290" r:id="rId12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993300"/>
    <a:srgbClr val="006600"/>
    <a:srgbClr val="FFFFFF"/>
    <a:srgbClr val="9F9F9F"/>
    <a:srgbClr val="F7F7F7"/>
    <a:srgbClr val="CC34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3" autoAdjust="0"/>
    <p:restoredTop sz="80676" autoAdjust="0"/>
  </p:normalViewPr>
  <p:slideViewPr>
    <p:cSldViewPr>
      <p:cViewPr varScale="1">
        <p:scale>
          <a:sx n="68" d="100"/>
          <a:sy n="68" d="100"/>
        </p:scale>
        <p:origin x="1699" y="-1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3" d="100"/>
          <a:sy n="93" d="100"/>
        </p:scale>
        <p:origin x="-2488" y="-12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r>
              <a:rPr lang="en-US"/>
              <a:t>Cpt S 317: Spring 2009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r>
              <a:rPr lang="en-US"/>
              <a:t>School of EECS, WSU</a:t>
            </a:r>
          </a:p>
        </p:txBody>
      </p:sp>
      <p:sp>
        <p:nvSpPr>
          <p:cNvPr id="33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9B18EAEA-A2AF-40E4-91D8-23199EBB04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948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r>
              <a:rPr lang="en-US"/>
              <a:t>Cpt S 317: Spring 2009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r>
              <a:rPr lang="en-US"/>
              <a:t>School of EECS, WSU</a:t>
            </a:r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DD1D5517-FFE8-40A5-914D-91441C6149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534218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6451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6451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E27C708-44BE-4605-80CC-499B0046BE1E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645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4959452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12083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12083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B12FFB2-3CCC-4CC1-B0DD-8597F3B037AB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1208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2508003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6553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6554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571A94C-6B42-4C05-B05B-6C27D51784FB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655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697065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7065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7066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8F873A-CAFB-43F6-85BE-E6DF289F9FAE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706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7567439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7168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7168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5ACF3BA-A8B0-42C3-BBA0-FE87DE20BDFB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716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002685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7270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7270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273609-41F1-4794-89B1-8B34FA0BAB58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727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1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6299067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7270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7270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273609-41F1-4794-89B1-8B34FA0BAB58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727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1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593067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7782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7782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D70E0B3-4291-40BA-9D15-2D4C861CABC7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778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5193518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7987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7987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2CE785-0904-40D0-A8BF-EBE27525848B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798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525623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8089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8090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6784E9C-2738-4BFB-BE4B-0DEAD43232DE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809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ＭＳ Ｐゴシック" pitchFamily="28" charset="-128"/>
                <a:cs typeface="+mn-cs"/>
              </a:rPr>
              <a:t>Just in case you are wondering why it's not a context free grammar, here's a quick explanation: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ＭＳ Ｐゴシック" pitchFamily="28" charset="-128"/>
                <a:cs typeface="+mn-cs"/>
              </a:rPr>
              <a:t>A context free grammar is a grammar that can be recognized by a push-down automaton, which is a finite state automaton with the addition of a stack.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ＭＳ Ｐゴシック" pitchFamily="28" charset="-128"/>
                <a:cs typeface="+mn-cs"/>
              </a:rPr>
              <a:t>An example of a CFG is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ＭＳ Ｐゴシック" pitchFamily="28" charset="-128"/>
                <a:cs typeface="+mn-cs"/>
              </a:rPr>
              <a:t>a^n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ＭＳ Ｐゴシック" pitchFamily="28" charset="-128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ＭＳ Ｐゴシック" pitchFamily="28" charset="-128"/>
                <a:cs typeface="+mn-cs"/>
              </a:rPr>
              <a:t>b^n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ＭＳ Ｐゴシック" pitchFamily="28" charset="-128"/>
                <a:cs typeface="+mn-cs"/>
              </a:rPr>
              <a:t>. If you think about it, we can push a token on our stack for every 'a' that we see and pop a token off the stack for every 'b' we see. We will fail at any point if we - push a token after popping (a 'b' followed by an 'a') - finish processing the string but we still have tokens on the stack (more 'a's than 'b's) - try to pop an empty stack (more 'b's than 'a's)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ＭＳ Ｐゴシック" pitchFamily="28" charset="-128"/>
                <a:cs typeface="+mn-cs"/>
              </a:rPr>
              <a:t>If you think about how to recognize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ＭＳ Ｐゴシック" pitchFamily="28" charset="-128"/>
                <a:cs typeface="+mn-cs"/>
              </a:rPr>
              <a:t>a^n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ＭＳ Ｐゴシック" pitchFamily="28" charset="-128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ＭＳ Ｐゴシック" pitchFamily="28" charset="-128"/>
                <a:cs typeface="+mn-cs"/>
              </a:rPr>
              <a:t>b^n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ＭＳ Ｐゴシック" pitchFamily="28" charset="-128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ＭＳ Ｐゴシック" pitchFamily="28" charset="-128"/>
                <a:cs typeface="+mn-cs"/>
              </a:rPr>
              <a:t>c^n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ＭＳ Ｐゴシック" pitchFamily="28" charset="-128"/>
                <a:cs typeface="+mn-cs"/>
              </a:rPr>
              <a:t> with a push-down automaton, you will probably realize that is impossible after some playing around.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ＭＳ Ｐゴシック" pitchFamily="28" charset="-128"/>
                <a:cs typeface="+mn-cs"/>
              </a:rPr>
              <a:t>Hope that helps.</a:t>
            </a:r>
          </a:p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983676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290513" y="2546350"/>
            <a:ext cx="711200" cy="474663"/>
            <a:chOff x="720" y="336"/>
            <a:chExt cx="624" cy="432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720" y="336"/>
              <a:ext cx="384" cy="432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1056" y="336"/>
              <a:ext cx="288" cy="432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7" name="Group 5"/>
          <p:cNvGrpSpPr>
            <a:grpSpLocks/>
          </p:cNvGrpSpPr>
          <p:nvPr/>
        </p:nvGrpSpPr>
        <p:grpSpPr bwMode="auto">
          <a:xfrm>
            <a:off x="414338" y="2968625"/>
            <a:ext cx="738187" cy="474663"/>
            <a:chOff x="912" y="2640"/>
            <a:chExt cx="672" cy="432"/>
          </a:xfrm>
        </p:grpSpPr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912" y="2640"/>
              <a:ext cx="384" cy="432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1249" y="2640"/>
              <a:ext cx="335" cy="432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28956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635000" y="24384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2" name="Rectangle 15"/>
          <p:cNvSpPr>
            <a:spLocks noChangeArrowheads="1"/>
          </p:cNvSpPr>
          <p:nvPr/>
        </p:nvSpPr>
        <p:spPr bwMode="gray">
          <a:xfrm flipV="1">
            <a:off x="315913" y="3265488"/>
            <a:ext cx="8683625" cy="46037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rot="10800000"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43018" name="Rectangle 10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3019" name="Rectangle 11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8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3" name="Rectangle 12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B8FD924A-C65D-4375-A489-2BF19C9C10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60B276-B3D1-4B1E-8313-986B4063D8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617538"/>
            <a:ext cx="1951038" cy="55149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617538"/>
            <a:ext cx="5700712" cy="55149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B43366-B1F6-4857-8982-F81A921988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70674C-54CF-4EC1-BCF0-43EEACE578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B82157-1D29-4432-92BC-B80EBD930C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54F864-F347-4F88-891D-13F813B0A2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D95F76-720D-4507-A5A9-74B677CE2C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E2B87A-321D-48F3-AA40-4D313696BC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9CFAB4-CBB9-424F-9DC6-7D0B95F94F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3511D3-0242-4C26-A1F6-0275B1B7D3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591442-31FB-4958-B404-81959A5544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4198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4198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4199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4199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41992" name="Rectangle 8"/>
          <p:cNvSpPr>
            <a:spLocks noChangeArrowheads="1"/>
          </p:cNvSpPr>
          <p:nvPr/>
        </p:nvSpPr>
        <p:spPr bwMode="gray">
          <a:xfrm flipV="1">
            <a:off x="460375" y="1828800"/>
            <a:ext cx="8683625" cy="46038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rot="10800000"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617538"/>
            <a:ext cx="779303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99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99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99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EF979F6C-8344-4D5F-8273-F60B724272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2" r:id="rId1"/>
    <p:sldLayoutId id="2147483882" r:id="rId2"/>
    <p:sldLayoutId id="2147483883" r:id="rId3"/>
    <p:sldLayoutId id="2147483884" r:id="rId4"/>
    <p:sldLayoutId id="2147483885" r:id="rId5"/>
    <p:sldLayoutId id="2147483886" r:id="rId6"/>
    <p:sldLayoutId id="2147483887" r:id="rId7"/>
    <p:sldLayoutId id="2147483888" r:id="rId8"/>
    <p:sldLayoutId id="2147483889" r:id="rId9"/>
    <p:sldLayoutId id="2147483890" r:id="rId10"/>
    <p:sldLayoutId id="2147483891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8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8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8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8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8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8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8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8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8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4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8675436-D2A9-4F57-8B69-1C0252100FD3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66800" y="19050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/>
              <a:t>Properties of Regular Languages</a:t>
            </a:r>
            <a:r>
              <a:rPr lang="ro-RO" dirty="0"/>
              <a:t> (part </a:t>
            </a:r>
            <a:r>
              <a:rPr lang="ro-RO" dirty="0" smtClean="0"/>
              <a:t>2)</a:t>
            </a:r>
            <a:endParaRPr lang="en-US" dirty="0" smtClean="0"/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3276600"/>
            <a:ext cx="8229600" cy="3429000"/>
          </a:xfrm>
        </p:spPr>
        <p:txBody>
          <a:bodyPr/>
          <a:lstStyle/>
          <a:p>
            <a:pPr eaLnBrk="1" hangingPunct="1"/>
            <a:endParaRPr lang="ro-RO" altLang="en-US" sz="1200" dirty="0" smtClean="0">
              <a:solidFill>
                <a:srgbClr val="FF0000"/>
              </a:solidFill>
            </a:endParaRPr>
          </a:p>
          <a:p>
            <a:pPr eaLnBrk="1" hangingPunct="1"/>
            <a:endParaRPr lang="ro-RO" altLang="en-US" sz="1200" dirty="0">
              <a:solidFill>
                <a:srgbClr val="FF0000"/>
              </a:solidFill>
            </a:endParaRPr>
          </a:p>
          <a:p>
            <a:pPr eaLnBrk="1" hangingPunct="1"/>
            <a:endParaRPr lang="ro-RO" altLang="en-US" sz="1200" dirty="0" smtClean="0">
              <a:solidFill>
                <a:srgbClr val="FF0000"/>
              </a:solidFill>
            </a:endParaRPr>
          </a:p>
          <a:p>
            <a:pPr eaLnBrk="1" hangingPunct="1"/>
            <a:endParaRPr lang="ro-RO" altLang="en-US" sz="1200" dirty="0">
              <a:solidFill>
                <a:srgbClr val="FF0000"/>
              </a:solidFill>
            </a:endParaRPr>
          </a:p>
          <a:p>
            <a:pPr eaLnBrk="1" hangingPunct="1"/>
            <a:endParaRPr lang="ro-RO" altLang="en-US" sz="1200" dirty="0" smtClean="0">
              <a:solidFill>
                <a:srgbClr val="FF0000"/>
              </a:solidFill>
            </a:endParaRPr>
          </a:p>
          <a:p>
            <a:pPr eaLnBrk="1" hangingPunct="1"/>
            <a:endParaRPr lang="ro-RO" altLang="en-US" sz="1200" dirty="0">
              <a:solidFill>
                <a:srgbClr val="FF0000"/>
              </a:solidFill>
            </a:endParaRPr>
          </a:p>
          <a:p>
            <a:pPr eaLnBrk="1" hangingPunct="1"/>
            <a:endParaRPr lang="ro-RO" altLang="en-US" sz="1200" dirty="0" smtClean="0">
              <a:solidFill>
                <a:srgbClr val="FF0000"/>
              </a:solidFill>
            </a:endParaRPr>
          </a:p>
          <a:p>
            <a:pPr eaLnBrk="1" hangingPunct="1"/>
            <a:endParaRPr lang="ro-RO" altLang="en-US" sz="1200" dirty="0">
              <a:solidFill>
                <a:srgbClr val="FF0000"/>
              </a:solidFill>
            </a:endParaRPr>
          </a:p>
          <a:p>
            <a:pPr eaLnBrk="1" hangingPunct="1"/>
            <a:endParaRPr lang="ro-RO" altLang="en-US" sz="1200" dirty="0" smtClean="0">
              <a:solidFill>
                <a:srgbClr val="FF0000"/>
              </a:solidFill>
            </a:endParaRPr>
          </a:p>
          <a:p>
            <a:pPr eaLnBrk="1" hangingPunct="1"/>
            <a:endParaRPr lang="ro-RO" altLang="en-US" sz="1200" dirty="0">
              <a:solidFill>
                <a:srgbClr val="FF0000"/>
              </a:solidFill>
            </a:endParaRPr>
          </a:p>
          <a:p>
            <a:pPr eaLnBrk="1" hangingPunct="1"/>
            <a:endParaRPr lang="ro-RO" altLang="en-US" sz="1200" dirty="0" smtClean="0">
              <a:solidFill>
                <a:srgbClr val="FF0000"/>
              </a:solidFill>
            </a:endParaRPr>
          </a:p>
          <a:p>
            <a:pPr eaLnBrk="1" hangingPunct="1"/>
            <a:endParaRPr lang="ro-RO" altLang="en-US" sz="1200" dirty="0">
              <a:solidFill>
                <a:srgbClr val="FF0000"/>
              </a:solidFill>
            </a:endParaRPr>
          </a:p>
          <a:p>
            <a:pPr eaLnBrk="1" hangingPunct="1"/>
            <a:endParaRPr lang="ro-RO" altLang="en-US" sz="1200" dirty="0">
              <a:solidFill>
                <a:srgbClr val="FF0000"/>
              </a:solidFill>
            </a:endParaRPr>
          </a:p>
          <a:p>
            <a:pPr algn="l" eaLnBrk="1" hangingPunct="1"/>
            <a:r>
              <a:rPr lang="ro-RO" altLang="en-US" sz="1200" dirty="0" smtClean="0">
                <a:solidFill>
                  <a:srgbClr val="FF0000"/>
                </a:solidFill>
              </a:rPr>
              <a:t>The </a:t>
            </a:r>
            <a:r>
              <a:rPr lang="ro-RO" altLang="en-US" sz="1200" dirty="0">
                <a:solidFill>
                  <a:srgbClr val="FF0000"/>
                </a:solidFill>
              </a:rPr>
              <a:t>structure and the content of the lecture is based on </a:t>
            </a:r>
            <a:r>
              <a:rPr lang="ro-RO" altLang="en-US" sz="1200" dirty="0" smtClean="0">
                <a:solidFill>
                  <a:srgbClr val="FF0000"/>
                </a:solidFill>
              </a:rPr>
              <a:t>http</a:t>
            </a:r>
            <a:r>
              <a:rPr lang="ro-RO" altLang="en-US" sz="1200" dirty="0">
                <a:solidFill>
                  <a:srgbClr val="FF0000"/>
                </a:solidFill>
              </a:rPr>
              <a:t>://www.eecs.wsu.edu/~ananth/CptS317/Lectures/index.htm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9099098-90A4-4F51-9A78-2575BA059481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o-RO" dirty="0" smtClean="0"/>
              <a:t>Other examples (@seminar)</a:t>
            </a:r>
            <a:endParaRPr 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558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762000" y="2017713"/>
                <a:ext cx="8382000" cy="4114800"/>
              </a:xfrm>
            </p:spPr>
            <p:txBody>
              <a:bodyPr/>
              <a:lstStyle/>
              <a:p>
                <a:pPr eaLnBrk="1" hangingPunct="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ro-RO" sz="19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ro-RO" sz="19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ro-RO" sz="19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ro-RO" sz="19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sz="19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ro-RO" sz="19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  <m:e>
                        <m:r>
                          <a:rPr lang="ro-RO" sz="19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ro-RO" sz="19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ro-RO" sz="19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𝑖𝑠</m:t>
                        </m:r>
                        <m:r>
                          <a:rPr lang="ro-RO" sz="19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ro-RO" sz="19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ro-RO" sz="19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ro-RO" sz="19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𝑝𝑒𝑟𝑓𝑒𝑐𝑡</m:t>
                        </m:r>
                        <m:r>
                          <a:rPr lang="ro-RO" sz="19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ro-RO" sz="19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𝑠𝑞𝑢𝑎𝑟𝑒</m:t>
                        </m:r>
                        <m:r>
                          <a:rPr lang="ro-RO" sz="19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o-RO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ro-RO" sz="19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r>
                          <a:rPr lang="ro-RO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ro-RO" sz="19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</a:rPr>
                  <a:t>is not regular</a:t>
                </a:r>
                <a:endParaRPr lang="ro-RO" sz="2400" dirty="0"/>
              </a:p>
              <a:p>
                <a:pPr eaLnBrk="1" hangingPunct="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ro-RO" sz="19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ro-RO" sz="19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ro-RO" sz="19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o-RO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e>
                        <m:r>
                          <a:rPr lang="ro-RO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ro-RO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ro-RO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ro-RO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𝑏𝑖𝑛𝑎𝑟𝑦</m:t>
                        </m:r>
                        <m:r>
                          <a:rPr lang="ro-RO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ro-RO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𝑠𝑡𝑟𝑖𝑛𝑔</m:t>
                        </m:r>
                        <m:r>
                          <a:rPr lang="ro-RO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ro-RO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ro-RO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ro-RO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𝑡h𝑒</m:t>
                        </m:r>
                        <m:r>
                          <a:rPr lang="ro-RO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ro-RO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𝑓𝑜𝑟𝑚</m:t>
                        </m:r>
                        <m:sSup>
                          <m:sSupPr>
                            <m:ctrlPr>
                              <a:rPr lang="ro-RO" sz="19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sz="19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ro-RO" sz="19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ro-RO" sz="19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  <m:sSup>
                          <m:sSupPr>
                            <m:ctrlPr>
                              <a:rPr lang="ro-RO" sz="19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sz="19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ro-RO" sz="19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ro-RO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ro-RO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ro-RO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ro-RO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ro-RO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ro-RO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ro-RO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o-RO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ro-RO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≥0, </m:t>
                        </m:r>
                        <m:r>
                          <a:rPr lang="ro-RO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𝑖𝑛𝑡𝑒𝑔𝑒𝑟𝑠</m:t>
                        </m:r>
                      </m:e>
                    </m:d>
                    <m:r>
                      <a:rPr lang="ro-RO" sz="19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is not 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regular</a:t>
                </a:r>
                <a:endParaRPr lang="ro-RO" sz="2400" dirty="0" smtClean="0">
                  <a:solidFill>
                    <a:schemeClr val="tx1"/>
                  </a:solidFill>
                </a:endParaRPr>
              </a:p>
              <a:p>
                <a:pPr eaLnBrk="1" hangingPunct="1">
                  <a:lnSpc>
                    <a:spcPct val="90000"/>
                  </a:lnSpc>
                </a:pPr>
                <a:endParaRPr lang="ro-RO" sz="2400" dirty="0"/>
              </a:p>
              <a:p>
                <a:pPr eaLnBrk="1" hangingPunct="1">
                  <a:lnSpc>
                    <a:spcPct val="90000"/>
                  </a:lnSpc>
                </a:pPr>
                <a:r>
                  <a:rPr lang="ro-RO" sz="2400" dirty="0" smtClean="0">
                    <a:solidFill>
                      <a:schemeClr val="tx1"/>
                    </a:solidFill>
                  </a:rPr>
                  <a:t>Observation:</a:t>
                </a:r>
              </a:p>
              <a:p>
                <a:pPr lvl="1" eaLnBrk="1" hangingPunct="1">
                  <a:lnSpc>
                    <a:spcPct val="9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o-RO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ro-RO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o-RO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ro-RO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ro-RO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ro-RO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  <m:e>
                        <m:r>
                          <a:rPr lang="ro-RO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ro-RO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≥1</m:t>
                        </m:r>
                      </m:e>
                    </m:d>
                  </m:oMath>
                </a14:m>
                <a:r>
                  <a:rPr lang="ro-RO" sz="2000" b="0" dirty="0" smtClean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0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ro-RO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o-RO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ro-RO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</m:e>
                      <m:sub>
                        <m:r>
                          <a:rPr lang="ro-RO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ro-RO" sz="2000" b="0" dirty="0" smtClean="0">
                  <a:solidFill>
                    <a:schemeClr val="tx1"/>
                  </a:solidFill>
                </a:endParaRPr>
              </a:p>
              <a:p>
                <a:pPr lvl="1" eaLnBrk="1" hangingPunct="1">
                  <a:lnSpc>
                    <a:spcPct val="9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o-RO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0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ro-RO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ro-RO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ro-RO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ro-RO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sz="2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ro-RO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sSup>
                          <m:sSupPr>
                            <m:ctrlPr>
                              <a:rPr lang="ro-RO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ro-RO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  <m:e>
                        <m:r>
                          <a:rPr lang="ro-RO" sz="2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ro-RO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≥1</m:t>
                        </m:r>
                      </m:e>
                    </m:d>
                  </m:oMath>
                </a14:m>
                <a:r>
                  <a:rPr lang="ro-RO" sz="2000" b="0" dirty="0" smtClean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0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ro-RO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ro-RO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ro-RO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ro-RO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</m:e>
                      <m:sub>
                        <m:r>
                          <a:rPr lang="ro-RO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ro-RO" sz="2000" b="0" dirty="0" smtClean="0">
                  <a:solidFill>
                    <a:schemeClr val="tx1"/>
                  </a:solidFill>
                </a:endParaRPr>
              </a:p>
              <a:p>
                <a:pPr lvl="1" eaLnBrk="1" hangingPunct="1">
                  <a:lnSpc>
                    <a:spcPct val="9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o-RO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0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ro-RO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ro-RO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ro-RO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ro-RO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sz="2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ro-RO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sSup>
                          <m:sSupPr>
                            <m:ctrlPr>
                              <a:rPr lang="ro-RO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sz="20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ro-RO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sSup>
                          <m:sSupPr>
                            <m:ctrlPr>
                              <a:rPr lang="ro-RO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sz="20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ro-RO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  <m:e>
                        <m:r>
                          <a:rPr lang="ro-RO" sz="2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ro-RO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≥1</m:t>
                        </m:r>
                      </m:e>
                    </m:d>
                  </m:oMath>
                </a14:m>
                <a:r>
                  <a:rPr lang="ro-RO" sz="2000" b="0" dirty="0" smtClean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0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ro-RO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ro-RO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ro-RO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</m:e>
                      <m:sub>
                        <m:r>
                          <a:rPr lang="ro-RO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o-RO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?</m:t>
                    </m:r>
                  </m:oMath>
                </a14:m>
                <a:r>
                  <a:rPr lang="ro-RO" sz="2000" b="0" dirty="0" smtClean="0">
                    <a:solidFill>
                      <a:schemeClr val="tx1"/>
                    </a:solidFill>
                  </a:rPr>
                  <a:t> (open question)</a:t>
                </a:r>
              </a:p>
            </p:txBody>
          </p:sp>
        </mc:Choice>
        <mc:Fallback xmlns="">
          <p:sp>
            <p:nvSpPr>
              <p:cNvPr id="19558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62000" y="2017713"/>
                <a:ext cx="8382000" cy="4114800"/>
              </a:xfrm>
              <a:blipFill rotWithShape="0">
                <a:blip r:embed="rId3"/>
                <a:stretch>
                  <a:fillRect l="-145" t="-20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0" y="152400"/>
            <a:ext cx="8792535" cy="313932"/>
          </a:xfrm>
          <a:prstGeom prst="rect">
            <a:avLst/>
          </a:prstGeom>
          <a:solidFill>
            <a:schemeClr val="accent2"/>
          </a:solidFill>
          <a:ln>
            <a:prstDash val="dash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eaLnBrk="1" hangingPunct="1">
              <a:lnSpc>
                <a:spcPct val="90000"/>
              </a:lnSpc>
              <a:buNone/>
            </a:pPr>
            <a:r>
              <a:rPr lang="en-US" sz="1600" u="sng" dirty="0"/>
              <a:t>Note: </a:t>
            </a:r>
            <a:r>
              <a:rPr lang="en-US" sz="1600" dirty="0"/>
              <a:t>A perfect square is a number that can be expressed as the</a:t>
            </a:r>
            <a:r>
              <a:rPr lang="en-US" sz="1600" i="1" dirty="0"/>
              <a:t> product of two equal integers</a:t>
            </a:r>
            <a:r>
              <a:rPr lang="en-US" sz="1600" dirty="0"/>
              <a:t>.</a:t>
            </a:r>
            <a:endParaRPr lang="ro-RO" sz="1600" b="1" dirty="0">
              <a:solidFill>
                <a:schemeClr val="hlin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87" grpId="0" build="p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D6D0259-1826-4F0D-9F61-CD9C3F803B5C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Summary</a:t>
            </a:r>
          </a:p>
        </p:txBody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000" dirty="0" smtClean="0"/>
              <a:t>How to prove languages are not regular?</a:t>
            </a:r>
          </a:p>
          <a:p>
            <a:pPr lvl="1" eaLnBrk="1" hangingPunct="1"/>
            <a:r>
              <a:rPr lang="en-US" sz="2000" dirty="0" smtClean="0"/>
              <a:t>Pumping lemma &amp; its applications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FC36671-7C86-48FA-9068-FAF17DC71A67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Topics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14350" indent="-514350" eaLnBrk="1" hangingPunct="1">
              <a:buFont typeface="Wingdings" pitchFamily="28" charset="2"/>
              <a:buAutoNum type="arabicParenR"/>
              <a:defRPr/>
            </a:pPr>
            <a:r>
              <a:rPr lang="en-US" dirty="0" smtClean="0"/>
              <a:t>How to prove whether a given language is regular or not?</a:t>
            </a:r>
            <a:endParaRPr lang="ro-RO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Pumping Lemma for Regular Languages</a:t>
            </a:r>
          </a:p>
        </p:txBody>
      </p:sp>
      <p:sp>
        <p:nvSpPr>
          <p:cNvPr id="9219" name="Subtitle 5"/>
          <p:cNvSpPr>
            <a:spLocks noGrp="1"/>
          </p:cNvSpPr>
          <p:nvPr>
            <p:ph type="subTitle" idx="1"/>
          </p:nvPr>
        </p:nvSpPr>
        <p:spPr>
          <a:xfrm>
            <a:off x="1371600" y="3429000"/>
            <a:ext cx="6400800" cy="1752600"/>
          </a:xfrm>
        </p:spPr>
        <p:txBody>
          <a:bodyPr/>
          <a:lstStyle/>
          <a:p>
            <a:pPr algn="l"/>
            <a:r>
              <a:rPr lang="en-US" sz="3000" b="1" dirty="0" smtClean="0"/>
              <a:t>What it is? </a:t>
            </a:r>
            <a:r>
              <a:rPr lang="en-US" sz="3000" dirty="0" smtClean="0"/>
              <a:t/>
            </a:r>
            <a:br>
              <a:rPr lang="en-US" sz="3000" dirty="0" smtClean="0"/>
            </a:br>
            <a:r>
              <a:rPr lang="en-US" sz="3000" dirty="0" smtClean="0"/>
              <a:t>The Pumping Lemma is a property of all regular languages.</a:t>
            </a:r>
          </a:p>
          <a:p>
            <a:pPr algn="l"/>
            <a:r>
              <a:rPr lang="en-US" sz="3000" b="1" dirty="0" smtClean="0"/>
              <a:t>How is it used? </a:t>
            </a:r>
            <a:br>
              <a:rPr lang="en-US" sz="3000" b="1" dirty="0" smtClean="0"/>
            </a:br>
            <a:r>
              <a:rPr lang="en-US" sz="3000" dirty="0" smtClean="0"/>
              <a:t>A technique that is used to show that a given language is not regular</a:t>
            </a:r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78E1588-22C0-47E7-BD62-C3F7F6D95F60}" type="slidenum">
              <a:rPr lang="en-US" smtClean="0"/>
              <a:pPr/>
              <a:t>3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792B1C1-2A01-4413-A063-8D9019A2B8AE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Pumping Lemma for Regular Languages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90000"/>
              </a:lnSpc>
              <a:buFont typeface="Wingdings" pitchFamily="28" charset="2"/>
              <a:buNone/>
            </a:pPr>
            <a:r>
              <a:rPr lang="en-US" sz="2800" dirty="0" smtClean="0"/>
              <a:t>Let L be a regular language</a:t>
            </a:r>
          </a:p>
          <a:p>
            <a:pPr marL="609600" indent="-609600" eaLnBrk="1" hangingPunct="1">
              <a:lnSpc>
                <a:spcPct val="90000"/>
              </a:lnSpc>
            </a:pPr>
            <a:endParaRPr lang="en-US" sz="2800" dirty="0" smtClean="0"/>
          </a:p>
          <a:p>
            <a:pPr marL="609600" indent="-609600" eaLnBrk="1" hangingPunct="1">
              <a:lnSpc>
                <a:spcPct val="90000"/>
              </a:lnSpc>
              <a:buFont typeface="Wingdings" pitchFamily="28" charset="2"/>
              <a:buNone/>
            </a:pPr>
            <a:r>
              <a:rPr lang="en-US" sz="2800" dirty="0" smtClean="0"/>
              <a:t>Then </a:t>
            </a:r>
            <a:r>
              <a:rPr lang="en-US" sz="2800" i="1" u="sng" dirty="0" smtClean="0">
                <a:solidFill>
                  <a:srgbClr val="FF0000"/>
                </a:solidFill>
              </a:rPr>
              <a:t>there exists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smtClean="0"/>
              <a:t>some constant </a:t>
            </a:r>
            <a:r>
              <a:rPr lang="en-US" sz="2800" b="1" i="1" dirty="0" smtClean="0"/>
              <a:t>N</a:t>
            </a:r>
            <a:r>
              <a:rPr lang="en-US" sz="2800" dirty="0" smtClean="0"/>
              <a:t> such that</a:t>
            </a:r>
            <a:r>
              <a:rPr lang="en-US" sz="2800" dirty="0" smtClean="0">
                <a:solidFill>
                  <a:schemeClr val="tx2"/>
                </a:solidFill>
              </a:rPr>
              <a:t> </a:t>
            </a:r>
            <a:r>
              <a:rPr lang="en-US" sz="2800" i="1" u="sng" dirty="0" smtClean="0">
                <a:solidFill>
                  <a:schemeClr val="tx2"/>
                </a:solidFill>
              </a:rPr>
              <a:t>for every</a:t>
            </a:r>
            <a:r>
              <a:rPr lang="en-US" sz="2800" dirty="0" smtClean="0"/>
              <a:t> string </a:t>
            </a:r>
            <a:r>
              <a:rPr lang="en-US" sz="2800" i="1" dirty="0" smtClean="0"/>
              <a:t>w </a:t>
            </a:r>
            <a:r>
              <a:rPr lang="en-US" sz="2800" i="1" dirty="0" smtClean="0">
                <a:sym typeface="Symbol" pitchFamily="28" charset="2"/>
              </a:rPr>
              <a:t> </a:t>
            </a:r>
            <a:r>
              <a:rPr lang="en-US" sz="2800" i="1" dirty="0" smtClean="0"/>
              <a:t>L</a:t>
            </a:r>
            <a:r>
              <a:rPr lang="en-US" sz="2800" dirty="0" smtClean="0"/>
              <a:t> </a:t>
            </a:r>
            <a:r>
              <a:rPr lang="en-US" sz="2800" dirty="0" err="1" smtClean="0"/>
              <a:t>s.t.</a:t>
            </a:r>
            <a:r>
              <a:rPr lang="en-US" sz="2800" dirty="0" smtClean="0"/>
              <a:t> </a:t>
            </a:r>
            <a:r>
              <a:rPr lang="en-US" sz="2800" i="1" dirty="0" smtClean="0"/>
              <a:t>|w|≥N</a:t>
            </a:r>
            <a:r>
              <a:rPr lang="en-US" sz="2800" dirty="0" smtClean="0"/>
              <a:t>, </a:t>
            </a:r>
            <a:r>
              <a:rPr lang="en-US" sz="2800" i="1" u="sng" dirty="0" smtClean="0">
                <a:solidFill>
                  <a:srgbClr val="FF0000"/>
                </a:solidFill>
              </a:rPr>
              <a:t>there exists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smtClean="0"/>
              <a:t>a way to break </a:t>
            </a:r>
            <a:r>
              <a:rPr lang="en-US" sz="2800" i="1" dirty="0" smtClean="0"/>
              <a:t>w</a:t>
            </a:r>
            <a:r>
              <a:rPr lang="en-US" sz="2800" dirty="0" smtClean="0"/>
              <a:t> into three parts, </a:t>
            </a:r>
            <a:r>
              <a:rPr lang="en-US" sz="2800" i="1" dirty="0" smtClean="0"/>
              <a:t>w=</a:t>
            </a:r>
            <a:r>
              <a:rPr lang="en-US" sz="2800" i="1" dirty="0" smtClean="0">
                <a:solidFill>
                  <a:schemeClr val="hlink"/>
                </a:solidFill>
              </a:rPr>
              <a:t>x</a:t>
            </a:r>
            <a:r>
              <a:rPr lang="en-US" sz="2800" i="1" dirty="0" smtClean="0">
                <a:solidFill>
                  <a:srgbClr val="006600"/>
                </a:solidFill>
              </a:rPr>
              <a:t>y</a:t>
            </a:r>
            <a:r>
              <a:rPr lang="en-US" sz="2800" i="1" dirty="0" smtClean="0">
                <a:solidFill>
                  <a:srgbClr val="993300"/>
                </a:solidFill>
              </a:rPr>
              <a:t>z</a:t>
            </a:r>
            <a:r>
              <a:rPr lang="en-US" sz="2800" dirty="0" smtClean="0"/>
              <a:t>, such that:</a:t>
            </a:r>
          </a:p>
          <a:p>
            <a:pPr marL="990600" lvl="1" indent="-533400" eaLnBrk="1" hangingPunct="1">
              <a:lnSpc>
                <a:spcPct val="90000"/>
              </a:lnSpc>
              <a:buFont typeface="Arial" charset="0"/>
              <a:buAutoNum type="arabicPeriod"/>
            </a:pPr>
            <a:r>
              <a:rPr lang="en-US" sz="2400" i="1" dirty="0" smtClean="0">
                <a:solidFill>
                  <a:srgbClr val="006600"/>
                </a:solidFill>
              </a:rPr>
              <a:t>y</a:t>
            </a:r>
            <a:r>
              <a:rPr lang="en-US" sz="2400" i="1" dirty="0" smtClean="0"/>
              <a:t>≠ </a:t>
            </a:r>
            <a:r>
              <a:rPr lang="en-US" sz="2400" i="1" dirty="0" smtClean="0">
                <a:sym typeface="Symbol" pitchFamily="28" charset="2"/>
              </a:rPr>
              <a:t></a:t>
            </a:r>
            <a:endParaRPr lang="en-US" sz="2400" i="1" dirty="0" smtClean="0">
              <a:ea typeface="ＭＳ Ｐゴシック" pitchFamily="28" charset="-128"/>
            </a:endParaRPr>
          </a:p>
          <a:p>
            <a:pPr marL="990600" lvl="1" indent="-533400" eaLnBrk="1" hangingPunct="1">
              <a:lnSpc>
                <a:spcPct val="90000"/>
              </a:lnSpc>
              <a:buFont typeface="Arial" charset="0"/>
              <a:buAutoNum type="arabicPeriod"/>
            </a:pPr>
            <a:r>
              <a:rPr lang="en-US" sz="2400" i="1" dirty="0" smtClean="0">
                <a:ea typeface="ＭＳ Ｐゴシック" pitchFamily="28" charset="-128"/>
              </a:rPr>
              <a:t>|</a:t>
            </a:r>
            <a:r>
              <a:rPr lang="en-US" sz="2400" i="1" dirty="0" err="1" smtClean="0">
                <a:solidFill>
                  <a:schemeClr val="hlink"/>
                </a:solidFill>
                <a:ea typeface="ＭＳ Ｐゴシック" pitchFamily="28" charset="-128"/>
              </a:rPr>
              <a:t>x</a:t>
            </a:r>
            <a:r>
              <a:rPr lang="en-US" sz="2400" i="1" dirty="0" err="1" smtClean="0">
                <a:solidFill>
                  <a:srgbClr val="006600"/>
                </a:solidFill>
                <a:ea typeface="ＭＳ Ｐゴシック" pitchFamily="28" charset="-128"/>
              </a:rPr>
              <a:t>y</a:t>
            </a:r>
            <a:r>
              <a:rPr lang="en-US" sz="2400" i="1" dirty="0" smtClean="0">
                <a:ea typeface="ＭＳ Ｐゴシック" pitchFamily="28" charset="-128"/>
              </a:rPr>
              <a:t>|≤N</a:t>
            </a:r>
          </a:p>
          <a:p>
            <a:pPr marL="990600" lvl="1" indent="-533400" eaLnBrk="1" hangingPunct="1">
              <a:lnSpc>
                <a:spcPct val="90000"/>
              </a:lnSpc>
              <a:buFont typeface="Arial" charset="0"/>
              <a:buAutoNum type="arabicPeriod"/>
            </a:pPr>
            <a:r>
              <a:rPr lang="en-US" sz="2400" dirty="0" smtClean="0">
                <a:ea typeface="ＭＳ Ｐゴシック" pitchFamily="28" charset="-128"/>
              </a:rPr>
              <a:t>For all </a:t>
            </a:r>
            <a:r>
              <a:rPr lang="en-US" sz="2400" i="1" dirty="0" smtClean="0">
                <a:ea typeface="ＭＳ Ｐゴシック" pitchFamily="28" charset="-128"/>
              </a:rPr>
              <a:t>k</a:t>
            </a:r>
            <a:r>
              <a:rPr lang="en-US" sz="2400" i="1" dirty="0" smtClean="0"/>
              <a:t>≥0</a:t>
            </a:r>
            <a:r>
              <a:rPr lang="en-US" sz="2400" dirty="0" smtClean="0"/>
              <a:t>, all strings of the form </a:t>
            </a:r>
            <a:r>
              <a:rPr lang="en-US" sz="2400" i="1" dirty="0" err="1" smtClean="0">
                <a:solidFill>
                  <a:schemeClr val="hlink"/>
                </a:solidFill>
              </a:rPr>
              <a:t>x</a:t>
            </a:r>
            <a:r>
              <a:rPr lang="en-US" sz="2400" i="1" dirty="0" err="1" smtClean="0">
                <a:solidFill>
                  <a:srgbClr val="006600"/>
                </a:solidFill>
              </a:rPr>
              <a:t>y</a:t>
            </a:r>
            <a:r>
              <a:rPr lang="en-US" sz="2400" i="1" baseline="30000" dirty="0" err="1" smtClean="0">
                <a:solidFill>
                  <a:srgbClr val="006600"/>
                </a:solidFill>
              </a:rPr>
              <a:t>k</a:t>
            </a:r>
            <a:r>
              <a:rPr lang="en-US" sz="2400" i="1" dirty="0" err="1" smtClean="0">
                <a:solidFill>
                  <a:srgbClr val="993300"/>
                </a:solidFill>
              </a:rPr>
              <a:t>z</a:t>
            </a:r>
            <a:r>
              <a:rPr lang="en-US" sz="2400" dirty="0" smtClean="0"/>
              <a:t> </a:t>
            </a:r>
            <a:r>
              <a:rPr lang="en-US" sz="2400" i="1" dirty="0" smtClean="0">
                <a:sym typeface="Symbol" pitchFamily="28" charset="2"/>
              </a:rPr>
              <a:t></a:t>
            </a:r>
            <a:r>
              <a:rPr lang="en-US" sz="2400" dirty="0" smtClean="0"/>
              <a:t> </a:t>
            </a:r>
            <a:r>
              <a:rPr lang="en-US" sz="2400" i="1" dirty="0" smtClean="0"/>
              <a:t>L</a:t>
            </a:r>
            <a:endParaRPr lang="en-US" sz="2400" dirty="0" smtClean="0"/>
          </a:p>
        </p:txBody>
      </p:sp>
      <p:sp>
        <p:nvSpPr>
          <p:cNvPr id="10245" name="Rectangle 4"/>
          <p:cNvSpPr>
            <a:spLocks noChangeArrowheads="1"/>
          </p:cNvSpPr>
          <p:nvPr/>
        </p:nvSpPr>
        <p:spPr bwMode="auto">
          <a:xfrm>
            <a:off x="1219200" y="2971800"/>
            <a:ext cx="7696200" cy="28194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19200" y="5943600"/>
            <a:ext cx="5955476" cy="40011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This </a:t>
            </a:r>
            <a:r>
              <a:rPr lang="en-US" dirty="0" smtClean="0"/>
              <a:t>property should </a:t>
            </a:r>
            <a:r>
              <a:rPr lang="en-US" dirty="0"/>
              <a:t>hold for </a:t>
            </a:r>
            <a:r>
              <a:rPr lang="en-US" u="sng" dirty="0"/>
              <a:t>all</a:t>
            </a:r>
            <a:r>
              <a:rPr lang="en-US" dirty="0"/>
              <a:t> regular languages.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19200" y="6457950"/>
            <a:ext cx="6407150" cy="40005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b="1" dirty="0"/>
              <a:t>Definition:</a:t>
            </a:r>
            <a:r>
              <a:rPr lang="en-US" dirty="0"/>
              <a:t> </a:t>
            </a:r>
            <a:r>
              <a:rPr lang="en-US" i="1" dirty="0"/>
              <a:t>N </a:t>
            </a:r>
            <a:r>
              <a:rPr lang="en-US" dirty="0"/>
              <a:t>is called the “Pumping Lemma Constant”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EDAF0F5-F1A8-4C8B-80A7-0C07C7281D63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Pumping Lemma: Proof</a:t>
            </a:r>
          </a:p>
        </p:txBody>
      </p:sp>
      <p:sp>
        <p:nvSpPr>
          <p:cNvPr id="189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1752600"/>
            <a:ext cx="7772400" cy="4114800"/>
          </a:xfrm>
        </p:spPr>
        <p:txBody>
          <a:bodyPr/>
          <a:lstStyle/>
          <a:p>
            <a:pPr eaLnBrk="1" hangingPunct="1"/>
            <a:r>
              <a:rPr lang="en-US" sz="2800" dirty="0" smtClean="0"/>
              <a:t>L is regular =&gt; it should have a DFA. </a:t>
            </a:r>
          </a:p>
          <a:p>
            <a:pPr lvl="1" eaLnBrk="1" hangingPunct="1"/>
            <a:r>
              <a:rPr lang="en-US" sz="2400" u="sng" dirty="0" smtClean="0"/>
              <a:t>Set</a:t>
            </a:r>
            <a:r>
              <a:rPr lang="en-US" sz="2400" dirty="0" smtClean="0"/>
              <a:t> </a:t>
            </a:r>
            <a:r>
              <a:rPr lang="en-US" i="1" dirty="0" smtClean="0"/>
              <a:t>N</a:t>
            </a:r>
            <a:r>
              <a:rPr lang="en-US" dirty="0" smtClean="0"/>
              <a:t> := number of states in the DFA</a:t>
            </a:r>
          </a:p>
          <a:p>
            <a:pPr eaLnBrk="1" hangingPunct="1"/>
            <a:r>
              <a:rPr lang="en-US" sz="2800" dirty="0" smtClean="0"/>
              <a:t>Any string </a:t>
            </a:r>
            <a:r>
              <a:rPr lang="en-US" sz="2800" dirty="0" err="1" smtClean="0"/>
              <a:t>w</a:t>
            </a:r>
            <a:r>
              <a:rPr lang="en-US" sz="2800" dirty="0" err="1" smtClean="0">
                <a:sym typeface="Symbol" pitchFamily="28" charset="2"/>
              </a:rPr>
              <a:t>L</a:t>
            </a:r>
            <a:r>
              <a:rPr lang="en-US" sz="2800" dirty="0" smtClean="0">
                <a:sym typeface="Symbol" pitchFamily="28" charset="2"/>
              </a:rPr>
              <a:t>, </a:t>
            </a:r>
            <a:r>
              <a:rPr lang="en-US" sz="2800" dirty="0" err="1" smtClean="0">
                <a:sym typeface="Symbol" pitchFamily="28" charset="2"/>
              </a:rPr>
              <a:t>s.t.</a:t>
            </a:r>
            <a:r>
              <a:rPr lang="en-US" sz="2800" dirty="0" smtClean="0">
                <a:sym typeface="Symbol" pitchFamily="28" charset="2"/>
              </a:rPr>
              <a:t> |w|</a:t>
            </a:r>
            <a:r>
              <a:rPr lang="en-US" sz="2800" i="1" dirty="0" smtClean="0"/>
              <a:t>≥N, </a:t>
            </a:r>
            <a:r>
              <a:rPr lang="en-US" sz="2800" dirty="0" smtClean="0"/>
              <a:t>should have the form: </a:t>
            </a:r>
            <a:r>
              <a:rPr lang="en-US" sz="2800" dirty="0" smtClean="0">
                <a:sym typeface="Symbol" pitchFamily="28" charset="2"/>
              </a:rPr>
              <a:t>	w</a:t>
            </a:r>
            <a:r>
              <a:rPr lang="en-US" sz="2800" dirty="0" smtClean="0"/>
              <a:t>=a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a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…a</a:t>
            </a:r>
            <a:r>
              <a:rPr lang="en-US" sz="2800" baseline="-25000" dirty="0" smtClean="0"/>
              <a:t>m</a:t>
            </a:r>
            <a:r>
              <a:rPr lang="en-US" sz="2800" dirty="0" smtClean="0"/>
              <a:t>, where </a:t>
            </a:r>
            <a:r>
              <a:rPr lang="en-US" sz="2800" dirty="0" err="1" smtClean="0"/>
              <a:t>m≥N</a:t>
            </a:r>
            <a:endParaRPr lang="en-US" sz="2800" dirty="0" smtClean="0"/>
          </a:p>
          <a:p>
            <a:pPr eaLnBrk="1" hangingPunct="1"/>
            <a:r>
              <a:rPr lang="en-US" sz="2800" dirty="0" smtClean="0"/>
              <a:t>Let the states traversed after reading the first N symbols be:    {p</a:t>
            </a:r>
            <a:r>
              <a:rPr lang="en-US" sz="2800" baseline="-25000" dirty="0" smtClean="0"/>
              <a:t>0</a:t>
            </a:r>
            <a:r>
              <a:rPr lang="en-US" sz="2800" dirty="0" smtClean="0"/>
              <a:t>,p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,… </a:t>
            </a:r>
            <a:r>
              <a:rPr lang="en-US" sz="2800" dirty="0" err="1" smtClean="0"/>
              <a:t>p</a:t>
            </a:r>
            <a:r>
              <a:rPr lang="en-US" sz="2800" baseline="-25000" dirty="0" err="1" smtClean="0"/>
              <a:t>N</a:t>
            </a:r>
            <a:r>
              <a:rPr lang="en-US" sz="2800" dirty="0" smtClean="0"/>
              <a:t>}</a:t>
            </a:r>
          </a:p>
          <a:p>
            <a:pPr lvl="1" eaLnBrk="1" hangingPunct="1">
              <a:buFont typeface="Wingdings" pitchFamily="28" charset="2"/>
              <a:buChar char="Ø"/>
            </a:pPr>
            <a:r>
              <a:rPr lang="en-US" sz="2400" dirty="0" smtClean="0"/>
              <a:t>==&gt; There are N+1 p-states, while there are only N DFA states</a:t>
            </a:r>
          </a:p>
          <a:p>
            <a:pPr lvl="1" eaLnBrk="1" hangingPunct="1">
              <a:buFont typeface="Wingdings" pitchFamily="28" charset="2"/>
              <a:buChar char="Ø"/>
            </a:pPr>
            <a:r>
              <a:rPr lang="en-US" sz="2400" dirty="0" smtClean="0"/>
              <a:t>==&gt; at least one state has to repeat </a:t>
            </a:r>
            <a:br>
              <a:rPr lang="en-US" sz="2400" dirty="0" smtClean="0"/>
            </a:br>
            <a:r>
              <a:rPr lang="en-US" sz="2400" dirty="0" err="1" smtClean="0"/>
              <a:t>i.e</a:t>
            </a:r>
            <a:r>
              <a:rPr lang="en-US" sz="2400" dirty="0" smtClean="0"/>
              <a:t>, p</a:t>
            </a:r>
            <a:r>
              <a:rPr lang="en-US" sz="2400" baseline="-25000" dirty="0" smtClean="0"/>
              <a:t>i</a:t>
            </a:r>
            <a:r>
              <a:rPr lang="en-US" sz="2400" dirty="0" smtClean="0"/>
              <a:t>= </a:t>
            </a:r>
            <a:r>
              <a:rPr lang="en-US" sz="2400" dirty="0" err="1" smtClean="0"/>
              <a:t>p</a:t>
            </a:r>
            <a:r>
              <a:rPr lang="en-US" sz="2400" baseline="-25000" dirty="0" err="1" smtClean="0"/>
              <a:t>J</a:t>
            </a:r>
            <a:r>
              <a:rPr lang="en-US" sz="2400" dirty="0" err="1" smtClean="0"/>
              <a:t>where</a:t>
            </a:r>
            <a:r>
              <a:rPr lang="en-US" sz="2400" dirty="0" smtClean="0"/>
              <a:t> 0≤i&lt;</a:t>
            </a:r>
            <a:r>
              <a:rPr lang="en-US" sz="2400" dirty="0" err="1" smtClean="0"/>
              <a:t>j≤N</a:t>
            </a: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44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FD6EBA9-3F93-4E3C-B6E4-6E4619E638B9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Pumping Lemma: Proof…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905000"/>
            <a:ext cx="7772400" cy="4038600"/>
          </a:xfrm>
        </p:spPr>
        <p:txBody>
          <a:bodyPr/>
          <a:lstStyle/>
          <a:p>
            <a:pPr eaLnBrk="1" hangingPunct="1">
              <a:buFont typeface="Wingdings" pitchFamily="28" charset="2"/>
              <a:buChar char="Ø"/>
            </a:pPr>
            <a:r>
              <a:rPr lang="en-US" sz="2600" dirty="0" smtClean="0"/>
              <a:t>=&gt; We should be able to break w=</a:t>
            </a:r>
            <a:r>
              <a:rPr lang="en-US" sz="2600" dirty="0" smtClean="0">
                <a:solidFill>
                  <a:schemeClr val="hlink"/>
                </a:solidFill>
              </a:rPr>
              <a:t>x</a:t>
            </a:r>
            <a:r>
              <a:rPr lang="en-US" sz="2600" dirty="0" smtClean="0">
                <a:solidFill>
                  <a:srgbClr val="006600"/>
                </a:solidFill>
              </a:rPr>
              <a:t>y</a:t>
            </a:r>
            <a:r>
              <a:rPr lang="en-US" sz="2600" dirty="0" smtClean="0">
                <a:solidFill>
                  <a:srgbClr val="993300"/>
                </a:solidFill>
              </a:rPr>
              <a:t>z</a:t>
            </a:r>
            <a:r>
              <a:rPr lang="en-US" sz="2600" dirty="0" smtClean="0"/>
              <a:t> as follows:</a:t>
            </a:r>
          </a:p>
          <a:p>
            <a:pPr lvl="1" eaLnBrk="1" hangingPunct="1">
              <a:buFont typeface="Wingdings" pitchFamily="28" charset="2"/>
              <a:buChar char="Ø"/>
            </a:pPr>
            <a:r>
              <a:rPr lang="en-US" sz="1800" dirty="0" smtClean="0">
                <a:solidFill>
                  <a:schemeClr val="hlink"/>
                </a:solidFill>
              </a:rPr>
              <a:t>x=a</a:t>
            </a:r>
            <a:r>
              <a:rPr lang="en-US" sz="1800" baseline="-25000" dirty="0" smtClean="0">
                <a:solidFill>
                  <a:schemeClr val="hlink"/>
                </a:solidFill>
              </a:rPr>
              <a:t>1</a:t>
            </a:r>
            <a:r>
              <a:rPr lang="en-US" sz="1800" dirty="0" smtClean="0">
                <a:solidFill>
                  <a:schemeClr val="hlink"/>
                </a:solidFill>
              </a:rPr>
              <a:t>a</a:t>
            </a:r>
            <a:r>
              <a:rPr lang="en-US" sz="1800" baseline="-25000" dirty="0" smtClean="0">
                <a:solidFill>
                  <a:schemeClr val="hlink"/>
                </a:solidFill>
              </a:rPr>
              <a:t>2</a:t>
            </a:r>
            <a:r>
              <a:rPr lang="en-US" sz="1800" dirty="0" smtClean="0">
                <a:solidFill>
                  <a:schemeClr val="hlink"/>
                </a:solidFill>
              </a:rPr>
              <a:t>..a</a:t>
            </a:r>
            <a:r>
              <a:rPr lang="en-US" sz="1800" baseline="-25000" dirty="0" smtClean="0">
                <a:solidFill>
                  <a:schemeClr val="hlink"/>
                </a:solidFill>
              </a:rPr>
              <a:t>i</a:t>
            </a:r>
            <a:r>
              <a:rPr lang="en-US" sz="1800" dirty="0" smtClean="0"/>
              <a:t>;  	</a:t>
            </a:r>
            <a:r>
              <a:rPr lang="en-US" sz="1800" dirty="0" smtClean="0">
                <a:solidFill>
                  <a:srgbClr val="006600"/>
                </a:solidFill>
              </a:rPr>
              <a:t>y=a</a:t>
            </a:r>
            <a:r>
              <a:rPr lang="en-US" sz="1800" baseline="-25000" dirty="0" smtClean="0">
                <a:solidFill>
                  <a:srgbClr val="006600"/>
                </a:solidFill>
              </a:rPr>
              <a:t>i+1</a:t>
            </a:r>
            <a:r>
              <a:rPr lang="en-US" sz="1800" dirty="0" smtClean="0">
                <a:solidFill>
                  <a:srgbClr val="006600"/>
                </a:solidFill>
              </a:rPr>
              <a:t>a</a:t>
            </a:r>
            <a:r>
              <a:rPr lang="en-US" sz="1800" baseline="-25000" dirty="0" smtClean="0">
                <a:solidFill>
                  <a:srgbClr val="006600"/>
                </a:solidFill>
              </a:rPr>
              <a:t>i+2</a:t>
            </a:r>
            <a:r>
              <a:rPr lang="en-US" sz="1800" dirty="0" smtClean="0">
                <a:solidFill>
                  <a:srgbClr val="006600"/>
                </a:solidFill>
              </a:rPr>
              <a:t>..a</a:t>
            </a:r>
            <a:r>
              <a:rPr lang="en-US" sz="1800" baseline="-25000" dirty="0" smtClean="0">
                <a:solidFill>
                  <a:srgbClr val="006600"/>
                </a:solidFill>
              </a:rPr>
              <a:t>J</a:t>
            </a:r>
            <a:r>
              <a:rPr lang="en-US" sz="1800" dirty="0" smtClean="0"/>
              <a:t>;  	</a:t>
            </a:r>
            <a:r>
              <a:rPr lang="en-US" sz="1800" dirty="0" smtClean="0">
                <a:solidFill>
                  <a:srgbClr val="993300"/>
                </a:solidFill>
              </a:rPr>
              <a:t>z=a</a:t>
            </a:r>
            <a:r>
              <a:rPr lang="en-US" sz="1800" baseline="-25000" dirty="0" smtClean="0">
                <a:solidFill>
                  <a:srgbClr val="993300"/>
                </a:solidFill>
              </a:rPr>
              <a:t>J+1</a:t>
            </a:r>
            <a:r>
              <a:rPr lang="en-US" sz="1800" dirty="0" smtClean="0">
                <a:solidFill>
                  <a:srgbClr val="993300"/>
                </a:solidFill>
              </a:rPr>
              <a:t>a</a:t>
            </a:r>
            <a:r>
              <a:rPr lang="en-US" sz="1800" baseline="-25000" dirty="0" smtClean="0">
                <a:solidFill>
                  <a:srgbClr val="993300"/>
                </a:solidFill>
              </a:rPr>
              <a:t>J+2</a:t>
            </a:r>
            <a:r>
              <a:rPr lang="en-US" sz="1800" dirty="0" smtClean="0">
                <a:solidFill>
                  <a:srgbClr val="993300"/>
                </a:solidFill>
              </a:rPr>
              <a:t>..a</a:t>
            </a:r>
            <a:r>
              <a:rPr lang="en-US" sz="1800" baseline="-25000" dirty="0" smtClean="0">
                <a:solidFill>
                  <a:srgbClr val="993300"/>
                </a:solidFill>
              </a:rPr>
              <a:t>m</a:t>
            </a:r>
            <a:endParaRPr lang="en-US" sz="1800" dirty="0" smtClean="0">
              <a:solidFill>
                <a:srgbClr val="993300"/>
              </a:solidFill>
            </a:endParaRPr>
          </a:p>
          <a:p>
            <a:pPr lvl="1" eaLnBrk="1" hangingPunct="1">
              <a:buFont typeface="Wingdings" pitchFamily="28" charset="2"/>
              <a:buChar char="Ø"/>
            </a:pPr>
            <a:r>
              <a:rPr lang="en-US" sz="1800" dirty="0" smtClean="0">
                <a:solidFill>
                  <a:schemeClr val="hlink"/>
                </a:solidFill>
              </a:rPr>
              <a:t>x’s path will be p</a:t>
            </a:r>
            <a:r>
              <a:rPr lang="en-US" sz="1800" baseline="-25000" dirty="0" smtClean="0">
                <a:solidFill>
                  <a:schemeClr val="hlink"/>
                </a:solidFill>
              </a:rPr>
              <a:t>0</a:t>
            </a:r>
            <a:r>
              <a:rPr lang="en-US" sz="1800" dirty="0" smtClean="0">
                <a:solidFill>
                  <a:schemeClr val="hlink"/>
                </a:solidFill>
              </a:rPr>
              <a:t>..p</a:t>
            </a:r>
            <a:r>
              <a:rPr lang="en-US" sz="1800" baseline="-25000" dirty="0" smtClean="0">
                <a:solidFill>
                  <a:schemeClr val="hlink"/>
                </a:solidFill>
              </a:rPr>
              <a:t>i</a:t>
            </a:r>
            <a:r>
              <a:rPr lang="en-US" sz="1800" dirty="0" smtClean="0"/>
              <a:t> </a:t>
            </a:r>
          </a:p>
          <a:p>
            <a:pPr lvl="1" eaLnBrk="1" hangingPunct="1">
              <a:buFont typeface="Wingdings" pitchFamily="28" charset="2"/>
              <a:buChar char="Ø"/>
            </a:pPr>
            <a:r>
              <a:rPr lang="en-US" sz="1800" dirty="0" smtClean="0">
                <a:solidFill>
                  <a:srgbClr val="006600"/>
                </a:solidFill>
              </a:rPr>
              <a:t>y’s path will be p</a:t>
            </a:r>
            <a:r>
              <a:rPr lang="en-US" sz="1800" baseline="-25000" dirty="0" smtClean="0">
                <a:solidFill>
                  <a:srgbClr val="006600"/>
                </a:solidFill>
              </a:rPr>
              <a:t>i </a:t>
            </a:r>
            <a:r>
              <a:rPr lang="en-US" sz="1800" dirty="0" smtClean="0">
                <a:solidFill>
                  <a:srgbClr val="006600"/>
                </a:solidFill>
              </a:rPr>
              <a:t>p</a:t>
            </a:r>
            <a:r>
              <a:rPr lang="en-US" sz="1800" baseline="-25000" dirty="0" smtClean="0">
                <a:solidFill>
                  <a:srgbClr val="006600"/>
                </a:solidFill>
              </a:rPr>
              <a:t>i+1</a:t>
            </a:r>
            <a:r>
              <a:rPr lang="en-US" sz="1800" dirty="0" smtClean="0">
                <a:solidFill>
                  <a:srgbClr val="006600"/>
                </a:solidFill>
              </a:rPr>
              <a:t>..p</a:t>
            </a:r>
            <a:r>
              <a:rPr lang="en-US" sz="1800" baseline="-25000" dirty="0" smtClean="0">
                <a:solidFill>
                  <a:srgbClr val="006600"/>
                </a:solidFill>
              </a:rPr>
              <a:t>J</a:t>
            </a:r>
            <a:r>
              <a:rPr lang="en-US" sz="1800" dirty="0" smtClean="0">
                <a:solidFill>
                  <a:srgbClr val="006600"/>
                </a:solidFill>
              </a:rPr>
              <a:t> (but p</a:t>
            </a:r>
            <a:r>
              <a:rPr lang="en-US" sz="1800" baseline="-25000" dirty="0" smtClean="0">
                <a:solidFill>
                  <a:srgbClr val="006600"/>
                </a:solidFill>
              </a:rPr>
              <a:t>i</a:t>
            </a:r>
            <a:r>
              <a:rPr lang="en-US" sz="1800" dirty="0" smtClean="0">
                <a:solidFill>
                  <a:srgbClr val="006600"/>
                </a:solidFill>
              </a:rPr>
              <a:t>=</a:t>
            </a:r>
            <a:r>
              <a:rPr lang="en-US" sz="1800" dirty="0" err="1" smtClean="0">
                <a:solidFill>
                  <a:srgbClr val="006600"/>
                </a:solidFill>
              </a:rPr>
              <a:t>p</a:t>
            </a:r>
            <a:r>
              <a:rPr lang="en-US" sz="1800" baseline="-25000" dirty="0" err="1" smtClean="0">
                <a:solidFill>
                  <a:srgbClr val="006600"/>
                </a:solidFill>
              </a:rPr>
              <a:t>J</a:t>
            </a:r>
            <a:r>
              <a:rPr lang="en-US" sz="1800" dirty="0" smtClean="0">
                <a:solidFill>
                  <a:srgbClr val="006600"/>
                </a:solidFill>
              </a:rPr>
              <a:t> implying a loop)</a:t>
            </a:r>
            <a:endParaRPr lang="en-US" sz="1800" dirty="0" smtClean="0"/>
          </a:p>
          <a:p>
            <a:pPr lvl="1" eaLnBrk="1" hangingPunct="1">
              <a:buFont typeface="Wingdings" pitchFamily="28" charset="2"/>
              <a:buChar char="Ø"/>
            </a:pPr>
            <a:r>
              <a:rPr lang="en-US" sz="1800" dirty="0" smtClean="0">
                <a:solidFill>
                  <a:srgbClr val="993300"/>
                </a:solidFill>
              </a:rPr>
              <a:t>z’s path will be p</a:t>
            </a:r>
            <a:r>
              <a:rPr lang="en-US" sz="1800" baseline="-25000" dirty="0" smtClean="0">
                <a:solidFill>
                  <a:srgbClr val="993300"/>
                </a:solidFill>
              </a:rPr>
              <a:t>J</a:t>
            </a:r>
            <a:r>
              <a:rPr lang="en-US" sz="1800" dirty="0" smtClean="0">
                <a:solidFill>
                  <a:srgbClr val="993300"/>
                </a:solidFill>
              </a:rPr>
              <a:t>p</a:t>
            </a:r>
            <a:r>
              <a:rPr lang="en-US" sz="1800" baseline="-25000" dirty="0" smtClean="0">
                <a:solidFill>
                  <a:srgbClr val="993300"/>
                </a:solidFill>
              </a:rPr>
              <a:t>J+1</a:t>
            </a:r>
            <a:r>
              <a:rPr lang="en-US" sz="1800" dirty="0" smtClean="0">
                <a:solidFill>
                  <a:srgbClr val="993300"/>
                </a:solidFill>
              </a:rPr>
              <a:t>..p</a:t>
            </a:r>
            <a:r>
              <a:rPr lang="en-US" sz="1800" baseline="-25000" dirty="0" smtClean="0">
                <a:solidFill>
                  <a:srgbClr val="993300"/>
                </a:solidFill>
              </a:rPr>
              <a:t>m</a:t>
            </a:r>
            <a:r>
              <a:rPr lang="en-US" sz="1800" dirty="0" smtClean="0">
                <a:solidFill>
                  <a:srgbClr val="993300"/>
                </a:solidFill>
              </a:rPr>
              <a:t> </a:t>
            </a:r>
          </a:p>
          <a:p>
            <a:pPr eaLnBrk="1" hangingPunct="1">
              <a:buFont typeface="Wingdings" pitchFamily="28" charset="2"/>
              <a:buChar char="Ø"/>
            </a:pPr>
            <a:r>
              <a:rPr lang="ro-RO" sz="2000" dirty="0">
                <a:solidFill>
                  <a:srgbClr val="FF0000"/>
                </a:solidFill>
              </a:rPr>
              <a:t>Proof of </a:t>
            </a:r>
            <a:r>
              <a:rPr lang="ro-RO" sz="2000" dirty="0" smtClean="0">
                <a:solidFill>
                  <a:srgbClr val="FF0000"/>
                </a:solidFill>
              </a:rPr>
              <a:t>(3): </a:t>
            </a:r>
            <a:r>
              <a:rPr lang="en-US" sz="2000" dirty="0" smtClean="0"/>
              <a:t>Now consider another </a:t>
            </a:r>
            <a:br>
              <a:rPr lang="en-US" sz="2000" dirty="0" smtClean="0"/>
            </a:br>
            <a:r>
              <a:rPr lang="en-US" sz="2000" dirty="0" smtClean="0"/>
              <a:t>     string </a:t>
            </a:r>
            <a:r>
              <a:rPr lang="en-US" sz="2000" dirty="0" err="1" smtClean="0"/>
              <a:t>w</a:t>
            </a:r>
            <a:r>
              <a:rPr lang="en-US" sz="2000" baseline="-25000" dirty="0" err="1" smtClean="0"/>
              <a:t>k</a:t>
            </a:r>
            <a:r>
              <a:rPr lang="en-US" sz="2000" dirty="0" smtClean="0"/>
              <a:t>=</a:t>
            </a:r>
            <a:r>
              <a:rPr lang="en-US" sz="2000" dirty="0" err="1" smtClean="0">
                <a:solidFill>
                  <a:schemeClr val="hlink"/>
                </a:solidFill>
              </a:rPr>
              <a:t>x</a:t>
            </a:r>
            <a:r>
              <a:rPr lang="en-US" sz="2000" dirty="0" err="1" smtClean="0">
                <a:solidFill>
                  <a:srgbClr val="006600"/>
                </a:solidFill>
              </a:rPr>
              <a:t>y</a:t>
            </a:r>
            <a:r>
              <a:rPr lang="en-US" sz="2000" baseline="30000" dirty="0" err="1" smtClean="0">
                <a:solidFill>
                  <a:srgbClr val="006600"/>
                </a:solidFill>
              </a:rPr>
              <a:t>k</a:t>
            </a:r>
            <a:r>
              <a:rPr lang="en-US" sz="2000" dirty="0" err="1" smtClean="0">
                <a:solidFill>
                  <a:srgbClr val="993300"/>
                </a:solidFill>
              </a:rPr>
              <a:t>z</a:t>
            </a:r>
            <a:r>
              <a:rPr lang="en-US" sz="2000" dirty="0" smtClean="0"/>
              <a:t> , where k≥0</a:t>
            </a:r>
          </a:p>
          <a:p>
            <a:pPr lvl="1" eaLnBrk="1" hangingPunct="1">
              <a:buFont typeface="Wingdings" pitchFamily="28" charset="2"/>
              <a:buChar char="Ø"/>
            </a:pPr>
            <a:r>
              <a:rPr lang="en-US" sz="1600" dirty="0" smtClean="0"/>
              <a:t>Case k=0</a:t>
            </a:r>
          </a:p>
          <a:p>
            <a:pPr lvl="2" eaLnBrk="1" hangingPunct="1">
              <a:buFont typeface="Wingdings" pitchFamily="28" charset="2"/>
              <a:buChar char="Ø"/>
            </a:pPr>
            <a:r>
              <a:rPr lang="en-US" sz="1400" dirty="0" smtClean="0"/>
              <a:t>DFA will reach the accept state p</a:t>
            </a:r>
            <a:r>
              <a:rPr lang="en-US" sz="1400" baseline="-25000" dirty="0" smtClean="0"/>
              <a:t>m</a:t>
            </a:r>
            <a:endParaRPr lang="en-US" sz="1400" dirty="0" smtClean="0"/>
          </a:p>
          <a:p>
            <a:pPr lvl="1" eaLnBrk="1" hangingPunct="1">
              <a:buFont typeface="Wingdings" pitchFamily="28" charset="2"/>
              <a:buChar char="Ø"/>
            </a:pPr>
            <a:r>
              <a:rPr lang="en-US" sz="1600" dirty="0" smtClean="0"/>
              <a:t>Case k&gt;0</a:t>
            </a:r>
          </a:p>
          <a:p>
            <a:pPr lvl="2" eaLnBrk="1" hangingPunct="1">
              <a:buFont typeface="Wingdings" pitchFamily="28" charset="2"/>
              <a:buChar char="Ø"/>
            </a:pPr>
            <a:r>
              <a:rPr lang="en-US" sz="1400" dirty="0" smtClean="0"/>
              <a:t>DFA will loop for </a:t>
            </a:r>
            <a:r>
              <a:rPr lang="en-US" sz="1400" dirty="0" err="1" smtClean="0">
                <a:solidFill>
                  <a:srgbClr val="006600"/>
                </a:solidFill>
              </a:rPr>
              <a:t>y</a:t>
            </a:r>
            <a:r>
              <a:rPr lang="en-US" sz="1400" baseline="30000" dirty="0" err="1" smtClean="0">
                <a:solidFill>
                  <a:srgbClr val="006600"/>
                </a:solidFill>
              </a:rPr>
              <a:t>k</a:t>
            </a:r>
            <a:r>
              <a:rPr lang="en-US" sz="1400" dirty="0" smtClean="0"/>
              <a:t>, and finally reach the accept state p</a:t>
            </a:r>
            <a:r>
              <a:rPr lang="en-US" sz="1400" baseline="-25000" dirty="0" smtClean="0"/>
              <a:t>m</a:t>
            </a:r>
            <a:r>
              <a:rPr lang="en-US" sz="1400" dirty="0" smtClean="0"/>
              <a:t> for </a:t>
            </a:r>
            <a:r>
              <a:rPr lang="en-US" sz="1400" dirty="0" smtClean="0">
                <a:solidFill>
                  <a:srgbClr val="993300"/>
                </a:solidFill>
              </a:rPr>
              <a:t>z</a:t>
            </a:r>
            <a:endParaRPr lang="en-US" sz="1400" dirty="0" smtClean="0"/>
          </a:p>
          <a:p>
            <a:pPr lvl="1" eaLnBrk="1" hangingPunct="1">
              <a:buFont typeface="Wingdings" pitchFamily="28" charset="2"/>
              <a:buChar char="Ø"/>
            </a:pPr>
            <a:r>
              <a:rPr lang="ro-RO" sz="1600" dirty="0" smtClean="0"/>
              <a:t>Hence</a:t>
            </a:r>
            <a:r>
              <a:rPr lang="en-US" sz="1600" dirty="0" smtClean="0"/>
              <a:t>, </a:t>
            </a:r>
            <a:r>
              <a:rPr lang="en-US" sz="1600" dirty="0" err="1" smtClean="0"/>
              <a:t>w</a:t>
            </a:r>
            <a:r>
              <a:rPr lang="en-US" sz="1600" baseline="-25000" dirty="0" err="1" smtClean="0"/>
              <a:t>k</a:t>
            </a:r>
            <a:r>
              <a:rPr lang="en-US" sz="2400" dirty="0" smtClean="0">
                <a:solidFill>
                  <a:srgbClr val="000000"/>
                </a:solidFill>
                <a:sym typeface="Symbol" pitchFamily="28" charset="2"/>
              </a:rPr>
              <a:t></a:t>
            </a:r>
            <a:r>
              <a:rPr lang="en-US" sz="1600" dirty="0" smtClean="0"/>
              <a:t> L </a:t>
            </a:r>
            <a:endParaRPr lang="en-US" sz="1600" baseline="-25000" dirty="0" smtClean="0"/>
          </a:p>
        </p:txBody>
      </p:sp>
      <p:sp>
        <p:nvSpPr>
          <p:cNvPr id="12305" name="Text Box 19"/>
          <p:cNvSpPr txBox="1">
            <a:spLocks noChangeArrowheads="1"/>
          </p:cNvSpPr>
          <p:nvPr/>
        </p:nvSpPr>
        <p:spPr bwMode="auto">
          <a:xfrm>
            <a:off x="6927850" y="3352800"/>
            <a:ext cx="14033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6600"/>
                </a:solidFill>
              </a:rPr>
              <a:t>y</a:t>
            </a:r>
            <a:r>
              <a:rPr lang="en-US" baseline="30000">
                <a:solidFill>
                  <a:srgbClr val="006600"/>
                </a:solidFill>
              </a:rPr>
              <a:t>k</a:t>
            </a:r>
            <a:r>
              <a:rPr lang="en-US">
                <a:solidFill>
                  <a:srgbClr val="006600"/>
                </a:solidFill>
              </a:rPr>
              <a:t> </a:t>
            </a:r>
            <a:r>
              <a:rPr lang="en-US" sz="1400">
                <a:solidFill>
                  <a:srgbClr val="006600"/>
                </a:solidFill>
              </a:rPr>
              <a:t>(for k loops)</a:t>
            </a:r>
            <a:endParaRPr lang="en-US">
              <a:solidFill>
                <a:srgbClr val="006600"/>
              </a:solidFill>
            </a:endParaRPr>
          </a:p>
        </p:txBody>
      </p:sp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5181600" y="3429000"/>
            <a:ext cx="3733800" cy="1295400"/>
            <a:chOff x="5181600" y="3429000"/>
            <a:chExt cx="3733800" cy="1295400"/>
          </a:xfrm>
        </p:grpSpPr>
        <p:sp>
          <p:nvSpPr>
            <p:cNvPr id="12296" name="Oval 8"/>
            <p:cNvSpPr>
              <a:spLocks noChangeArrowheads="1"/>
            </p:cNvSpPr>
            <p:nvPr/>
          </p:nvSpPr>
          <p:spPr bwMode="auto">
            <a:xfrm>
              <a:off x="5715000" y="3962400"/>
              <a:ext cx="381000" cy="3810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p</a:t>
              </a:r>
              <a:r>
                <a:rPr lang="en-US" baseline="-25000"/>
                <a:t>0</a:t>
              </a:r>
              <a:endParaRPr lang="en-US"/>
            </a:p>
          </p:txBody>
        </p:sp>
        <p:sp>
          <p:nvSpPr>
            <p:cNvPr id="12297" name="Oval 10"/>
            <p:cNvSpPr>
              <a:spLocks noChangeArrowheads="1"/>
            </p:cNvSpPr>
            <p:nvPr/>
          </p:nvSpPr>
          <p:spPr bwMode="auto">
            <a:xfrm>
              <a:off x="7010400" y="3962400"/>
              <a:ext cx="381000" cy="3810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p</a:t>
              </a:r>
              <a:r>
                <a:rPr lang="en-US" baseline="-25000"/>
                <a:t>i</a:t>
              </a:r>
              <a:endParaRPr lang="en-US"/>
            </a:p>
          </p:txBody>
        </p:sp>
        <p:sp>
          <p:nvSpPr>
            <p:cNvPr id="12298" name="Oval 11"/>
            <p:cNvSpPr>
              <a:spLocks noChangeArrowheads="1"/>
            </p:cNvSpPr>
            <p:nvPr/>
          </p:nvSpPr>
          <p:spPr bwMode="auto">
            <a:xfrm>
              <a:off x="8382000" y="3962400"/>
              <a:ext cx="381000" cy="3810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p</a:t>
              </a:r>
              <a:r>
                <a:rPr lang="en-US" baseline="-25000"/>
                <a:t>m</a:t>
              </a:r>
              <a:endParaRPr lang="en-US"/>
            </a:p>
          </p:txBody>
        </p:sp>
        <p:sp>
          <p:nvSpPr>
            <p:cNvPr id="12299" name="Line 12"/>
            <p:cNvSpPr>
              <a:spLocks noChangeShapeType="1"/>
            </p:cNvSpPr>
            <p:nvPr/>
          </p:nvSpPr>
          <p:spPr bwMode="auto">
            <a:xfrm>
              <a:off x="5334000" y="4114800"/>
              <a:ext cx="381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0" name="Line 13"/>
            <p:cNvSpPr>
              <a:spLocks noChangeShapeType="1"/>
            </p:cNvSpPr>
            <p:nvPr/>
          </p:nvSpPr>
          <p:spPr bwMode="auto">
            <a:xfrm>
              <a:off x="6096000" y="4114800"/>
              <a:ext cx="914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1" name="Line 14"/>
            <p:cNvSpPr>
              <a:spLocks noChangeShapeType="1"/>
            </p:cNvSpPr>
            <p:nvPr/>
          </p:nvSpPr>
          <p:spPr bwMode="auto">
            <a:xfrm>
              <a:off x="7391400" y="4114800"/>
              <a:ext cx="914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2" name="Oval 15"/>
            <p:cNvSpPr>
              <a:spLocks noChangeArrowheads="1"/>
            </p:cNvSpPr>
            <p:nvPr/>
          </p:nvSpPr>
          <p:spPr bwMode="auto">
            <a:xfrm>
              <a:off x="8305800" y="3886200"/>
              <a:ext cx="533400" cy="533400"/>
            </a:xfrm>
            <a:prstGeom prst="ellipse">
              <a:avLst/>
            </a:prstGeom>
            <a:solidFill>
              <a:schemeClr val="accent1">
                <a:alpha val="1176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3" name="Freeform 16"/>
            <p:cNvSpPr>
              <a:spLocks/>
            </p:cNvSpPr>
            <p:nvPr/>
          </p:nvSpPr>
          <p:spPr bwMode="auto">
            <a:xfrm>
              <a:off x="6845300" y="3632200"/>
              <a:ext cx="635000" cy="406400"/>
            </a:xfrm>
            <a:custGeom>
              <a:avLst/>
              <a:gdLst>
                <a:gd name="T0" fmla="*/ 2147483647 w 400"/>
                <a:gd name="T1" fmla="*/ 2147483647 h 256"/>
                <a:gd name="T2" fmla="*/ 2147483647 w 400"/>
                <a:gd name="T3" fmla="*/ 2147483647 h 256"/>
                <a:gd name="T4" fmla="*/ 2147483647 w 400"/>
                <a:gd name="T5" fmla="*/ 2147483647 h 256"/>
                <a:gd name="T6" fmla="*/ 2147483647 w 400"/>
                <a:gd name="T7" fmla="*/ 2147483647 h 256"/>
                <a:gd name="T8" fmla="*/ 2147483647 w 400"/>
                <a:gd name="T9" fmla="*/ 2147483647 h 256"/>
                <a:gd name="T10" fmla="*/ 2147483647 w 400"/>
                <a:gd name="T11" fmla="*/ 2147483647 h 25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00"/>
                <a:gd name="T19" fmla="*/ 0 h 256"/>
                <a:gd name="T20" fmla="*/ 400 w 400"/>
                <a:gd name="T21" fmla="*/ 256 h 25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00" h="256">
                  <a:moveTo>
                    <a:pt x="152" y="256"/>
                  </a:moveTo>
                  <a:cubicBezTo>
                    <a:pt x="84" y="204"/>
                    <a:pt x="16" y="152"/>
                    <a:pt x="8" y="112"/>
                  </a:cubicBezTo>
                  <a:cubicBezTo>
                    <a:pt x="0" y="72"/>
                    <a:pt x="64" y="32"/>
                    <a:pt x="104" y="16"/>
                  </a:cubicBezTo>
                  <a:cubicBezTo>
                    <a:pt x="144" y="0"/>
                    <a:pt x="200" y="0"/>
                    <a:pt x="248" y="16"/>
                  </a:cubicBezTo>
                  <a:cubicBezTo>
                    <a:pt x="296" y="32"/>
                    <a:pt x="384" y="80"/>
                    <a:pt x="392" y="112"/>
                  </a:cubicBezTo>
                  <a:cubicBezTo>
                    <a:pt x="400" y="144"/>
                    <a:pt x="348" y="176"/>
                    <a:pt x="296" y="208"/>
                  </a:cubicBezTo>
                </a:path>
              </a:pathLst>
            </a:custGeom>
            <a:noFill/>
            <a:ln w="9525" cap="flat">
              <a:solidFill>
                <a:schemeClr val="tx1"/>
              </a:solidFill>
              <a:prstDash val="dash"/>
              <a:round/>
              <a:headEnd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4" name="Text Box 17"/>
            <p:cNvSpPr txBox="1">
              <a:spLocks noChangeArrowheads="1"/>
            </p:cNvSpPr>
            <p:nvPr/>
          </p:nvSpPr>
          <p:spPr bwMode="auto">
            <a:xfrm>
              <a:off x="6232525" y="3752850"/>
              <a:ext cx="31115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hlink"/>
                  </a:solidFill>
                </a:rPr>
                <a:t>x</a:t>
              </a:r>
              <a:endParaRPr lang="en-US"/>
            </a:p>
          </p:txBody>
        </p:sp>
        <p:sp>
          <p:nvSpPr>
            <p:cNvPr id="3" name="Text Box 18"/>
            <p:cNvSpPr txBox="1">
              <a:spLocks noChangeArrowheads="1"/>
            </p:cNvSpPr>
            <p:nvPr/>
          </p:nvSpPr>
          <p:spPr bwMode="auto">
            <a:xfrm>
              <a:off x="7689850" y="3733800"/>
              <a:ext cx="31115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993300"/>
                  </a:solidFill>
                </a:rPr>
                <a:t>z</a:t>
              </a:r>
              <a:endParaRPr lang="en-US"/>
            </a:p>
          </p:txBody>
        </p:sp>
        <p:sp>
          <p:nvSpPr>
            <p:cNvPr id="12306" name="Text Box 20"/>
            <p:cNvSpPr txBox="1">
              <a:spLocks noChangeArrowheads="1"/>
            </p:cNvSpPr>
            <p:nvPr/>
          </p:nvSpPr>
          <p:spPr bwMode="auto">
            <a:xfrm>
              <a:off x="7086600" y="4251325"/>
              <a:ext cx="511175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=p</a:t>
              </a:r>
              <a:r>
                <a:rPr lang="en-US" baseline="-25000"/>
                <a:t>j</a:t>
              </a:r>
            </a:p>
          </p:txBody>
        </p:sp>
        <p:sp>
          <p:nvSpPr>
            <p:cNvPr id="12307" name="AutoShape 21"/>
            <p:cNvSpPr>
              <a:spLocks noChangeArrowheads="1"/>
            </p:cNvSpPr>
            <p:nvPr/>
          </p:nvSpPr>
          <p:spPr bwMode="auto">
            <a:xfrm>
              <a:off x="5181600" y="3429000"/>
              <a:ext cx="3733800" cy="1295400"/>
            </a:xfrm>
            <a:prstGeom prst="roundRect">
              <a:avLst>
                <a:gd name="adj" fmla="val 16667"/>
              </a:avLst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27123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1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12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2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12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12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12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112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126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8" grpId="0" build="p"/>
      <p:bldP spid="1230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FD6EBA9-3F93-4E3C-B6E4-6E4619E638B9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Pumping Lemma: Proof…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905000"/>
            <a:ext cx="7772400" cy="4038600"/>
          </a:xfrm>
        </p:spPr>
        <p:txBody>
          <a:bodyPr/>
          <a:lstStyle/>
          <a:p>
            <a:pPr eaLnBrk="1" hangingPunct="1">
              <a:buFont typeface="Wingdings" pitchFamily="28" charset="2"/>
              <a:buChar char="Ø"/>
            </a:pPr>
            <a:r>
              <a:rPr lang="ro-RO" sz="2000" dirty="0" smtClean="0">
                <a:solidFill>
                  <a:srgbClr val="FF0000"/>
                </a:solidFill>
              </a:rPr>
              <a:t>Proof of (1): </a:t>
            </a:r>
          </a:p>
          <a:p>
            <a:pPr lvl="2" eaLnBrk="1" hangingPunct="1">
              <a:buFont typeface="Wingdings" pitchFamily="28" charset="2"/>
              <a:buChar char="Ø"/>
            </a:pPr>
            <a:r>
              <a:rPr lang="ro-RO" sz="1800" dirty="0" smtClean="0"/>
              <a:t>Since </a:t>
            </a:r>
            <a:r>
              <a:rPr lang="en-US" sz="1800" dirty="0" err="1" smtClean="0"/>
              <a:t>i</a:t>
            </a:r>
            <a:r>
              <a:rPr lang="en-US" sz="1800" dirty="0" smtClean="0"/>
              <a:t>&lt;j, </a:t>
            </a:r>
            <a:r>
              <a:rPr lang="ro-RO" sz="1800" dirty="0" smtClean="0"/>
              <a:t>we have </a:t>
            </a:r>
            <a:r>
              <a:rPr lang="en-US" sz="1800" dirty="0" smtClean="0">
                <a:solidFill>
                  <a:srgbClr val="006600"/>
                </a:solidFill>
              </a:rPr>
              <a:t>y </a:t>
            </a:r>
            <a:r>
              <a:rPr lang="en-US" sz="1800" dirty="0" smtClean="0"/>
              <a:t>≠ </a:t>
            </a:r>
            <a:r>
              <a:rPr lang="en-US" sz="1800" i="1" dirty="0" smtClean="0">
                <a:sym typeface="Symbol" pitchFamily="28" charset="2"/>
              </a:rPr>
              <a:t></a:t>
            </a:r>
            <a:r>
              <a:rPr lang="ro-RO" sz="1800" i="1" dirty="0" smtClean="0">
                <a:sym typeface="Symbol" pitchFamily="28" charset="2"/>
              </a:rPr>
              <a:t> </a:t>
            </a:r>
          </a:p>
          <a:p>
            <a:pPr eaLnBrk="1" hangingPunct="1">
              <a:buFont typeface="Wingdings" pitchFamily="28" charset="2"/>
              <a:buChar char="Ø"/>
            </a:pPr>
            <a:r>
              <a:rPr lang="ro-RO" sz="2000" dirty="0" smtClean="0">
                <a:solidFill>
                  <a:srgbClr val="FF0000"/>
                </a:solidFill>
                <a:sym typeface="Symbol" pitchFamily="28" charset="2"/>
              </a:rPr>
              <a:t>Proof of (2):</a:t>
            </a:r>
          </a:p>
          <a:p>
            <a:pPr lvl="2" eaLnBrk="1" hangingPunct="1">
              <a:buFont typeface="Wingdings" pitchFamily="28" charset="2"/>
              <a:buChar char="Ø"/>
            </a:pPr>
            <a:r>
              <a:rPr lang="ro-RO" sz="1800" dirty="0" smtClean="0">
                <a:ea typeface="ＭＳ Ｐゴシック" pitchFamily="28" charset="-128"/>
              </a:rPr>
              <a:t>Since </a:t>
            </a:r>
            <a:r>
              <a:rPr lang="en-US" sz="1800" dirty="0" smtClean="0">
                <a:ea typeface="ＭＳ Ｐゴシック" pitchFamily="28" charset="-128"/>
              </a:rPr>
              <a:t>the repetition of states has to occur within the first N symbols in w</a:t>
            </a:r>
            <a:r>
              <a:rPr lang="ro-RO" sz="1800" dirty="0" smtClean="0">
                <a:ea typeface="ＭＳ Ｐゴシック" pitchFamily="28" charset="-128"/>
              </a:rPr>
              <a:t>, </a:t>
            </a:r>
            <a:r>
              <a:rPr lang="en-US" sz="1800" dirty="0" smtClean="0">
                <a:ea typeface="ＭＳ Ｐゴシック" pitchFamily="28" charset="-128"/>
              </a:rPr>
              <a:t>|</a:t>
            </a:r>
            <a:r>
              <a:rPr lang="en-US" sz="1800" dirty="0" err="1" smtClean="0">
                <a:solidFill>
                  <a:schemeClr val="hlink"/>
                </a:solidFill>
                <a:ea typeface="ＭＳ Ｐゴシック" pitchFamily="28" charset="-128"/>
              </a:rPr>
              <a:t>x</a:t>
            </a:r>
            <a:r>
              <a:rPr lang="en-US" sz="1800" dirty="0" err="1" smtClean="0">
                <a:solidFill>
                  <a:srgbClr val="006600"/>
                </a:solidFill>
                <a:ea typeface="ＭＳ Ｐゴシック" pitchFamily="28" charset="-128"/>
              </a:rPr>
              <a:t>y</a:t>
            </a:r>
            <a:r>
              <a:rPr lang="en-US" sz="1800" dirty="0" smtClean="0">
                <a:ea typeface="ＭＳ Ｐゴシック" pitchFamily="28" charset="-128"/>
              </a:rPr>
              <a:t>|≤N</a:t>
            </a:r>
            <a:endParaRPr lang="ro-RO" sz="1200" dirty="0" smtClean="0">
              <a:sym typeface="Symbol" pitchFamily="28" charset="2"/>
            </a:endParaRPr>
          </a:p>
          <a:p>
            <a:pPr eaLnBrk="1" hangingPunct="1">
              <a:buFont typeface="Wingdings" pitchFamily="28" charset="2"/>
              <a:buChar char="Ø"/>
            </a:pPr>
            <a:endParaRPr lang="ro-RO" sz="2000" dirty="0">
              <a:sym typeface="Symbol" pitchFamily="28" charset="2"/>
            </a:endParaRPr>
          </a:p>
          <a:p>
            <a:pPr eaLnBrk="1" hangingPunct="1">
              <a:buFont typeface="Wingdings" pitchFamily="28" charset="2"/>
              <a:buChar char="Ø"/>
            </a:pPr>
            <a:endParaRPr lang="ro-RO" sz="2600" dirty="0" smtClean="0">
              <a:ea typeface="ＭＳ Ｐゴシック" pitchFamily="28" charset="-128"/>
            </a:endParaRPr>
          </a:p>
          <a:p>
            <a:pPr eaLnBrk="1" hangingPunct="1">
              <a:buFont typeface="Wingdings" pitchFamily="28" charset="2"/>
              <a:buChar char="Ø"/>
            </a:pPr>
            <a:endParaRPr lang="en-US" sz="2600" dirty="0">
              <a:ea typeface="ＭＳ Ｐゴシック" pitchFamily="28" charset="-128"/>
            </a:endParaRPr>
          </a:p>
          <a:p>
            <a:pPr eaLnBrk="1" hangingPunct="1">
              <a:buFont typeface="Wingdings" pitchFamily="28" charset="2"/>
              <a:buChar char="Ø"/>
            </a:pPr>
            <a:endParaRPr lang="en-US" sz="2400" dirty="0">
              <a:ea typeface="ＭＳ Ｐゴシック" pitchFamily="28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1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1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8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9AD203E-8B15-4A53-BCE4-421760DB6916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000" dirty="0" smtClean="0"/>
              <a:t>Example </a:t>
            </a:r>
            <a:r>
              <a:rPr lang="ro-RO" sz="3000" dirty="0" smtClean="0"/>
              <a:t>1</a:t>
            </a:r>
            <a:endParaRPr lang="en-US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353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182688" y="1828800"/>
                <a:ext cx="7772400" cy="4953000"/>
              </a:xfrm>
            </p:spPr>
            <p:txBody>
              <a:bodyPr/>
              <a:lstStyle/>
              <a:p>
                <a:pPr marL="533400" indent="-533400" eaLnBrk="1" hangingPunct="1">
                  <a:lnSpc>
                    <a:spcPct val="90000"/>
                  </a:lnSpc>
                  <a:buFont typeface="Wingdings" pitchFamily="28" charset="2"/>
                  <a:buNone/>
                </a:pPr>
                <a:r>
                  <a:rPr lang="ro-RO" sz="2400" b="1" dirty="0" smtClean="0">
                    <a:solidFill>
                      <a:srgbClr val="FF0000"/>
                    </a:solidFill>
                  </a:rPr>
                  <a:t>Claim </a:t>
                </a:r>
                <a:r>
                  <a:rPr lang="en-US" sz="2400" b="1" dirty="0" smtClean="0">
                    <a:solidFill>
                      <a:srgbClr val="FF0000"/>
                    </a:solidFill>
                  </a:rPr>
                  <a:t>L = {w | </a:t>
                </a:r>
                <a14:m>
                  <m:oMath xmlns:m="http://schemas.openxmlformats.org/officeDocument/2006/math">
                    <m:r>
                      <a:rPr lang="ro-RO" sz="2400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𝐰</m:t>
                    </m:r>
                    <m:r>
                      <a:rPr lang="ro-RO" sz="2400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o-RO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  <m:sup>
                        <m:r>
                          <a:rPr lang="ro-RO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  <m:sSup>
                      <m:sSupPr>
                        <m:ctrlP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o-RO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  <m:sup>
                        <m:r>
                          <a:rPr lang="ro-RO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  <m:r>
                      <a:rPr lang="ro-RO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ro-RO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ro-RO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ro-RO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2400" b="1" dirty="0" smtClean="0">
                    <a:solidFill>
                      <a:srgbClr val="FF0000"/>
                    </a:solidFill>
                  </a:rPr>
                  <a:t>} </a:t>
                </a:r>
                <a:r>
                  <a:rPr lang="ro-RO" sz="2400" b="1" dirty="0" smtClean="0">
                    <a:solidFill>
                      <a:srgbClr val="FF0000"/>
                    </a:solidFill>
                  </a:rPr>
                  <a:t>is not regular</a:t>
                </a:r>
                <a:endParaRPr lang="en-US" sz="2400" b="1" dirty="0" smtClean="0">
                  <a:solidFill>
                    <a:srgbClr val="FF0000"/>
                  </a:solidFill>
                </a:endParaRPr>
              </a:p>
              <a:p>
                <a:pPr marL="0" indent="0" eaLnBrk="1" hangingPunct="1">
                  <a:lnSpc>
                    <a:spcPct val="90000"/>
                  </a:lnSpc>
                  <a:buNone/>
                </a:pPr>
                <a:r>
                  <a:rPr lang="en-US" sz="2400" u="sng" dirty="0" smtClean="0"/>
                  <a:t>Proof:</a:t>
                </a:r>
                <a:r>
                  <a:rPr lang="ro-RO" sz="2400" u="sng" dirty="0" smtClean="0"/>
                  <a:t> </a:t>
                </a:r>
                <a:r>
                  <a:rPr lang="en-US" sz="2400" dirty="0" smtClean="0"/>
                  <a:t>By contradiction, </a:t>
                </a:r>
                <a:r>
                  <a:rPr lang="ro-RO" sz="2400" dirty="0" smtClean="0"/>
                  <a:t>assume</a:t>
                </a:r>
                <a:r>
                  <a:rPr lang="en-US" sz="2400" dirty="0" smtClean="0"/>
                  <a:t> L</a:t>
                </a:r>
                <a:r>
                  <a:rPr lang="ro-RO" sz="2400" baseline="-25000" dirty="0"/>
                  <a:t> </a:t>
                </a:r>
                <a:r>
                  <a:rPr lang="en-US" sz="2400" dirty="0" smtClean="0"/>
                  <a:t>be regular</a:t>
                </a:r>
                <a:r>
                  <a:rPr lang="ro-RO" sz="2400" dirty="0" smtClean="0"/>
                  <a:t>. Then</a:t>
                </a:r>
                <a:r>
                  <a:rPr lang="ro-RO" sz="2400" dirty="0" smtClean="0"/>
                  <a:t>, </a:t>
                </a:r>
                <a:r>
                  <a:rPr lang="ro-RO" sz="2400" dirty="0" smtClean="0"/>
                  <a:t>by </a:t>
                </a:r>
                <a:r>
                  <a:rPr lang="en-US" sz="2400" dirty="0" smtClean="0"/>
                  <a:t>P/L </a:t>
                </a:r>
                <a:r>
                  <a:rPr lang="en-US" sz="2400" dirty="0" smtClean="0"/>
                  <a:t>there </a:t>
                </a:r>
                <a:r>
                  <a:rPr lang="en-US" sz="2400" dirty="0"/>
                  <a:t>exists some constant N such that for every string w </a:t>
                </a:r>
                <a:r>
                  <a:rPr lang="en-US" sz="2400" dirty="0">
                    <a:sym typeface="Symbol" pitchFamily="28" charset="2"/>
                  </a:rPr>
                  <a:t> </a:t>
                </a:r>
                <a:r>
                  <a:rPr lang="en-US" sz="2400" dirty="0"/>
                  <a:t>L </a:t>
                </a:r>
                <a:r>
                  <a:rPr lang="en-US" sz="2400" dirty="0" err="1"/>
                  <a:t>s.t.</a:t>
                </a:r>
                <a:r>
                  <a:rPr lang="en-US" sz="2400" dirty="0"/>
                  <a:t> |w|≥N, there exists a way to break w into three parts, w=xyz, such that:</a:t>
                </a:r>
              </a:p>
              <a:p>
                <a:pPr marL="990600" lvl="1" indent="-533400" eaLnBrk="1" hangingPunct="1">
                  <a:lnSpc>
                    <a:spcPct val="90000"/>
                  </a:lnSpc>
                  <a:buFont typeface="Arial" charset="0"/>
                  <a:buAutoNum type="arabicPeriod"/>
                </a:pPr>
                <a:r>
                  <a:rPr lang="en-US" sz="2400" dirty="0"/>
                  <a:t>y≠ </a:t>
                </a:r>
                <a:r>
                  <a:rPr lang="en-US" sz="2400" dirty="0">
                    <a:sym typeface="Symbol" pitchFamily="28" charset="2"/>
                  </a:rPr>
                  <a:t></a:t>
                </a:r>
                <a:endParaRPr lang="en-US" sz="2400" dirty="0">
                  <a:ea typeface="ＭＳ Ｐゴシック" pitchFamily="28" charset="-128"/>
                </a:endParaRPr>
              </a:p>
              <a:p>
                <a:pPr marL="990600" lvl="1" indent="-533400" eaLnBrk="1" hangingPunct="1">
                  <a:lnSpc>
                    <a:spcPct val="90000"/>
                  </a:lnSpc>
                  <a:buFont typeface="Arial" charset="0"/>
                  <a:buAutoNum type="arabicPeriod"/>
                </a:pPr>
                <a:r>
                  <a:rPr lang="en-US" sz="2400" dirty="0">
                    <a:ea typeface="ＭＳ Ｐゴシック" pitchFamily="28" charset="-128"/>
                  </a:rPr>
                  <a:t>|</a:t>
                </a:r>
                <a:r>
                  <a:rPr lang="en-US" sz="2400" dirty="0" err="1">
                    <a:ea typeface="ＭＳ Ｐゴシック" pitchFamily="28" charset="-128"/>
                  </a:rPr>
                  <a:t>xy</a:t>
                </a:r>
                <a:r>
                  <a:rPr lang="en-US" sz="2400" dirty="0">
                    <a:ea typeface="ＭＳ Ｐゴシック" pitchFamily="28" charset="-128"/>
                  </a:rPr>
                  <a:t>|≤N</a:t>
                </a:r>
              </a:p>
              <a:p>
                <a:pPr marL="990600" lvl="1" indent="-533400" eaLnBrk="1" hangingPunct="1">
                  <a:lnSpc>
                    <a:spcPct val="90000"/>
                  </a:lnSpc>
                  <a:buFont typeface="Arial" charset="0"/>
                  <a:buAutoNum type="arabicPeriod"/>
                </a:pPr>
                <a:r>
                  <a:rPr lang="en-US" sz="2400" dirty="0">
                    <a:ea typeface="ＭＳ Ｐゴシック" pitchFamily="28" charset="-128"/>
                  </a:rPr>
                  <a:t>For all k</a:t>
                </a:r>
                <a:r>
                  <a:rPr lang="en-US" sz="2400" dirty="0"/>
                  <a:t>≥0, all strings of the form </a:t>
                </a:r>
                <a:r>
                  <a:rPr lang="en-US" sz="2400" dirty="0" err="1"/>
                  <a:t>xy</a:t>
                </a:r>
                <a:r>
                  <a:rPr lang="en-US" sz="2400" baseline="30000" dirty="0" err="1"/>
                  <a:t>k</a:t>
                </a:r>
                <a:r>
                  <a:rPr lang="en-US" sz="2400" dirty="0" err="1"/>
                  <a:t>z</a:t>
                </a:r>
                <a:r>
                  <a:rPr lang="en-US" sz="2400" dirty="0"/>
                  <a:t> </a:t>
                </a:r>
                <a:r>
                  <a:rPr lang="en-US" sz="2400" dirty="0">
                    <a:sym typeface="Symbol" pitchFamily="28" charset="2"/>
                  </a:rPr>
                  <a:t></a:t>
                </a:r>
                <a:r>
                  <a:rPr lang="en-US" sz="2400" dirty="0"/>
                  <a:t> </a:t>
                </a:r>
                <a:r>
                  <a:rPr lang="en-US" sz="2400" dirty="0" smtClean="0"/>
                  <a:t>L</a:t>
                </a:r>
                <a:r>
                  <a:rPr lang="ro-RO" sz="2400" dirty="0" smtClean="0"/>
                  <a:t>.</a:t>
                </a:r>
              </a:p>
              <a:p>
                <a:pPr marL="57150" indent="0" eaLnBrk="1" hangingPunct="1">
                  <a:lnSpc>
                    <a:spcPct val="90000"/>
                  </a:lnSpc>
                  <a:buNone/>
                </a:pPr>
                <a:r>
                  <a:rPr lang="ro-RO" sz="2400" dirty="0" smtClean="0"/>
                  <a:t>Take </a:t>
                </a:r>
                <a:r>
                  <a:rPr lang="en-US" sz="2400" dirty="0"/>
                  <a:t>w = </a:t>
                </a:r>
                <a:r>
                  <a:rPr lang="en-US" sz="2400" dirty="0" smtClean="0"/>
                  <a:t>0</a:t>
                </a:r>
                <a:r>
                  <a:rPr lang="en-US" sz="2400" baseline="30000" dirty="0" smtClean="0"/>
                  <a:t>N</a:t>
                </a:r>
                <a:r>
                  <a:rPr lang="en-US" sz="2400" dirty="0" smtClean="0"/>
                  <a:t>1</a:t>
                </a:r>
                <a:r>
                  <a:rPr lang="en-US" sz="2400" baseline="30000" dirty="0" smtClean="0"/>
                  <a:t>N</a:t>
                </a:r>
                <a:r>
                  <a:rPr lang="ro-RO" sz="2400" dirty="0" smtClean="0"/>
                  <a:t>. We have </a:t>
                </a:r>
                <a:r>
                  <a:rPr lang="en-US" sz="2400" dirty="0"/>
                  <a:t>|w</a:t>
                </a:r>
                <a:r>
                  <a:rPr lang="en-US" sz="2400" dirty="0" smtClean="0"/>
                  <a:t>|</a:t>
                </a:r>
                <a:r>
                  <a:rPr lang="ro-RO" sz="2400" dirty="0" smtClean="0"/>
                  <a:t> = 2N</a:t>
                </a:r>
                <a:r>
                  <a:rPr lang="en-US" sz="2400" dirty="0"/>
                  <a:t> ≥</a:t>
                </a:r>
                <a:r>
                  <a:rPr lang="en-US" sz="2400" dirty="0" smtClean="0"/>
                  <a:t>N</a:t>
                </a:r>
                <a:r>
                  <a:rPr lang="ro-RO" sz="2400" dirty="0" smtClean="0"/>
                  <a:t>. We take:</a:t>
                </a:r>
                <a:endParaRPr lang="ro-RO" dirty="0" smtClean="0"/>
              </a:p>
              <a:p>
                <a:pPr marL="457200" lvl="1" indent="0" eaLnBrk="1" hangingPunct="1">
                  <a:lnSpc>
                    <a:spcPct val="90000"/>
                  </a:lnSpc>
                  <a:buNone/>
                </a:pPr>
                <a:endParaRPr lang="ro-RO" sz="2400" dirty="0" smtClean="0"/>
              </a:p>
              <a:p>
                <a:pPr eaLnBrk="1" hangingPunct="1">
                  <a:lnSpc>
                    <a:spcPct val="90000"/>
                  </a:lnSpc>
                </a:pPr>
                <a:r>
                  <a:rPr lang="ro-RO" sz="2400" dirty="0" smtClean="0"/>
                  <a:t>(1) holds</a:t>
                </a:r>
              </a:p>
              <a:p>
                <a:pPr eaLnBrk="1" hangingPunct="1">
                  <a:lnSpc>
                    <a:spcPct val="90000"/>
                  </a:lnSpc>
                </a:pPr>
                <a:r>
                  <a:rPr lang="ro-RO" sz="2400" dirty="0" smtClean="0"/>
                  <a:t>(2): </a:t>
                </a:r>
                <a:r>
                  <a:rPr lang="en-US" sz="2400" dirty="0" smtClean="0">
                    <a:ea typeface="ＭＳ Ｐゴシック" pitchFamily="28" charset="-128"/>
                  </a:rPr>
                  <a:t>|</a:t>
                </a:r>
                <a:r>
                  <a:rPr lang="en-US" sz="2400" dirty="0" err="1">
                    <a:ea typeface="ＭＳ Ｐゴシック" pitchFamily="28" charset="-128"/>
                  </a:rPr>
                  <a:t>xy</a:t>
                </a:r>
                <a:r>
                  <a:rPr lang="en-US" sz="2400" dirty="0" smtClean="0">
                    <a:ea typeface="ＭＳ Ｐゴシック" pitchFamily="28" charset="-128"/>
                  </a:rPr>
                  <a:t>|</a:t>
                </a:r>
                <a:r>
                  <a:rPr lang="ro-RO" sz="2400" dirty="0" smtClean="0">
                    <a:ea typeface="ＭＳ Ｐゴシック" pitchFamily="28" charset="-128"/>
                  </a:rPr>
                  <a:t>=N</a:t>
                </a:r>
                <a:r>
                  <a:rPr lang="en-US" sz="2400" dirty="0" smtClean="0">
                    <a:ea typeface="ＭＳ Ｐゴシック" pitchFamily="28" charset="-128"/>
                  </a:rPr>
                  <a:t>≤N</a:t>
                </a:r>
                <a:endParaRPr lang="ro-RO" sz="2400" dirty="0" smtClean="0">
                  <a:ea typeface="ＭＳ Ｐゴシック" pitchFamily="28" charset="-128"/>
                </a:endParaRPr>
              </a:p>
              <a:p>
                <a:pPr eaLnBrk="1" hangingPunct="1">
                  <a:lnSpc>
                    <a:spcPct val="90000"/>
                  </a:lnSpc>
                </a:pPr>
                <a:r>
                  <a:rPr lang="ro-RO" sz="2400" dirty="0" smtClean="0">
                    <a:ea typeface="ＭＳ Ｐゴシック" pitchFamily="28" charset="-128"/>
                  </a:rPr>
                  <a:t>For k=2, #0&gt;#1. So we obtained a contradiction.</a:t>
                </a:r>
                <a:endParaRPr lang="en-US" sz="2400" dirty="0">
                  <a:ea typeface="ＭＳ Ｐゴシック" pitchFamily="28" charset="-128"/>
                </a:endParaRPr>
              </a:p>
              <a:p>
                <a:pPr marL="0" indent="0" eaLnBrk="1" hangingPunct="1">
                  <a:lnSpc>
                    <a:spcPct val="90000"/>
                  </a:lnSpc>
                  <a:buNone/>
                </a:pPr>
                <a:r>
                  <a:rPr lang="ro-RO" sz="2400" dirty="0" smtClean="0"/>
                  <a:t> </a:t>
                </a:r>
                <a:endParaRPr lang="en-US" sz="2400" dirty="0" smtClean="0"/>
              </a:p>
            </p:txBody>
          </p:sp>
        </mc:Choice>
        <mc:Fallback>
          <p:sp>
            <p:nvSpPr>
              <p:cNvPr id="19353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182688" y="1828800"/>
                <a:ext cx="7772400" cy="4953000"/>
              </a:xfrm>
              <a:blipFill rotWithShape="0">
                <a:blip r:embed="rId3"/>
                <a:stretch>
                  <a:fillRect l="-1176" t="-1599" b="-44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0" y="152400"/>
            <a:ext cx="9080178" cy="400110"/>
          </a:xfrm>
          <a:prstGeom prst="rect">
            <a:avLst/>
          </a:prstGeom>
          <a:solidFill>
            <a:schemeClr val="accent2"/>
          </a:solidFill>
          <a:ln>
            <a:prstDash val="dash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u="sng" dirty="0"/>
              <a:t>Note: </a:t>
            </a:r>
            <a:r>
              <a:rPr lang="en-US" dirty="0"/>
              <a:t>This N can be anything (need not necessarily be the #states in the DFA</a:t>
            </a:r>
            <a:r>
              <a:rPr lang="en-US" dirty="0" smtClean="0"/>
              <a:t>.</a:t>
            </a:r>
            <a:r>
              <a:rPr lang="ro-RO" dirty="0" smtClean="0"/>
              <a:t>)</a:t>
            </a:r>
            <a:endParaRPr lang="en-US" dirty="0"/>
          </a:p>
        </p:txBody>
      </p:sp>
      <p:sp>
        <p:nvSpPr>
          <p:cNvPr id="35" name="TextBox 14"/>
          <p:cNvSpPr txBox="1">
            <a:spLocks noChangeArrowheads="1"/>
          </p:cNvSpPr>
          <p:nvPr/>
        </p:nvSpPr>
        <p:spPr bwMode="auto">
          <a:xfrm>
            <a:off x="1408430" y="5199543"/>
            <a:ext cx="668075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w = 0</a:t>
            </a:r>
            <a:r>
              <a:rPr lang="en-US" baseline="30000" dirty="0" smtClean="0">
                <a:solidFill>
                  <a:srgbClr val="C00000"/>
                </a:solidFill>
              </a:rPr>
              <a:t>N</a:t>
            </a:r>
            <a:r>
              <a:rPr lang="en-US" dirty="0" smtClean="0">
                <a:solidFill>
                  <a:srgbClr val="C00000"/>
                </a:solidFill>
              </a:rPr>
              <a:t>1</a:t>
            </a:r>
            <a:r>
              <a:rPr lang="en-US" baseline="30000" dirty="0" smtClean="0">
                <a:solidFill>
                  <a:srgbClr val="C00000"/>
                </a:solidFill>
              </a:rPr>
              <a:t>N  </a:t>
            </a:r>
            <a:r>
              <a:rPr lang="en-US" dirty="0" smtClean="0">
                <a:solidFill>
                  <a:srgbClr val="C00000"/>
                </a:solidFill>
              </a:rPr>
              <a:t>= </a:t>
            </a:r>
            <a:r>
              <a:rPr lang="en-US" dirty="0" smtClean="0">
                <a:solidFill>
                  <a:srgbClr val="FF0000"/>
                </a:solidFill>
              </a:rPr>
              <a:t>0…0</a:t>
            </a:r>
            <a:r>
              <a:rPr lang="ro-RO" dirty="0" smtClean="0">
                <a:solidFill>
                  <a:schemeClr val="accent1">
                    <a:lumMod val="50000"/>
                  </a:schemeClr>
                </a:solidFill>
              </a:rPr>
              <a:t>0...0</a:t>
            </a:r>
            <a:r>
              <a:rPr lang="ro-RO" dirty="0" smtClean="0">
                <a:solidFill>
                  <a:srgbClr val="993300"/>
                </a:solidFill>
              </a:rPr>
              <a:t>1</a:t>
            </a:r>
            <a:r>
              <a:rPr lang="ro-RO" dirty="0" smtClean="0">
                <a:solidFill>
                  <a:srgbClr val="993300"/>
                </a:solidFill>
              </a:rPr>
              <a:t>...1   </a:t>
            </a:r>
            <a:endParaRPr lang="en-US" sz="1600" dirty="0"/>
          </a:p>
          <a:p>
            <a:endParaRPr lang="en-US" dirty="0">
              <a:solidFill>
                <a:srgbClr val="993300"/>
              </a:solidFill>
            </a:endParaRPr>
          </a:p>
        </p:txBody>
      </p:sp>
      <p:cxnSp>
        <p:nvCxnSpPr>
          <p:cNvPr id="49" name="Straight Arrow Connector 18"/>
          <p:cNvCxnSpPr>
            <a:cxnSpLocks noChangeShapeType="1"/>
          </p:cNvCxnSpPr>
          <p:nvPr/>
        </p:nvCxnSpPr>
        <p:spPr bwMode="auto">
          <a:xfrm flipH="1" flipV="1">
            <a:off x="2819400" y="5630400"/>
            <a:ext cx="228600" cy="15609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50" name="Straight Arrow Connector 22"/>
          <p:cNvCxnSpPr>
            <a:cxnSpLocks noChangeShapeType="1"/>
          </p:cNvCxnSpPr>
          <p:nvPr/>
        </p:nvCxnSpPr>
        <p:spPr bwMode="auto">
          <a:xfrm flipH="1">
            <a:off x="3255691" y="5605440"/>
            <a:ext cx="133642" cy="18192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headEnd type="arrow" w="med" len="med"/>
            <a:tailEnd/>
          </a:ln>
        </p:spPr>
      </p:cxnSp>
      <p:sp>
        <p:nvSpPr>
          <p:cNvPr id="51" name="TextBox 23"/>
          <p:cNvSpPr txBox="1">
            <a:spLocks noChangeArrowheads="1"/>
          </p:cNvSpPr>
          <p:nvPr/>
        </p:nvSpPr>
        <p:spPr bwMode="auto">
          <a:xfrm>
            <a:off x="3020151" y="5446551"/>
            <a:ext cx="28725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o-RO" sz="1600" dirty="0">
                <a:solidFill>
                  <a:srgbClr val="FF0000"/>
                </a:solidFill>
              </a:rPr>
              <a:t>x</a:t>
            </a:r>
            <a:endParaRPr lang="en-US" sz="1600" dirty="0">
              <a:solidFill>
                <a:srgbClr val="FF0000"/>
              </a:solidFill>
            </a:endParaRPr>
          </a:p>
        </p:txBody>
      </p:sp>
      <p:cxnSp>
        <p:nvCxnSpPr>
          <p:cNvPr id="52" name="Straight Arrow Connector 18"/>
          <p:cNvCxnSpPr>
            <a:cxnSpLocks noChangeShapeType="1"/>
          </p:cNvCxnSpPr>
          <p:nvPr/>
        </p:nvCxnSpPr>
        <p:spPr bwMode="auto">
          <a:xfrm flipH="1">
            <a:off x="3389333" y="5623632"/>
            <a:ext cx="140162" cy="0"/>
          </a:xfrm>
          <a:prstGeom prst="straightConnector1">
            <a:avLst/>
          </a:prstGeom>
          <a:noFill/>
          <a:ln w="9525" algn="ctr">
            <a:solidFill>
              <a:srgbClr val="006600"/>
            </a:solidFill>
            <a:round/>
            <a:headEnd/>
            <a:tailEnd type="arrow" w="med" len="med"/>
          </a:ln>
        </p:spPr>
      </p:cxnSp>
      <p:cxnSp>
        <p:nvCxnSpPr>
          <p:cNvPr id="53" name="Straight Arrow Connector 22"/>
          <p:cNvCxnSpPr>
            <a:cxnSpLocks noChangeShapeType="1"/>
          </p:cNvCxnSpPr>
          <p:nvPr/>
        </p:nvCxnSpPr>
        <p:spPr bwMode="auto">
          <a:xfrm flipH="1">
            <a:off x="3711081" y="5642193"/>
            <a:ext cx="145818" cy="0"/>
          </a:xfrm>
          <a:prstGeom prst="straightConnector1">
            <a:avLst/>
          </a:prstGeom>
          <a:noFill/>
          <a:ln w="9525" algn="ctr">
            <a:solidFill>
              <a:srgbClr val="008000"/>
            </a:solidFill>
            <a:round/>
            <a:headEnd type="arrow" w="med" len="med"/>
            <a:tailEnd/>
          </a:ln>
        </p:spPr>
      </p:cxnSp>
      <p:sp>
        <p:nvSpPr>
          <p:cNvPr id="54" name="TextBox 23"/>
          <p:cNvSpPr txBox="1">
            <a:spLocks noChangeArrowheads="1"/>
          </p:cNvSpPr>
          <p:nvPr/>
        </p:nvSpPr>
        <p:spPr bwMode="auto">
          <a:xfrm>
            <a:off x="3496732" y="5436163"/>
            <a:ext cx="28725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o-RO" sz="1600" dirty="0">
                <a:solidFill>
                  <a:schemeClr val="accent1">
                    <a:lumMod val="50000"/>
                  </a:schemeClr>
                </a:solidFill>
              </a:rPr>
              <a:t>y</a:t>
            </a:r>
            <a:endParaRPr lang="en-US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55" name="Straight Arrow Connector 18"/>
          <p:cNvCxnSpPr>
            <a:cxnSpLocks noChangeShapeType="1"/>
          </p:cNvCxnSpPr>
          <p:nvPr/>
        </p:nvCxnSpPr>
        <p:spPr bwMode="auto">
          <a:xfrm flipH="1" flipV="1">
            <a:off x="3876051" y="5594251"/>
            <a:ext cx="189950" cy="40569"/>
          </a:xfrm>
          <a:prstGeom prst="straightConnector1">
            <a:avLst/>
          </a:prstGeom>
          <a:noFill/>
          <a:ln w="9525" algn="ctr">
            <a:solidFill>
              <a:srgbClr val="993300"/>
            </a:solidFill>
            <a:round/>
            <a:headEnd/>
            <a:tailEnd type="arrow" w="med" len="med"/>
          </a:ln>
        </p:spPr>
      </p:cxnSp>
      <p:cxnSp>
        <p:nvCxnSpPr>
          <p:cNvPr id="56" name="Straight Arrow Connector 22"/>
          <p:cNvCxnSpPr>
            <a:cxnSpLocks noChangeShapeType="1"/>
          </p:cNvCxnSpPr>
          <p:nvPr/>
        </p:nvCxnSpPr>
        <p:spPr bwMode="auto">
          <a:xfrm flipH="1">
            <a:off x="4158665" y="5594251"/>
            <a:ext cx="226857" cy="45245"/>
          </a:xfrm>
          <a:prstGeom prst="straightConnector1">
            <a:avLst/>
          </a:prstGeom>
          <a:noFill/>
          <a:ln w="9525" algn="ctr">
            <a:solidFill>
              <a:srgbClr val="993300"/>
            </a:solidFill>
            <a:round/>
            <a:headEnd type="arrow" w="med" len="med"/>
            <a:tailEnd/>
          </a:ln>
        </p:spPr>
      </p:cxnSp>
      <p:sp>
        <p:nvSpPr>
          <p:cNvPr id="57" name="TextBox 23"/>
          <p:cNvSpPr txBox="1">
            <a:spLocks noChangeArrowheads="1"/>
          </p:cNvSpPr>
          <p:nvPr/>
        </p:nvSpPr>
        <p:spPr bwMode="auto">
          <a:xfrm>
            <a:off x="4009732" y="5446551"/>
            <a:ext cx="28725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o-RO" sz="1600" dirty="0">
                <a:solidFill>
                  <a:srgbClr val="993300"/>
                </a:solidFill>
              </a:rPr>
              <a:t>z</a:t>
            </a:r>
            <a:endParaRPr lang="en-US" sz="1600" dirty="0">
              <a:solidFill>
                <a:srgbClr val="9933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539" grpId="0" build="p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BBF7A4B-E53E-42F3-A52B-D56A59304D7A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Ex</a:t>
            </a:r>
            <a:r>
              <a:rPr lang="ro-RO" dirty="0" smtClean="0"/>
              <a:t>ample</a:t>
            </a:r>
            <a:r>
              <a:rPr lang="en-US" dirty="0" smtClean="0"/>
              <a:t> 2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017712"/>
            <a:ext cx="8497888" cy="5449887"/>
          </a:xfrm>
        </p:spPr>
        <p:txBody>
          <a:bodyPr/>
          <a:lstStyle/>
          <a:p>
            <a:pPr eaLnBrk="1" hangingPunct="1">
              <a:buFont typeface="Wingdings" pitchFamily="28" charset="2"/>
              <a:buNone/>
            </a:pPr>
            <a:r>
              <a:rPr lang="en-US" sz="3000" i="1" dirty="0" smtClean="0">
                <a:solidFill>
                  <a:srgbClr val="FF0000"/>
                </a:solidFill>
              </a:rPr>
              <a:t>Prove L = {0</a:t>
            </a:r>
            <a:r>
              <a:rPr lang="en-US" sz="3000" i="1" baseline="30000" dirty="0" smtClean="0">
                <a:solidFill>
                  <a:srgbClr val="FF0000"/>
                </a:solidFill>
              </a:rPr>
              <a:t>n</a:t>
            </a:r>
            <a:r>
              <a:rPr lang="en-US" sz="3000" i="1" dirty="0" smtClean="0">
                <a:solidFill>
                  <a:srgbClr val="FF0000"/>
                </a:solidFill>
              </a:rPr>
              <a:t>10</a:t>
            </a:r>
            <a:r>
              <a:rPr lang="en-US" sz="3000" i="1" baseline="30000" dirty="0" smtClean="0">
                <a:solidFill>
                  <a:srgbClr val="FF0000"/>
                </a:solidFill>
              </a:rPr>
              <a:t>n</a:t>
            </a:r>
            <a:r>
              <a:rPr lang="en-US" sz="3000" i="1" dirty="0" smtClean="0">
                <a:solidFill>
                  <a:srgbClr val="FF0000"/>
                </a:solidFill>
              </a:rPr>
              <a:t> | n≥ 1} is not regular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2300" u="sng" dirty="0"/>
              <a:t>Proof:</a:t>
            </a:r>
            <a:r>
              <a:rPr lang="ro-RO" sz="2300" u="sng" dirty="0"/>
              <a:t> </a:t>
            </a:r>
            <a:r>
              <a:rPr lang="en-US" sz="2300" dirty="0"/>
              <a:t>By contradiction, </a:t>
            </a:r>
            <a:r>
              <a:rPr lang="ro-RO" sz="2300" dirty="0"/>
              <a:t>assume</a:t>
            </a:r>
            <a:r>
              <a:rPr lang="en-US" sz="2300" dirty="0"/>
              <a:t> L</a:t>
            </a:r>
            <a:r>
              <a:rPr lang="ro-RO" sz="2300" baseline="-25000" dirty="0"/>
              <a:t> </a:t>
            </a:r>
            <a:r>
              <a:rPr lang="en-US" sz="2300" dirty="0"/>
              <a:t>be regular</a:t>
            </a:r>
            <a:r>
              <a:rPr lang="ro-RO" sz="2300" dirty="0"/>
              <a:t>. Then, by </a:t>
            </a:r>
            <a:r>
              <a:rPr lang="en-US" sz="2300" dirty="0"/>
              <a:t>P/L there exists some constant N such that for every string w </a:t>
            </a:r>
            <a:r>
              <a:rPr lang="en-US" sz="2300" dirty="0">
                <a:sym typeface="Symbol" pitchFamily="28" charset="2"/>
              </a:rPr>
              <a:t> </a:t>
            </a:r>
            <a:r>
              <a:rPr lang="en-US" sz="2300" dirty="0"/>
              <a:t>L </a:t>
            </a:r>
            <a:r>
              <a:rPr lang="en-US" sz="2300" dirty="0" err="1"/>
              <a:t>s.t.</a:t>
            </a:r>
            <a:r>
              <a:rPr lang="en-US" sz="2300" dirty="0"/>
              <a:t> |w|≥N, there exists a way to break w into three parts, w=xyz, such that:</a:t>
            </a:r>
          </a:p>
          <a:p>
            <a:pPr marL="990600" lvl="1" indent="-533400" eaLnBrk="1" hangingPunct="1">
              <a:lnSpc>
                <a:spcPct val="90000"/>
              </a:lnSpc>
              <a:buFont typeface="Arial" charset="0"/>
              <a:buAutoNum type="arabicPeriod"/>
            </a:pPr>
            <a:r>
              <a:rPr lang="en-US" sz="2300" dirty="0"/>
              <a:t>y≠ </a:t>
            </a:r>
            <a:r>
              <a:rPr lang="en-US" sz="2300" dirty="0">
                <a:sym typeface="Symbol" pitchFamily="28" charset="2"/>
              </a:rPr>
              <a:t></a:t>
            </a:r>
            <a:endParaRPr lang="en-US" sz="2300" dirty="0">
              <a:ea typeface="ＭＳ Ｐゴシック" pitchFamily="28" charset="-128"/>
            </a:endParaRPr>
          </a:p>
          <a:p>
            <a:pPr marL="990600" lvl="1" indent="-533400" eaLnBrk="1" hangingPunct="1">
              <a:lnSpc>
                <a:spcPct val="90000"/>
              </a:lnSpc>
              <a:buFont typeface="Arial" charset="0"/>
              <a:buAutoNum type="arabicPeriod"/>
            </a:pPr>
            <a:r>
              <a:rPr lang="en-US" sz="2300" dirty="0">
                <a:ea typeface="ＭＳ Ｐゴシック" pitchFamily="28" charset="-128"/>
              </a:rPr>
              <a:t>|</a:t>
            </a:r>
            <a:r>
              <a:rPr lang="en-US" sz="2300" dirty="0" err="1">
                <a:ea typeface="ＭＳ Ｐゴシック" pitchFamily="28" charset="-128"/>
              </a:rPr>
              <a:t>xy</a:t>
            </a:r>
            <a:r>
              <a:rPr lang="en-US" sz="2300" dirty="0">
                <a:ea typeface="ＭＳ Ｐゴシック" pitchFamily="28" charset="-128"/>
              </a:rPr>
              <a:t>|≤N</a:t>
            </a:r>
          </a:p>
          <a:p>
            <a:pPr marL="990600" lvl="1" indent="-533400" eaLnBrk="1" hangingPunct="1">
              <a:lnSpc>
                <a:spcPct val="90000"/>
              </a:lnSpc>
              <a:buFont typeface="Arial" charset="0"/>
              <a:buAutoNum type="arabicPeriod"/>
            </a:pPr>
            <a:r>
              <a:rPr lang="en-US" sz="2300" dirty="0">
                <a:ea typeface="ＭＳ Ｐゴシック" pitchFamily="28" charset="-128"/>
              </a:rPr>
              <a:t>For all k</a:t>
            </a:r>
            <a:r>
              <a:rPr lang="en-US" sz="2300" dirty="0"/>
              <a:t>≥0, all strings of the form </a:t>
            </a:r>
            <a:r>
              <a:rPr lang="en-US" sz="2300" dirty="0" err="1"/>
              <a:t>xy</a:t>
            </a:r>
            <a:r>
              <a:rPr lang="en-US" sz="2300" baseline="30000" dirty="0" err="1"/>
              <a:t>k</a:t>
            </a:r>
            <a:r>
              <a:rPr lang="en-US" sz="2300" dirty="0" err="1"/>
              <a:t>z</a:t>
            </a:r>
            <a:r>
              <a:rPr lang="en-US" sz="2300" dirty="0"/>
              <a:t> </a:t>
            </a:r>
            <a:r>
              <a:rPr lang="en-US" sz="2300" dirty="0">
                <a:sym typeface="Symbol" pitchFamily="28" charset="2"/>
              </a:rPr>
              <a:t></a:t>
            </a:r>
            <a:r>
              <a:rPr lang="en-US" sz="2300" dirty="0"/>
              <a:t> L</a:t>
            </a:r>
            <a:r>
              <a:rPr lang="ro-RO" sz="2300" dirty="0"/>
              <a:t>.</a:t>
            </a:r>
          </a:p>
          <a:p>
            <a:pPr marL="57150" indent="0" eaLnBrk="1" hangingPunct="1">
              <a:lnSpc>
                <a:spcPct val="90000"/>
              </a:lnSpc>
              <a:buNone/>
            </a:pPr>
            <a:r>
              <a:rPr lang="ro-RO" sz="2300" dirty="0"/>
              <a:t>Take </a:t>
            </a:r>
            <a:r>
              <a:rPr lang="en-US" sz="2300" dirty="0"/>
              <a:t>w = </a:t>
            </a:r>
            <a:r>
              <a:rPr lang="en-US" sz="2300" dirty="0" smtClean="0"/>
              <a:t>0</a:t>
            </a:r>
            <a:r>
              <a:rPr lang="en-US" sz="2300" baseline="30000" dirty="0" smtClean="0"/>
              <a:t>N</a:t>
            </a:r>
            <a:r>
              <a:rPr lang="en-US" sz="2300" dirty="0" smtClean="0"/>
              <a:t>1</a:t>
            </a:r>
            <a:r>
              <a:rPr lang="ro-RO" sz="2300" dirty="0" smtClean="0"/>
              <a:t>0</a:t>
            </a:r>
            <a:r>
              <a:rPr lang="en-US" sz="2300" baseline="30000" dirty="0" smtClean="0"/>
              <a:t>N</a:t>
            </a:r>
            <a:r>
              <a:rPr lang="ro-RO" sz="2300" dirty="0" smtClean="0"/>
              <a:t>. </a:t>
            </a:r>
            <a:r>
              <a:rPr lang="ro-RO" sz="2300" dirty="0"/>
              <a:t>We have </a:t>
            </a:r>
            <a:r>
              <a:rPr lang="en-US" sz="2300" dirty="0"/>
              <a:t>|w|</a:t>
            </a:r>
            <a:r>
              <a:rPr lang="ro-RO" sz="2300" dirty="0"/>
              <a:t> = </a:t>
            </a:r>
            <a:r>
              <a:rPr lang="ro-RO" sz="2300" dirty="0" smtClean="0"/>
              <a:t>2N+1</a:t>
            </a:r>
            <a:r>
              <a:rPr lang="en-US" sz="2300" dirty="0" smtClean="0"/>
              <a:t> </a:t>
            </a:r>
            <a:r>
              <a:rPr lang="en-US" sz="2300" dirty="0"/>
              <a:t>≥N</a:t>
            </a:r>
            <a:r>
              <a:rPr lang="ro-RO" sz="2300" dirty="0"/>
              <a:t>. We take:</a:t>
            </a:r>
          </a:p>
          <a:p>
            <a:pPr marL="457200" lvl="1" indent="0" eaLnBrk="1" hangingPunct="1">
              <a:lnSpc>
                <a:spcPct val="90000"/>
              </a:lnSpc>
              <a:buNone/>
            </a:pPr>
            <a:endParaRPr lang="ro-RO" sz="2300" dirty="0"/>
          </a:p>
          <a:p>
            <a:pPr eaLnBrk="1" hangingPunct="1">
              <a:lnSpc>
                <a:spcPct val="90000"/>
              </a:lnSpc>
            </a:pPr>
            <a:r>
              <a:rPr lang="ro-RO" sz="2300" dirty="0"/>
              <a:t>(1) </a:t>
            </a:r>
            <a:r>
              <a:rPr lang="ro-RO" sz="2300" dirty="0" smtClean="0"/>
              <a:t>holds since y=01</a:t>
            </a:r>
            <a:endParaRPr lang="ro-RO" sz="2300" dirty="0"/>
          </a:p>
          <a:p>
            <a:pPr eaLnBrk="1" hangingPunct="1">
              <a:lnSpc>
                <a:spcPct val="90000"/>
              </a:lnSpc>
            </a:pPr>
            <a:r>
              <a:rPr lang="ro-RO" sz="2300" dirty="0"/>
              <a:t>(2): </a:t>
            </a:r>
            <a:r>
              <a:rPr lang="en-US" sz="2300" dirty="0">
                <a:ea typeface="ＭＳ Ｐゴシック" pitchFamily="28" charset="-128"/>
              </a:rPr>
              <a:t>|</a:t>
            </a:r>
            <a:r>
              <a:rPr lang="en-US" sz="2300" dirty="0" err="1">
                <a:ea typeface="ＭＳ Ｐゴシック" pitchFamily="28" charset="-128"/>
              </a:rPr>
              <a:t>xy</a:t>
            </a:r>
            <a:r>
              <a:rPr lang="en-US" sz="2300" dirty="0">
                <a:ea typeface="ＭＳ Ｐゴシック" pitchFamily="28" charset="-128"/>
              </a:rPr>
              <a:t>|</a:t>
            </a:r>
            <a:r>
              <a:rPr lang="ro-RO" sz="2300" dirty="0">
                <a:ea typeface="ＭＳ Ｐゴシック" pitchFamily="28" charset="-128"/>
              </a:rPr>
              <a:t>=N</a:t>
            </a:r>
            <a:r>
              <a:rPr lang="en-US" sz="2300" dirty="0">
                <a:ea typeface="ＭＳ Ｐゴシック" pitchFamily="28" charset="-128"/>
              </a:rPr>
              <a:t>≤</a:t>
            </a:r>
            <a:r>
              <a:rPr lang="en-US" sz="2300" dirty="0" smtClean="0">
                <a:ea typeface="ＭＳ Ｐゴシック" pitchFamily="28" charset="-128"/>
              </a:rPr>
              <a:t>N</a:t>
            </a:r>
            <a:r>
              <a:rPr lang="ro-RO" sz="2300" dirty="0" smtClean="0">
                <a:ea typeface="ＭＳ Ｐゴシック" pitchFamily="28" charset="-128"/>
              </a:rPr>
              <a:t>, since x has length N-1 and y=2</a:t>
            </a:r>
            <a:endParaRPr lang="ro-RO" sz="2300" dirty="0">
              <a:ea typeface="ＭＳ Ｐゴシック" pitchFamily="28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ro-RO" sz="2300" dirty="0">
                <a:ea typeface="ＭＳ Ｐゴシック" pitchFamily="28" charset="-128"/>
              </a:rPr>
              <a:t>For k=2, </a:t>
            </a:r>
            <a:r>
              <a:rPr lang="en-US" sz="2300" dirty="0" smtClean="0"/>
              <a:t>w=</a:t>
            </a:r>
            <a:r>
              <a:rPr lang="en-US" sz="2300" dirty="0" err="1" smtClean="0"/>
              <a:t>xy</a:t>
            </a:r>
            <a:r>
              <a:rPr lang="ro-RO" sz="2300" dirty="0" smtClean="0"/>
              <a:t>y</a:t>
            </a:r>
            <a:r>
              <a:rPr lang="en-US" sz="2300" dirty="0" smtClean="0"/>
              <a:t>z</a:t>
            </a:r>
            <a:r>
              <a:rPr lang="ro-RO" sz="2300" dirty="0" smtClean="0"/>
              <a:t> is not a word in L.</a:t>
            </a:r>
            <a:endParaRPr lang="en-US" sz="2300" dirty="0">
              <a:ea typeface="ＭＳ Ｐゴシック" pitchFamily="28" charset="-128"/>
            </a:endParaRPr>
          </a:p>
        </p:txBody>
      </p:sp>
      <p:sp>
        <p:nvSpPr>
          <p:cNvPr id="5" name="TextBox 14"/>
          <p:cNvSpPr txBox="1">
            <a:spLocks noChangeArrowheads="1"/>
          </p:cNvSpPr>
          <p:nvPr/>
        </p:nvSpPr>
        <p:spPr bwMode="auto">
          <a:xfrm>
            <a:off x="1295400" y="5488127"/>
            <a:ext cx="668075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w = </a:t>
            </a:r>
            <a:r>
              <a:rPr lang="en-US" dirty="0" smtClean="0">
                <a:solidFill>
                  <a:srgbClr val="C00000"/>
                </a:solidFill>
              </a:rPr>
              <a:t>0</a:t>
            </a:r>
            <a:r>
              <a:rPr lang="en-US" baseline="30000" dirty="0" smtClean="0">
                <a:solidFill>
                  <a:srgbClr val="C00000"/>
                </a:solidFill>
              </a:rPr>
              <a:t>N</a:t>
            </a:r>
            <a:r>
              <a:rPr lang="en-US" dirty="0" smtClean="0">
                <a:solidFill>
                  <a:srgbClr val="C00000"/>
                </a:solidFill>
              </a:rPr>
              <a:t>1</a:t>
            </a:r>
            <a:r>
              <a:rPr lang="ro-RO" dirty="0" smtClean="0">
                <a:solidFill>
                  <a:srgbClr val="C00000"/>
                </a:solidFill>
              </a:rPr>
              <a:t>0</a:t>
            </a:r>
            <a:r>
              <a:rPr lang="en-US" baseline="30000" dirty="0" smtClean="0">
                <a:solidFill>
                  <a:srgbClr val="C00000"/>
                </a:solidFill>
              </a:rPr>
              <a:t>N  </a:t>
            </a:r>
            <a:r>
              <a:rPr lang="en-US" dirty="0" smtClean="0">
                <a:solidFill>
                  <a:srgbClr val="C00000"/>
                </a:solidFill>
              </a:rPr>
              <a:t>= </a:t>
            </a:r>
            <a:r>
              <a:rPr lang="en-US" dirty="0" smtClean="0">
                <a:solidFill>
                  <a:srgbClr val="FF0000"/>
                </a:solidFill>
              </a:rPr>
              <a:t>0…0</a:t>
            </a:r>
            <a:r>
              <a:rPr lang="ro-RO" dirty="0" smtClean="0">
                <a:solidFill>
                  <a:schemeClr val="accent1">
                    <a:lumMod val="50000"/>
                  </a:schemeClr>
                </a:solidFill>
              </a:rPr>
              <a:t>01</a:t>
            </a:r>
            <a:r>
              <a:rPr lang="ro-RO" dirty="0" smtClean="0">
                <a:solidFill>
                  <a:srgbClr val="993300"/>
                </a:solidFill>
              </a:rPr>
              <a:t>0...0   </a:t>
            </a:r>
            <a:endParaRPr lang="en-US" sz="1600" dirty="0"/>
          </a:p>
          <a:p>
            <a:endParaRPr lang="en-US" dirty="0">
              <a:solidFill>
                <a:srgbClr val="993300"/>
              </a:solidFill>
            </a:endParaRPr>
          </a:p>
        </p:txBody>
      </p:sp>
      <p:cxnSp>
        <p:nvCxnSpPr>
          <p:cNvPr id="6" name="Straight Arrow Connector 18"/>
          <p:cNvCxnSpPr>
            <a:cxnSpLocks noChangeShapeType="1"/>
          </p:cNvCxnSpPr>
          <p:nvPr/>
        </p:nvCxnSpPr>
        <p:spPr bwMode="auto">
          <a:xfrm flipH="1" flipV="1">
            <a:off x="2694849" y="5822649"/>
            <a:ext cx="228600" cy="15609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7" name="Straight Arrow Connector 22"/>
          <p:cNvCxnSpPr>
            <a:cxnSpLocks noChangeShapeType="1"/>
          </p:cNvCxnSpPr>
          <p:nvPr/>
        </p:nvCxnSpPr>
        <p:spPr bwMode="auto">
          <a:xfrm flipH="1">
            <a:off x="3131140" y="5797689"/>
            <a:ext cx="133642" cy="18192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headEnd type="arrow" w="med" len="med"/>
            <a:tailEnd/>
          </a:ln>
        </p:spPr>
      </p:cxnSp>
      <p:sp>
        <p:nvSpPr>
          <p:cNvPr id="8" name="TextBox 23"/>
          <p:cNvSpPr txBox="1">
            <a:spLocks noChangeArrowheads="1"/>
          </p:cNvSpPr>
          <p:nvPr/>
        </p:nvSpPr>
        <p:spPr bwMode="auto">
          <a:xfrm>
            <a:off x="2895600" y="5638800"/>
            <a:ext cx="28725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o-RO" sz="1600" dirty="0">
                <a:solidFill>
                  <a:srgbClr val="FF0000"/>
                </a:solidFill>
              </a:rPr>
              <a:t>x</a:t>
            </a:r>
            <a:endParaRPr lang="en-US" sz="1600" dirty="0">
              <a:solidFill>
                <a:srgbClr val="FF0000"/>
              </a:solidFill>
            </a:endParaRPr>
          </a:p>
        </p:txBody>
      </p:sp>
      <p:cxnSp>
        <p:nvCxnSpPr>
          <p:cNvPr id="9" name="Straight Arrow Connector 18"/>
          <p:cNvCxnSpPr>
            <a:cxnSpLocks noChangeShapeType="1"/>
          </p:cNvCxnSpPr>
          <p:nvPr/>
        </p:nvCxnSpPr>
        <p:spPr bwMode="auto">
          <a:xfrm flipH="1">
            <a:off x="3264782" y="5815881"/>
            <a:ext cx="140162" cy="0"/>
          </a:xfrm>
          <a:prstGeom prst="straightConnector1">
            <a:avLst/>
          </a:prstGeom>
          <a:noFill/>
          <a:ln w="9525" algn="ctr">
            <a:solidFill>
              <a:srgbClr val="006600"/>
            </a:solidFill>
            <a:round/>
            <a:headEnd/>
            <a:tailEnd type="arrow" w="med" len="med"/>
          </a:ln>
        </p:spPr>
      </p:cxnSp>
      <p:cxnSp>
        <p:nvCxnSpPr>
          <p:cNvPr id="10" name="Straight Arrow Connector 22"/>
          <p:cNvCxnSpPr>
            <a:cxnSpLocks noChangeShapeType="1"/>
          </p:cNvCxnSpPr>
          <p:nvPr/>
        </p:nvCxnSpPr>
        <p:spPr bwMode="auto">
          <a:xfrm flipH="1">
            <a:off x="3586530" y="5834442"/>
            <a:ext cx="145818" cy="0"/>
          </a:xfrm>
          <a:prstGeom prst="straightConnector1">
            <a:avLst/>
          </a:prstGeom>
          <a:noFill/>
          <a:ln w="9525" algn="ctr">
            <a:solidFill>
              <a:srgbClr val="008000"/>
            </a:solidFill>
            <a:round/>
            <a:headEnd type="arrow" w="med" len="med"/>
            <a:tailEnd/>
          </a:ln>
        </p:spPr>
      </p:cxnSp>
      <p:sp>
        <p:nvSpPr>
          <p:cNvPr id="11" name="TextBox 23"/>
          <p:cNvSpPr txBox="1">
            <a:spLocks noChangeArrowheads="1"/>
          </p:cNvSpPr>
          <p:nvPr/>
        </p:nvSpPr>
        <p:spPr bwMode="auto">
          <a:xfrm>
            <a:off x="3372181" y="5628412"/>
            <a:ext cx="28725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o-RO" sz="1600" dirty="0">
                <a:solidFill>
                  <a:schemeClr val="accent1">
                    <a:lumMod val="50000"/>
                  </a:schemeClr>
                </a:solidFill>
              </a:rPr>
              <a:t>y</a:t>
            </a:r>
            <a:endParaRPr lang="en-US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2" name="Straight Arrow Connector 18"/>
          <p:cNvCxnSpPr>
            <a:cxnSpLocks noChangeShapeType="1"/>
          </p:cNvCxnSpPr>
          <p:nvPr/>
        </p:nvCxnSpPr>
        <p:spPr bwMode="auto">
          <a:xfrm flipH="1" flipV="1">
            <a:off x="3751500" y="5786500"/>
            <a:ext cx="189950" cy="40569"/>
          </a:xfrm>
          <a:prstGeom prst="straightConnector1">
            <a:avLst/>
          </a:prstGeom>
          <a:noFill/>
          <a:ln w="9525" algn="ctr">
            <a:solidFill>
              <a:srgbClr val="993300"/>
            </a:solidFill>
            <a:round/>
            <a:headEnd/>
            <a:tailEnd type="arrow" w="med" len="med"/>
          </a:ln>
        </p:spPr>
      </p:cxnSp>
      <p:cxnSp>
        <p:nvCxnSpPr>
          <p:cNvPr id="13" name="Straight Arrow Connector 22"/>
          <p:cNvCxnSpPr>
            <a:cxnSpLocks noChangeShapeType="1"/>
          </p:cNvCxnSpPr>
          <p:nvPr/>
        </p:nvCxnSpPr>
        <p:spPr bwMode="auto">
          <a:xfrm flipH="1">
            <a:off x="4034114" y="5786500"/>
            <a:ext cx="226857" cy="45245"/>
          </a:xfrm>
          <a:prstGeom prst="straightConnector1">
            <a:avLst/>
          </a:prstGeom>
          <a:noFill/>
          <a:ln w="9525" algn="ctr">
            <a:solidFill>
              <a:srgbClr val="993300"/>
            </a:solidFill>
            <a:round/>
            <a:headEnd type="arrow" w="med" len="med"/>
            <a:tailEnd/>
          </a:ln>
        </p:spPr>
      </p:cxnSp>
      <p:sp>
        <p:nvSpPr>
          <p:cNvPr id="14" name="TextBox 23"/>
          <p:cNvSpPr txBox="1">
            <a:spLocks noChangeArrowheads="1"/>
          </p:cNvSpPr>
          <p:nvPr/>
        </p:nvSpPr>
        <p:spPr bwMode="auto">
          <a:xfrm>
            <a:off x="3885181" y="5638800"/>
            <a:ext cx="28725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o-RO" sz="1600" dirty="0">
                <a:solidFill>
                  <a:srgbClr val="993300"/>
                </a:solidFill>
              </a:rPr>
              <a:t>z</a:t>
            </a:r>
            <a:endParaRPr lang="en-US" sz="1600" dirty="0">
              <a:solidFill>
                <a:srgbClr val="9933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28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28" charset="-128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HD:Applications:Microsoft Office 2004:Templates:Presentations:Designs:Blends</Template>
  <TotalTime>3210</TotalTime>
  <Words>805</Words>
  <Application>Microsoft Office PowerPoint</Application>
  <PresentationFormat>On-screen Show (4:3)</PresentationFormat>
  <Paragraphs>152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ＭＳ Ｐゴシック</vt:lpstr>
      <vt:lpstr>Arial</vt:lpstr>
      <vt:lpstr>Cambria Math</vt:lpstr>
      <vt:lpstr>Symbol</vt:lpstr>
      <vt:lpstr>Wingdings</vt:lpstr>
      <vt:lpstr>Blends</vt:lpstr>
      <vt:lpstr>Properties of Regular Languages (part 2)</vt:lpstr>
      <vt:lpstr>Topics</vt:lpstr>
      <vt:lpstr>The Pumping Lemma for Regular Languages</vt:lpstr>
      <vt:lpstr>Pumping Lemma for Regular Languages</vt:lpstr>
      <vt:lpstr>Pumping Lemma: Proof</vt:lpstr>
      <vt:lpstr>Pumping Lemma: Proof…</vt:lpstr>
      <vt:lpstr>Pumping Lemma: Proof…</vt:lpstr>
      <vt:lpstr>Example 1</vt:lpstr>
      <vt:lpstr>Example 2</vt:lpstr>
      <vt:lpstr>Other examples (@seminar)</vt:lpstr>
      <vt:lpstr>Summary</vt:lpstr>
    </vt:vector>
  </TitlesOfParts>
  <Company>Office 2004 ananth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CPT S 223: Advanced Data Structures</dc:title>
  <dc:creator>Office 2004 ananth</dc:creator>
  <cp:lastModifiedBy>Madalina</cp:lastModifiedBy>
  <cp:revision>692</cp:revision>
  <cp:lastPrinted>2007-08-15T03:01:31Z</cp:lastPrinted>
  <dcterms:created xsi:type="dcterms:W3CDTF">2007-08-14T22:08:29Z</dcterms:created>
  <dcterms:modified xsi:type="dcterms:W3CDTF">2017-05-18T15:51:35Z</dcterms:modified>
</cp:coreProperties>
</file>