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5184-B58B-ED56-825F-6E70E8AC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0BDE-7857-384A-58E9-16588151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679A-7B51-562E-DF94-F0E0B32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4341-730E-CF64-6CFF-8DF7517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9B1D-B62F-2D42-B925-12539588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B64D-BFBC-E040-7C4D-83A43A1B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D1259-4AFB-7F87-299C-B42F9322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4DB2-DAAE-D8FB-C442-DB4BB56C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495F-DD88-C638-4E8E-066372AF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6AC6-6162-7A62-8F25-AB06C0CB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3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5A39A-1BC7-5A04-48DD-31D1BF67F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5BF6-02F2-5D5B-522E-98AF6746A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F2F4-7F5E-9C5A-DC13-BA738426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A43B-5F89-6245-F306-87A6B250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FC35-7A47-BE49-9172-76DAD9B9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EBBB-1683-C22B-1A14-D75D5431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3787-D787-EAC7-C72B-C5D9C213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8E03-5EC7-3CA8-4797-7652C5D7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98BA-08AC-F558-6B01-34AFAB0D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4308-8B5A-401B-BA96-2E3F40F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693D-95FE-A01E-B870-0B683C52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1B6D7-D37C-FC90-8A86-6773A8F8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B0BC-4D4D-3B29-F3C7-3E60C9C3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F869-388B-CE04-F35D-107EFE45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6F1F-02E4-8942-0090-BC9FF852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AAB2-CF79-ACEC-7EC0-510C9D9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61E3-3FD3-70E4-592E-DA65FF318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442B-3FD0-C3BE-1B20-1511E607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35CF-4AD1-9358-54EC-F88BB73C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08FD-D640-0823-E29C-42351006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8AC86-D113-FD25-222E-20E29EFD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ED1-8809-83A2-F747-F690A877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9D3DB-7E0E-A2EE-641D-8A0552C4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5343-F9F7-98F0-1B49-F762A82A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49B2-35CE-1F89-162F-F02801B5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FE4C8-448A-2E64-0490-AD157679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B102-D8FA-115A-7798-DAF70E0D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2267C-D829-07C8-F077-3DE0A11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B0001-D314-5EB5-21A2-85B2194E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FDB1-5AF7-381D-DDAB-5A416092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376B9-412E-A84A-2474-EC92A813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EC3D9-12BE-B319-5372-B6B9ED8A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C8AD-7FF2-F92D-39BB-9341F40C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0568D-F11F-0453-238D-56B762A2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EFCF6-8B74-6040-A3C9-80C93C3E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A8E8C-FC97-4A6D-6DBF-64596D20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310-2FCC-A7B6-1AAC-D6DB870D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4E6A-ED86-79AC-91C8-CED62BA5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C1084-69E5-5C4E-346E-F35CAA42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EF95D-598B-D8F7-6731-2A347AC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0F5F4-8315-005A-E910-B67BCF87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B9E29-FE33-F337-DCF7-EB6BCBCF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0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D435-3ECF-5331-2787-91117B23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E663-F54A-CD67-D439-6F905CF73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C96E-B018-E8E2-A8A2-D6BA3844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E261-69D3-9707-E9E7-1817716D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2583-3A88-14D2-B939-1D3B3799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2CE1-6031-CD20-E4EF-6EB519F4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35BA1-096D-73A9-B88A-D76A482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8482-96D0-D3B6-5A34-7174543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3AA0-8C01-4D60-B885-61C67C5E3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1708-DF09-4324-B110-03A792D3197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6CAA-A8C4-E720-48D7-26800DA28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923C-4768-7B58-B28D-43F11DF57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7A24-1403-4F64-A908-3BCF0BA8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1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117D9-223C-5D29-81F9-633414E4546E}"/>
              </a:ext>
            </a:extLst>
          </p:cNvPr>
          <p:cNvSpPr txBox="1"/>
          <p:nvPr/>
        </p:nvSpPr>
        <p:spPr>
          <a:xfrm>
            <a:off x="421666" y="598413"/>
            <a:ext cx="24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Fastq</a:t>
            </a:r>
            <a:endParaRPr lang="en-GB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77BAA-3A01-0C20-F1F8-E4388573D8EF}"/>
              </a:ext>
            </a:extLst>
          </p:cNvPr>
          <p:cNvCxnSpPr>
            <a:cxnSpLocks/>
          </p:cNvCxnSpPr>
          <p:nvPr/>
        </p:nvCxnSpPr>
        <p:spPr>
          <a:xfrm>
            <a:off x="1465896" y="858740"/>
            <a:ext cx="1071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7351E2-C113-FBCF-2308-311892D8F9F1}"/>
              </a:ext>
            </a:extLst>
          </p:cNvPr>
          <p:cNvSpPr txBox="1"/>
          <p:nvPr/>
        </p:nvSpPr>
        <p:spPr>
          <a:xfrm>
            <a:off x="2583126" y="598413"/>
            <a:ext cx="24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BAM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A2E8-E0D0-C775-F320-310AE783024F}"/>
              </a:ext>
            </a:extLst>
          </p:cNvPr>
          <p:cNvSpPr txBox="1"/>
          <p:nvPr/>
        </p:nvSpPr>
        <p:spPr>
          <a:xfrm>
            <a:off x="758664" y="278564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STAR </a:t>
            </a:r>
          </a:p>
          <a:p>
            <a:pPr algn="ctr"/>
            <a:r>
              <a:rPr lang="en-GB" sz="1600" dirty="0"/>
              <a:t>alignment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8D97B3-20AC-C009-F053-1E57EBA211C9}"/>
              </a:ext>
            </a:extLst>
          </p:cNvPr>
          <p:cNvCxnSpPr>
            <a:cxnSpLocks/>
          </p:cNvCxnSpPr>
          <p:nvPr/>
        </p:nvCxnSpPr>
        <p:spPr>
          <a:xfrm>
            <a:off x="4076738" y="857458"/>
            <a:ext cx="1071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5CD7C2-B818-284A-1B25-0EC6A796626B}"/>
              </a:ext>
            </a:extLst>
          </p:cNvPr>
          <p:cNvSpPr txBox="1"/>
          <p:nvPr/>
        </p:nvSpPr>
        <p:spPr>
          <a:xfrm>
            <a:off x="3368666" y="269982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Convert</a:t>
            </a:r>
          </a:p>
          <a:p>
            <a:pPr algn="ctr"/>
            <a:r>
              <a:rPr lang="en-GB" sz="1600" dirty="0"/>
              <a:t>(loompy)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E638D-C048-B3E4-E893-9DD321F006C6}"/>
              </a:ext>
            </a:extLst>
          </p:cNvPr>
          <p:cNvCxnSpPr>
            <a:cxnSpLocks/>
          </p:cNvCxnSpPr>
          <p:nvPr/>
        </p:nvCxnSpPr>
        <p:spPr>
          <a:xfrm>
            <a:off x="6600069" y="881237"/>
            <a:ext cx="1071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EA7EC0-46EF-456C-B6DD-257CA433011F}"/>
              </a:ext>
            </a:extLst>
          </p:cNvPr>
          <p:cNvSpPr txBox="1"/>
          <p:nvPr/>
        </p:nvSpPr>
        <p:spPr>
          <a:xfrm>
            <a:off x="5067670" y="601729"/>
            <a:ext cx="24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Loom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78E01-23AD-12AF-4D57-85306031465A}"/>
              </a:ext>
            </a:extLst>
          </p:cNvPr>
          <p:cNvSpPr txBox="1"/>
          <p:nvPr/>
        </p:nvSpPr>
        <p:spPr>
          <a:xfrm>
            <a:off x="6724138" y="556928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Velocyto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E3C15-2DDA-68AC-AC93-4D277EFC75B6}"/>
              </a:ext>
            </a:extLst>
          </p:cNvPr>
          <p:cNvSpPr txBox="1"/>
          <p:nvPr/>
        </p:nvSpPr>
        <p:spPr>
          <a:xfrm>
            <a:off x="7720658" y="595774"/>
            <a:ext cx="361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Velocity estimates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DC7D8-DCFD-A94A-1F97-4D0A460E7139}"/>
              </a:ext>
            </a:extLst>
          </p:cNvPr>
          <p:cNvSpPr txBox="1"/>
          <p:nvPr/>
        </p:nvSpPr>
        <p:spPr>
          <a:xfrm>
            <a:off x="3759163" y="2122473"/>
            <a:ext cx="361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PCA: clustering </a:t>
            </a:r>
            <a:r>
              <a:rPr lang="fi-FI" b="1" dirty="0"/>
              <a:t>and visualizing the transcriptomic profile and RNA velocity of all the cells</a:t>
            </a:r>
          </a:p>
          <a:p>
            <a:r>
              <a:rPr lang="en-GB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CC4A6-906E-51BF-5D43-E9B239830600}"/>
              </a:ext>
            </a:extLst>
          </p:cNvPr>
          <p:cNvSpPr txBox="1"/>
          <p:nvPr/>
        </p:nvSpPr>
        <p:spPr>
          <a:xfrm>
            <a:off x="7377569" y="2109942"/>
            <a:ext cx="3705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fi-FI" sz="1800" b="1" dirty="0"/>
              <a:t>PCA: </a:t>
            </a:r>
            <a:r>
              <a:rPr lang="fi-FI" sz="1800" b="1" dirty="0">
                <a:ea typeface="+mn-lt"/>
                <a:cs typeface="+mn-lt"/>
              </a:rPr>
              <a:t>Clustering and visualizing </a:t>
            </a:r>
            <a:r>
              <a:rPr lang="fi-FI" sz="1800" b="1" dirty="0"/>
              <a:t>the transcriptomic dynamics of individual genes 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6A1529-641A-5128-1175-6183401597D1}"/>
              </a:ext>
            </a:extLst>
          </p:cNvPr>
          <p:cNvCxnSpPr>
            <a:cxnSpLocks/>
          </p:cNvCxnSpPr>
          <p:nvPr/>
        </p:nvCxnSpPr>
        <p:spPr>
          <a:xfrm flipH="1">
            <a:off x="5947574" y="1138080"/>
            <a:ext cx="1773084" cy="87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F42DCD-5BDD-50AB-B968-6AED69DE7A25}"/>
              </a:ext>
            </a:extLst>
          </p:cNvPr>
          <p:cNvCxnSpPr>
            <a:cxnSpLocks/>
          </p:cNvCxnSpPr>
          <p:nvPr/>
        </p:nvCxnSpPr>
        <p:spPr>
          <a:xfrm>
            <a:off x="9076257" y="1200647"/>
            <a:ext cx="0" cy="909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E9F12D-C88A-C7F8-8B88-AED59DD372B9}"/>
              </a:ext>
            </a:extLst>
          </p:cNvPr>
          <p:cNvCxnSpPr>
            <a:cxnSpLocks/>
          </p:cNvCxnSpPr>
          <p:nvPr/>
        </p:nvCxnSpPr>
        <p:spPr>
          <a:xfrm>
            <a:off x="10076888" y="1138080"/>
            <a:ext cx="1005988" cy="984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E2F748-DCF2-F15D-9DDE-725D263062EB}"/>
              </a:ext>
            </a:extLst>
          </p:cNvPr>
          <p:cNvSpPr txBox="1"/>
          <p:nvPr/>
        </p:nvSpPr>
        <p:spPr>
          <a:xfrm>
            <a:off x="10924417" y="2203175"/>
            <a:ext cx="361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rgbClr val="C00000"/>
                </a:solidFill>
              </a:rPr>
              <a:t>tSNE</a:t>
            </a:r>
            <a:r>
              <a:rPr lang="en-GB" sz="28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2FBFD8-0F1B-A9EC-FCB5-D28DE0C39DA6}"/>
              </a:ext>
            </a:extLst>
          </p:cNvPr>
          <p:cNvCxnSpPr>
            <a:cxnSpLocks/>
          </p:cNvCxnSpPr>
          <p:nvPr/>
        </p:nvCxnSpPr>
        <p:spPr>
          <a:xfrm flipV="1">
            <a:off x="1503632" y="5129426"/>
            <a:ext cx="1001944" cy="85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FCCA6C-9389-44C2-E50E-FE8120FC9AE2}"/>
              </a:ext>
            </a:extLst>
          </p:cNvPr>
          <p:cNvSpPr txBox="1"/>
          <p:nvPr/>
        </p:nvSpPr>
        <p:spPr>
          <a:xfrm>
            <a:off x="-123734" y="4468274"/>
            <a:ext cx="188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Literature search for metastasis markers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5A4B5-6155-1BF2-A2AB-66B684CD4BD2}"/>
              </a:ext>
            </a:extLst>
          </p:cNvPr>
          <p:cNvSpPr txBox="1"/>
          <p:nvPr/>
        </p:nvSpPr>
        <p:spPr>
          <a:xfrm>
            <a:off x="2297506" y="4467706"/>
            <a:ext cx="2486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Check Metastasis Sequences for Expression of the genes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CE6BA-2CE9-8555-CD8B-603C9E4F448F}"/>
              </a:ext>
            </a:extLst>
          </p:cNvPr>
          <p:cNvCxnSpPr>
            <a:cxnSpLocks/>
          </p:cNvCxnSpPr>
          <p:nvPr/>
        </p:nvCxnSpPr>
        <p:spPr>
          <a:xfrm flipV="1">
            <a:off x="4611679" y="5118303"/>
            <a:ext cx="1001944" cy="85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6F12E9-CD59-2178-E6C8-1B008DF1B6F2}"/>
              </a:ext>
            </a:extLst>
          </p:cNvPr>
          <p:cNvSpPr txBox="1"/>
          <p:nvPr/>
        </p:nvSpPr>
        <p:spPr>
          <a:xfrm>
            <a:off x="5558886" y="4296473"/>
            <a:ext cx="2486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Check Primary Tumour RNA Velocity and Sequences for Expression of the genes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E3096C-79E0-20FC-2B0E-680E55106453}"/>
              </a:ext>
            </a:extLst>
          </p:cNvPr>
          <p:cNvCxnSpPr>
            <a:cxnSpLocks/>
          </p:cNvCxnSpPr>
          <p:nvPr/>
        </p:nvCxnSpPr>
        <p:spPr>
          <a:xfrm flipV="1">
            <a:off x="7961729" y="5112081"/>
            <a:ext cx="1001944" cy="85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78AD7A-C1A2-CA47-858C-53ED6572EEA4}"/>
              </a:ext>
            </a:extLst>
          </p:cNvPr>
          <p:cNvSpPr txBox="1"/>
          <p:nvPr/>
        </p:nvSpPr>
        <p:spPr>
          <a:xfrm>
            <a:off x="8820266" y="3952479"/>
            <a:ext cx="323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Preliminary Score: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Number of “metastasis” genes upregulated in primary tumour cluster/number of “metastasis” genes found in metastasis cell clusters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CDA2EB-FB08-3F13-E61A-52F69D5E26A5}"/>
              </a:ext>
            </a:extLst>
          </p:cNvPr>
          <p:cNvCxnSpPr>
            <a:cxnSpLocks/>
          </p:cNvCxnSpPr>
          <p:nvPr/>
        </p:nvCxnSpPr>
        <p:spPr>
          <a:xfrm>
            <a:off x="0" y="3436951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2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Ester Paolocci</dc:creator>
  <cp:lastModifiedBy>Ester Paolocci</cp:lastModifiedBy>
  <cp:revision>3</cp:revision>
  <dcterms:created xsi:type="dcterms:W3CDTF">2023-03-18T12:28:12Z</dcterms:created>
  <dcterms:modified xsi:type="dcterms:W3CDTF">2023-03-18T14:24:21Z</dcterms:modified>
</cp:coreProperties>
</file>