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08" r:id="rId2"/>
    <p:sldId id="257" r:id="rId3"/>
    <p:sldId id="311" r:id="rId4"/>
    <p:sldId id="258" r:id="rId5"/>
    <p:sldId id="259" r:id="rId6"/>
    <p:sldId id="283" r:id="rId7"/>
    <p:sldId id="267" r:id="rId8"/>
    <p:sldId id="315" r:id="rId9"/>
    <p:sldId id="314" r:id="rId10"/>
    <p:sldId id="268" r:id="rId11"/>
    <p:sldId id="317" r:id="rId12"/>
    <p:sldId id="310" r:id="rId13"/>
    <p:sldId id="284" r:id="rId14"/>
    <p:sldId id="285" r:id="rId15"/>
    <p:sldId id="295" r:id="rId16"/>
    <p:sldId id="288" r:id="rId17"/>
    <p:sldId id="312" r:id="rId18"/>
    <p:sldId id="290" r:id="rId19"/>
    <p:sldId id="318" r:id="rId20"/>
    <p:sldId id="287" r:id="rId21"/>
    <p:sldId id="296" r:id="rId22"/>
    <p:sldId id="297" r:id="rId23"/>
    <p:sldId id="302" r:id="rId24"/>
    <p:sldId id="298" r:id="rId25"/>
    <p:sldId id="299" r:id="rId26"/>
    <p:sldId id="300" r:id="rId27"/>
    <p:sldId id="301" r:id="rId28"/>
    <p:sldId id="319" r:id="rId29"/>
    <p:sldId id="313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/>
    <p:restoredTop sz="87519" autoAdjust="0"/>
  </p:normalViewPr>
  <p:slideViewPr>
    <p:cSldViewPr snapToGrid="0" snapToObjects="1">
      <p:cViewPr>
        <p:scale>
          <a:sx n="71" d="100"/>
          <a:sy n="71" d="100"/>
        </p:scale>
        <p:origin x="687" y="1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Melanjutkan</a:t>
            </a:r>
            <a:r>
              <a:rPr lang="en-US" dirty="0"/>
              <a:t> flowchart </a:t>
            </a:r>
            <a:r>
              <a:rPr lang="en-US" dirty="0" err="1"/>
              <a:t>sebelumnya</a:t>
            </a:r>
            <a:r>
              <a:rPr lang="en-US" dirty="0"/>
              <a:t> (flowchart 1 </a:t>
            </a:r>
            <a:r>
              <a:rPr lang="en-US" dirty="0" err="1"/>
              <a:t>tahap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83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selection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biru</a:t>
            </a:r>
            <a:r>
              <a:rPr lang="en-US" dirty="0"/>
              <a:t> :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br>
              <a:rPr lang="en-US" dirty="0"/>
            </a:br>
            <a:r>
              <a:rPr lang="en-US" dirty="0"/>
              <a:t>font </a:t>
            </a:r>
            <a:r>
              <a:rPr lang="en-US" dirty="0" err="1"/>
              <a:t>jingga</a:t>
            </a:r>
            <a:r>
              <a:rPr lang="en-US" dirty="0"/>
              <a:t> : </a:t>
            </a:r>
            <a:r>
              <a:rPr lang="en-US" dirty="0" err="1"/>
              <a:t>nilai</a:t>
            </a:r>
            <a:r>
              <a:rPr lang="en-US" dirty="0"/>
              <a:t>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jingga</a:t>
            </a:r>
            <a:r>
              <a:rPr lang="en-US" dirty="0"/>
              <a:t> : sorted data</a:t>
            </a:r>
            <a:endParaRPr dirty="0"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91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 : </a:t>
            </a:r>
            <a:r>
              <a:rPr lang="en-US" dirty="0" err="1"/>
              <a:t>Jumlah</a:t>
            </a:r>
            <a:r>
              <a:rPr lang="en-US" dirty="0"/>
              <a:t> data = 8,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7 </a:t>
            </a:r>
            <a:r>
              <a:rPr lang="en-US" dirty="0" err="1"/>
              <a:t>tahap</a:t>
            </a:r>
            <a:r>
              <a:rPr lang="en-US" dirty="0"/>
              <a:t> (</a:t>
            </a:r>
            <a:r>
              <a:rPr lang="en-US" dirty="0" err="1"/>
              <a:t>tahap</a:t>
            </a:r>
            <a:r>
              <a:rPr lang="en-US" dirty="0"/>
              <a:t> ke-0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ke-6) –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minimal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tahapannya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index </a:t>
            </a:r>
            <a:r>
              <a:rPr lang="en-US" dirty="0" err="1"/>
              <a:t>terakhir</a:t>
            </a:r>
            <a:r>
              <a:rPr lang="en-US" dirty="0"/>
              <a:t>), </a:t>
            </a:r>
            <a:r>
              <a:rPr lang="en-US" dirty="0" err="1"/>
              <a:t>simpan</a:t>
            </a:r>
            <a:r>
              <a:rPr lang="en-US" dirty="0"/>
              <a:t> id </a:t>
            </a:r>
            <a:r>
              <a:rPr lang="en-US" dirty="0" err="1"/>
              <a:t>nilai</a:t>
            </a:r>
            <a:r>
              <a:rPr lang="en-US" dirty="0"/>
              <a:t> minimal dan swap </a:t>
            </a:r>
            <a:r>
              <a:rPr lang="en-US" dirty="0" err="1"/>
              <a:t>dengan</a:t>
            </a:r>
            <a:r>
              <a:rPr lang="en-US" dirty="0"/>
              <a:t> index </a:t>
            </a:r>
            <a:r>
              <a:rPr lang="en-US" dirty="0" err="1"/>
              <a:t>ke</a:t>
            </a:r>
            <a:r>
              <a:rPr lang="en-US" dirty="0"/>
              <a:t>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selection sort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Flowchart/pseudocode min/max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selection sort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3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06" name="Google Shape;506;p10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b="1" dirty="0"/>
          </a:p>
        </p:txBody>
      </p:sp>
      <p:sp>
        <p:nvSpPr>
          <p:cNvPr id="430" name="Google Shape;430;p9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1" name="Google Shape;471;p9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618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22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Kotak </a:t>
            </a:r>
            <a:r>
              <a:rPr lang="en-US" dirty="0" err="1"/>
              <a:t>hijau</a:t>
            </a:r>
            <a:r>
              <a:rPr lang="en-US" dirty="0"/>
              <a:t> : sorted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bubble sort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1967" y="5066384"/>
            <a:ext cx="6708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02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2864058" y="4518925"/>
            <a:ext cx="6277207" cy="1141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Tim Ajar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MATA KULIAH ALGORITMA DAN STRUKTUR DATA 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2023/2024 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 err="1">
                <a:solidFill>
                  <a:srgbClr val="080808"/>
                </a:solidFill>
              </a:rPr>
              <a:t>Jurusan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Teknologi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Informasi</a:t>
            </a:r>
            <a:endParaRPr sz="1600" dirty="0">
              <a:solidFill>
                <a:srgbClr val="080808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608728" y="2957815"/>
            <a:ext cx="6790765" cy="10753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lnSpc>
                <a:spcPct val="90000"/>
              </a:lnSpc>
              <a:buClr>
                <a:srgbClr val="15537E"/>
              </a:buClr>
              <a:buSzPct val="100000"/>
            </a:pPr>
            <a:r>
              <a:rPr lang="en-US" sz="7300" dirty="0">
                <a:solidFill>
                  <a:srgbClr val="15537E"/>
                </a:solidFill>
              </a:rPr>
              <a:t>Sorting</a:t>
            </a:r>
            <a:endParaRPr sz="73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6"/>
          <p:cNvSpPr txBox="1">
            <a:spLocks noGrp="1"/>
          </p:cNvSpPr>
          <p:nvPr>
            <p:ph type="title"/>
          </p:nvPr>
        </p:nvSpPr>
        <p:spPr>
          <a:xfrm>
            <a:off x="282384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Skema Bubble Sort </a:t>
            </a:r>
            <a:r>
              <a:rPr lang="en-US" b="1" dirty="0" err="1"/>
              <a:t>dengan</a:t>
            </a:r>
            <a:r>
              <a:rPr lang="en-US" b="1" dirty="0"/>
              <a:t> Size data = 8</a:t>
            </a:r>
            <a:endParaRPr b="1" dirty="0"/>
          </a:p>
        </p:txBody>
      </p:sp>
      <p:pic>
        <p:nvPicPr>
          <p:cNvPr id="178" name="Google Shape;17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336" y="1567591"/>
            <a:ext cx="46863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6"/>
          <p:cNvPicPr preferRelativeResize="0"/>
          <p:nvPr/>
        </p:nvPicPr>
        <p:blipFill rotWithShape="1">
          <a:blip r:embed="rId4">
            <a:alphaModFix/>
          </a:blip>
          <a:srcRect b="13496"/>
          <a:stretch/>
        </p:blipFill>
        <p:spPr>
          <a:xfrm>
            <a:off x="7238766" y="1763106"/>
            <a:ext cx="4610100" cy="25707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5C835-68AD-17E6-831E-A463736C0D27}"/>
              </a:ext>
            </a:extLst>
          </p:cNvPr>
          <p:cNvSpPr txBox="1"/>
          <p:nvPr/>
        </p:nvSpPr>
        <p:spPr>
          <a:xfrm>
            <a:off x="343134" y="350071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3C2B-8C70-B332-D1BA-17F6C3E01A8E}"/>
              </a:ext>
            </a:extLst>
          </p:cNvPr>
          <p:cNvSpPr txBox="1"/>
          <p:nvPr/>
        </p:nvSpPr>
        <p:spPr>
          <a:xfrm>
            <a:off x="343134" y="175978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258E1-5F66-6503-3C02-65A7DED6503E}"/>
              </a:ext>
            </a:extLst>
          </p:cNvPr>
          <p:cNvSpPr txBox="1"/>
          <p:nvPr/>
        </p:nvSpPr>
        <p:spPr>
          <a:xfrm>
            <a:off x="343134" y="502013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F41AD-05E5-4EFD-225D-72C0BDCFCEF2}"/>
              </a:ext>
            </a:extLst>
          </p:cNvPr>
          <p:cNvSpPr txBox="1"/>
          <p:nvPr/>
        </p:nvSpPr>
        <p:spPr>
          <a:xfrm>
            <a:off x="6302655" y="17689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7926E-BFA9-AC27-A615-A6E710DBDC88}"/>
              </a:ext>
            </a:extLst>
          </p:cNvPr>
          <p:cNvSpPr txBox="1"/>
          <p:nvPr/>
        </p:nvSpPr>
        <p:spPr>
          <a:xfrm>
            <a:off x="6325118" y="28468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EDA2F-8830-CBF5-B79F-4B3CDF640CAC}"/>
              </a:ext>
            </a:extLst>
          </p:cNvPr>
          <p:cNvSpPr txBox="1"/>
          <p:nvPr/>
        </p:nvSpPr>
        <p:spPr>
          <a:xfrm>
            <a:off x="6313887" y="373005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FD5D6-BC3E-6712-CC8B-DB8F0608FC75}"/>
              </a:ext>
            </a:extLst>
          </p:cNvPr>
          <p:cNvSpPr txBox="1"/>
          <p:nvPr/>
        </p:nvSpPr>
        <p:spPr>
          <a:xfrm>
            <a:off x="6325118" y="450437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74E1B-B193-F876-BD6A-A267507B0EF6}"/>
              </a:ext>
            </a:extLst>
          </p:cNvPr>
          <p:cNvSpPr txBox="1"/>
          <p:nvPr/>
        </p:nvSpPr>
        <p:spPr>
          <a:xfrm>
            <a:off x="259169" y="210421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58DF7-7635-7E3F-9208-286B4890C917}"/>
              </a:ext>
            </a:extLst>
          </p:cNvPr>
          <p:cNvSpPr txBox="1"/>
          <p:nvPr/>
        </p:nvSpPr>
        <p:spPr>
          <a:xfrm>
            <a:off x="212964" y="382139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9E9DE-6F17-6EBA-4437-52F426FB3CE0}"/>
              </a:ext>
            </a:extLst>
          </p:cNvPr>
          <p:cNvSpPr txBox="1"/>
          <p:nvPr/>
        </p:nvSpPr>
        <p:spPr>
          <a:xfrm>
            <a:off x="254946" y="5353910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48B4F-397A-BFA7-AF6A-5173A8813EB3}"/>
              </a:ext>
            </a:extLst>
          </p:cNvPr>
          <p:cNvSpPr txBox="1"/>
          <p:nvPr/>
        </p:nvSpPr>
        <p:spPr>
          <a:xfrm>
            <a:off x="6234903" y="2065575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917-0FBA-2BFA-12E9-1F147DC689C3}"/>
              </a:ext>
            </a:extLst>
          </p:cNvPr>
          <p:cNvSpPr txBox="1"/>
          <p:nvPr/>
        </p:nvSpPr>
        <p:spPr>
          <a:xfrm>
            <a:off x="6224460" y="310736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9750E-F7E4-A052-3107-3B89CC5AC088}"/>
              </a:ext>
            </a:extLst>
          </p:cNvPr>
          <p:cNvSpPr txBox="1"/>
          <p:nvPr/>
        </p:nvSpPr>
        <p:spPr>
          <a:xfrm>
            <a:off x="6229922" y="3964491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langkah</a:t>
            </a:r>
            <a:endParaRPr lang="en-ID" dirty="0"/>
          </a:p>
        </p:txBody>
      </p:sp>
      <p:pic>
        <p:nvPicPr>
          <p:cNvPr id="15" name="Google Shape;179;p66">
            <a:extLst>
              <a:ext uri="{FF2B5EF4-FFF2-40B4-BE49-F238E27FC236}">
                <a16:creationId xmlns:a16="http://schemas.microsoft.com/office/drawing/2014/main" id="{E54A4A8D-F920-7283-F000-6D77816FB2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4937"/>
          <a:stretch/>
        </p:blipFill>
        <p:spPr>
          <a:xfrm>
            <a:off x="7238766" y="4446237"/>
            <a:ext cx="4610100" cy="44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23F535-1619-2075-50EE-A0FE06148A8E}"/>
              </a:ext>
            </a:extLst>
          </p:cNvPr>
          <p:cNvSpPr txBox="1"/>
          <p:nvPr/>
        </p:nvSpPr>
        <p:spPr>
          <a:xfrm>
            <a:off x="6234903" y="4767338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2CADEF-3748-0671-9DBC-E895B84434B0}"/>
              </a:ext>
            </a:extLst>
          </p:cNvPr>
          <p:cNvSpPr/>
          <p:nvPr/>
        </p:nvSpPr>
        <p:spPr>
          <a:xfrm>
            <a:off x="5176565" y="3107366"/>
            <a:ext cx="263887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87033-5FE2-02B4-35C7-A3E739FDF86C}"/>
              </a:ext>
            </a:extLst>
          </p:cNvPr>
          <p:cNvSpPr/>
          <p:nvPr/>
        </p:nvSpPr>
        <p:spPr>
          <a:xfrm>
            <a:off x="4860436" y="4617801"/>
            <a:ext cx="580016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3F707-35D7-5D3E-D1DE-062A204FDC77}"/>
              </a:ext>
            </a:extLst>
          </p:cNvPr>
          <p:cNvSpPr/>
          <p:nvPr/>
        </p:nvSpPr>
        <p:spPr>
          <a:xfrm>
            <a:off x="4547453" y="5917049"/>
            <a:ext cx="855668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8C595-D7BF-C799-993D-94D429EE936D}"/>
              </a:ext>
            </a:extLst>
          </p:cNvPr>
          <p:cNvSpPr/>
          <p:nvPr/>
        </p:nvSpPr>
        <p:spPr>
          <a:xfrm>
            <a:off x="10217960" y="2467807"/>
            <a:ext cx="111853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62B22-D259-6773-B51A-D91F2E92E371}"/>
              </a:ext>
            </a:extLst>
          </p:cNvPr>
          <p:cNvSpPr/>
          <p:nvPr/>
        </p:nvSpPr>
        <p:spPr>
          <a:xfrm>
            <a:off x="10217961" y="3327161"/>
            <a:ext cx="1430494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64367E-6348-F6DA-1B52-935D808A0014}"/>
              </a:ext>
            </a:extLst>
          </p:cNvPr>
          <p:cNvSpPr/>
          <p:nvPr/>
        </p:nvSpPr>
        <p:spPr>
          <a:xfrm>
            <a:off x="9898840" y="3974874"/>
            <a:ext cx="174961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74703-5A51-7E36-7B1C-1931FD9C6CAB}"/>
              </a:ext>
            </a:extLst>
          </p:cNvPr>
          <p:cNvSpPr/>
          <p:nvPr/>
        </p:nvSpPr>
        <p:spPr>
          <a:xfrm>
            <a:off x="9598132" y="4539502"/>
            <a:ext cx="2050323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97DC-721F-E2B6-6C51-4B5429B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7D7F-C1A7-DFCB-CB23-60937A48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(flowchart)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Bubble Sort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data 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0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Algoritma</a:t>
            </a:r>
            <a:r>
              <a:rPr lang="en-US" b="1" dirty="0"/>
              <a:t> Bubble Sort</a:t>
            </a:r>
            <a:endParaRPr b="1" dirty="0"/>
          </a:p>
        </p:txBody>
      </p:sp>
      <p:sp>
        <p:nvSpPr>
          <p:cNvPr id="271" name="Google Shape;271;p81"/>
          <p:cNvSpPr txBox="1"/>
          <p:nvPr/>
        </p:nvSpPr>
        <p:spPr>
          <a:xfrm>
            <a:off x="838201" y="2119194"/>
            <a:ext cx="6841564" cy="2246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Bubble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size-i-1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[j]&gt;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)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0E1E0-DD84-03FE-03F6-1385D44961A3}"/>
              </a:ext>
            </a:extLst>
          </p:cNvPr>
          <p:cNvSpPr txBox="1"/>
          <p:nvPr/>
        </p:nvSpPr>
        <p:spPr>
          <a:xfrm>
            <a:off x="838200" y="5396753"/>
            <a:ext cx="9433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Keterangan</a:t>
            </a:r>
            <a:r>
              <a:rPr lang="en-US" dirty="0"/>
              <a:t> </a:t>
            </a:r>
          </a:p>
          <a:p>
            <a:r>
              <a:rPr lang="en-US" dirty="0"/>
              <a:t>Nested loop </a:t>
            </a:r>
            <a:r>
              <a:rPr lang="en-US" dirty="0">
                <a:sym typeface="Wingdings" panose="05000000000000000000" pitchFamily="2" charset="2"/>
              </a:rPr>
              <a:t> Outer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Tahapan</a:t>
            </a:r>
            <a:r>
              <a:rPr lang="en-US" dirty="0">
                <a:sym typeface="Wingdings" panose="05000000000000000000" pitchFamily="2" charset="2"/>
              </a:rPr>
              <a:t> dan Inner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Langkah </a:t>
            </a:r>
            <a:r>
              <a:rPr lang="en-US" dirty="0" err="1">
                <a:sym typeface="Wingdings" panose="05000000000000000000" pitchFamily="2" charset="2"/>
              </a:rPr>
              <a:t>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43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2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Selection Sort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Selection Sort</a:t>
            </a:r>
            <a:endParaRPr b="1" dirty="0"/>
          </a:p>
        </p:txBody>
      </p:sp>
      <p:sp>
        <p:nvSpPr>
          <p:cNvPr id="282" name="Google Shape;282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/>
              <a:t>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, </a:t>
            </a:r>
            <a:r>
              <a:rPr lang="en-US" i="1" dirty="0"/>
              <a:t>ascending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descending</a:t>
            </a:r>
            <a:r>
              <a:rPr lang="en-US" dirty="0"/>
              <a:t>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(</a:t>
            </a:r>
            <a:r>
              <a:rPr lang="en-US" i="1" dirty="0"/>
              <a:t>swapping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terkiri</a:t>
            </a:r>
            <a:r>
              <a:rPr lang="en-US" dirty="0"/>
              <a:t> (</a:t>
            </a:r>
            <a:r>
              <a:rPr lang="en-US" dirty="0" err="1"/>
              <a:t>awal</a:t>
            </a:r>
            <a:r>
              <a:rPr lang="en-US" dirty="0"/>
              <a:t>)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, dan proses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457189" indent="-342891">
              <a:buSzPts val="1800"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bubble sort yang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, selection sort </a:t>
            </a:r>
            <a:r>
              <a:rPr lang="en-US" dirty="0" err="1"/>
              <a:t>mencari</a:t>
            </a:r>
            <a:r>
              <a:rPr lang="en-US" dirty="0"/>
              <a:t> element </a:t>
            </a:r>
            <a:r>
              <a:rPr lang="en-US" dirty="0" err="1"/>
              <a:t>terkecil</a:t>
            </a:r>
            <a:r>
              <a:rPr lang="en-US" dirty="0"/>
              <a:t>/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menukarnya</a:t>
            </a:r>
            <a:r>
              <a:rPr lang="en-US" dirty="0"/>
              <a:t>.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Min / Max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SelectionSort</a:t>
            </a:r>
            <a:r>
              <a:rPr lang="en-US" dirty="0"/>
              <a:t> Ascending</a:t>
            </a:r>
            <a:endParaRPr dirty="0"/>
          </a:p>
        </p:txBody>
      </p:sp>
      <p:pic>
        <p:nvPicPr>
          <p:cNvPr id="3" name="Ilustrasi Selection Sort">
            <a:hlinkClick r:id="" action="ppaction://media"/>
            <a:extLst>
              <a:ext uri="{FF2B5EF4-FFF2-40B4-BE49-F238E27FC236}">
                <a16:creationId xmlns:a16="http://schemas.microsoft.com/office/drawing/2014/main" id="{215AD1BB-5A79-A901-4C49-CBBC8B7058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95738" y="2128838"/>
            <a:ext cx="420052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77661"/>
              </p:ext>
            </p:extLst>
          </p:nvPr>
        </p:nvGraphicFramePr>
        <p:xfrm>
          <a:off x="1332865" y="28238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888406-6DDA-2EFE-D0A1-8DF9E80922DA}"/>
              </a:ext>
            </a:extLst>
          </p:cNvPr>
          <p:cNvSpPr txBox="1"/>
          <p:nvPr/>
        </p:nvSpPr>
        <p:spPr>
          <a:xfrm>
            <a:off x="838200" y="1775202"/>
            <a:ext cx="550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/>
              <a:t>Data = {10,14,27,35,42,19,33,29}</a:t>
            </a:r>
            <a:endParaRPr lang="en-ID" sz="2400" spc="3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8E07E6D-A592-2F6C-93AF-C9C2BE19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91054"/>
              </p:ext>
            </p:extLst>
          </p:nvPr>
        </p:nvGraphicFramePr>
        <p:xfrm>
          <a:off x="7373471" y="2841811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419217" y="282853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0813D-C740-22C4-7F69-E498365B6016}"/>
              </a:ext>
            </a:extLst>
          </p:cNvPr>
          <p:cNvSpPr txBox="1"/>
          <p:nvPr/>
        </p:nvSpPr>
        <p:spPr>
          <a:xfrm>
            <a:off x="6459823" y="283949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0258D-B150-8F64-3EAD-1F3F5C312093}"/>
              </a:ext>
            </a:extLst>
          </p:cNvPr>
          <p:cNvSpPr txBox="1"/>
          <p:nvPr/>
        </p:nvSpPr>
        <p:spPr>
          <a:xfrm>
            <a:off x="1241895" y="3353395"/>
            <a:ext cx="4185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0 ; id = 0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14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10</a:t>
            </a:r>
          </a:p>
          <a:p>
            <a:r>
              <a:rPr lang="en-US" sz="1600" dirty="0"/>
              <a:t>Swap index 0 dan id 0 {</a:t>
            </a:r>
            <a:r>
              <a:rPr lang="en-US" sz="1600" b="1" dirty="0"/>
              <a:t>10</a:t>
            </a:r>
            <a:r>
              <a:rPr lang="en-US" sz="1600" dirty="0"/>
              <a:t>,14,27,35,42,19,33,29}</a:t>
            </a:r>
            <a:endParaRPr lang="en-ID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337A5-C27E-37EB-4ACA-4F2559BB56DC}"/>
              </a:ext>
            </a:extLst>
          </p:cNvPr>
          <p:cNvSpPr txBox="1"/>
          <p:nvPr/>
        </p:nvSpPr>
        <p:spPr>
          <a:xfrm>
            <a:off x="7311001" y="3398812"/>
            <a:ext cx="41850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1 ; id = 1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14</a:t>
            </a:r>
          </a:p>
          <a:p>
            <a:r>
              <a:rPr lang="en-US" sz="1600" dirty="0"/>
              <a:t>Swap index 1 dan id 1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,27,35,42,19,33,29}</a:t>
            </a:r>
            <a:endParaRPr lang="en-ID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(2)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64678"/>
              </p:ext>
            </p:extLst>
          </p:nvPr>
        </p:nvGraphicFramePr>
        <p:xfrm>
          <a:off x="1262813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349165" y="2383276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A1DBC50F-7879-5B3C-4511-8708B279A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18766"/>
              </p:ext>
            </p:extLst>
          </p:nvPr>
        </p:nvGraphicFramePr>
        <p:xfrm>
          <a:off x="7033800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88AADC-1B72-BD59-0AE9-1BBDDF944958}"/>
              </a:ext>
            </a:extLst>
          </p:cNvPr>
          <p:cNvSpPr txBox="1"/>
          <p:nvPr/>
        </p:nvSpPr>
        <p:spPr>
          <a:xfrm>
            <a:off x="6120152" y="237630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568F6-BE45-BB6A-233F-CB9519E2E32F}"/>
              </a:ext>
            </a:extLst>
          </p:cNvPr>
          <p:cNvSpPr txBox="1"/>
          <p:nvPr/>
        </p:nvSpPr>
        <p:spPr>
          <a:xfrm>
            <a:off x="1192761" y="2881839"/>
            <a:ext cx="41850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2 ; id = 2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27 (min = 19,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19</a:t>
            </a:r>
          </a:p>
          <a:p>
            <a:r>
              <a:rPr lang="en-US" sz="1600" dirty="0"/>
              <a:t>Swap index 2 dan id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,35,42,27,33,29}</a:t>
            </a:r>
            <a:endParaRPr lang="en-ID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01FC9-C697-FFA7-F4EF-E8325064C439}"/>
              </a:ext>
            </a:extLst>
          </p:cNvPr>
          <p:cNvSpPr txBox="1"/>
          <p:nvPr/>
        </p:nvSpPr>
        <p:spPr>
          <a:xfrm>
            <a:off x="6930877" y="2880041"/>
            <a:ext cx="39846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3 ; id = 3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35 (min = 27,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27</a:t>
            </a:r>
          </a:p>
          <a:p>
            <a:r>
              <a:rPr lang="en-US" sz="1600" dirty="0"/>
              <a:t>Swap index 3 dan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,42,35,33,29}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3919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(3)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147949E-5B07-FAD7-9559-7DA4C3CF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25268"/>
              </p:ext>
            </p:extLst>
          </p:nvPr>
        </p:nvGraphicFramePr>
        <p:xfrm>
          <a:off x="1326271" y="194832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79CBA4-4841-8257-366F-C69443E8D176}"/>
              </a:ext>
            </a:extLst>
          </p:cNvPr>
          <p:cNvSpPr txBox="1"/>
          <p:nvPr/>
        </p:nvSpPr>
        <p:spPr>
          <a:xfrm>
            <a:off x="412623" y="194600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C129-D058-6B97-A911-EB189200CF0D}"/>
              </a:ext>
            </a:extLst>
          </p:cNvPr>
          <p:cNvSpPr txBox="1"/>
          <p:nvPr/>
        </p:nvSpPr>
        <p:spPr>
          <a:xfrm>
            <a:off x="1223348" y="2449735"/>
            <a:ext cx="398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4 ; id = 4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42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42 (min = 35,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33 (min = 29, id = 7)</a:t>
            </a:r>
          </a:p>
          <a:p>
            <a:r>
              <a:rPr lang="en-US" sz="1600" dirty="0"/>
              <a:t>Swap index 4 dan 7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,35,33,42}</a:t>
            </a:r>
            <a:endParaRPr lang="en-ID" sz="16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34B408A-B805-7374-5FBB-267F8F1F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6282"/>
              </p:ext>
            </p:extLst>
          </p:nvPr>
        </p:nvGraphicFramePr>
        <p:xfrm>
          <a:off x="1326271" y="430007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C96E33-AFB2-AEE7-34AC-ABD781CAFBC1}"/>
              </a:ext>
            </a:extLst>
          </p:cNvPr>
          <p:cNvSpPr txBox="1"/>
          <p:nvPr/>
        </p:nvSpPr>
        <p:spPr>
          <a:xfrm>
            <a:off x="412623" y="4297757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7BE8F-D215-FC40-65F2-E36ED85D4190}"/>
              </a:ext>
            </a:extLst>
          </p:cNvPr>
          <p:cNvSpPr txBox="1"/>
          <p:nvPr/>
        </p:nvSpPr>
        <p:spPr>
          <a:xfrm>
            <a:off x="1223348" y="4801490"/>
            <a:ext cx="3984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5 ; id = 5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33</a:t>
            </a:r>
          </a:p>
          <a:p>
            <a:r>
              <a:rPr lang="en-US" sz="1600" dirty="0"/>
              <a:t>Swap index 5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,35,42}</a:t>
            </a:r>
            <a:endParaRPr lang="en-ID" sz="16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4F44A9F-9397-1BE2-A5B4-4C32CC29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8790"/>
              </p:ext>
            </p:extLst>
          </p:nvPr>
        </p:nvGraphicFramePr>
        <p:xfrm>
          <a:off x="7236071" y="1950644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A84BE9-8038-96CC-E678-3311A460B72D}"/>
              </a:ext>
            </a:extLst>
          </p:cNvPr>
          <p:cNvSpPr txBox="1"/>
          <p:nvPr/>
        </p:nvSpPr>
        <p:spPr>
          <a:xfrm>
            <a:off x="6322423" y="194832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9B79E-0DA2-7ABA-C53D-504FF63B52D3}"/>
              </a:ext>
            </a:extLst>
          </p:cNvPr>
          <p:cNvSpPr txBox="1"/>
          <p:nvPr/>
        </p:nvSpPr>
        <p:spPr>
          <a:xfrm>
            <a:off x="7133148" y="2452056"/>
            <a:ext cx="39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6 ; id = 6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r>
              <a:rPr lang="en-US" sz="1600" dirty="0"/>
              <a:t>Swap index 6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</a:t>
            </a:r>
            <a:r>
              <a:rPr lang="en-US" sz="1600" b="1" dirty="0"/>
              <a:t>35</a:t>
            </a:r>
            <a:r>
              <a:rPr lang="en-US" sz="1600" dirty="0"/>
              <a:t>,</a:t>
            </a:r>
            <a:r>
              <a:rPr lang="en-US" sz="1600" b="1" dirty="0"/>
              <a:t>42</a:t>
            </a:r>
            <a:r>
              <a:rPr lang="en-US" sz="1600" dirty="0"/>
              <a:t>}</a:t>
            </a:r>
            <a:endParaRPr lang="en-ID" sz="1600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C49E591-D351-B490-9A58-A8FFD064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1730"/>
              </p:ext>
            </p:extLst>
          </p:nvPr>
        </p:nvGraphicFramePr>
        <p:xfrm>
          <a:off x="6934259" y="504008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4DC2D4-B5CB-7CEF-0D9D-87CC9576472B}"/>
              </a:ext>
            </a:extLst>
          </p:cNvPr>
          <p:cNvSpPr txBox="1"/>
          <p:nvPr/>
        </p:nvSpPr>
        <p:spPr>
          <a:xfrm>
            <a:off x="7824858" y="4333721"/>
            <a:ext cx="23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Hasil Akhir </a:t>
            </a:r>
            <a:r>
              <a:rPr lang="en-US" b="1" dirty="0" err="1">
                <a:solidFill>
                  <a:schemeClr val="accent1"/>
                </a:solidFill>
              </a:rPr>
              <a:t>Pengurutan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1274-7AA1-2232-1A3D-9E502A4F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Selection 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099B-2E31-93D9-F0D5-8D3B4211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(flowchart/pseudo code)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Selection Sort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data n</a:t>
            </a:r>
          </a:p>
        </p:txBody>
      </p:sp>
    </p:spTree>
    <p:extLst>
      <p:ext uri="{BB962C8B-B14F-4D97-AF65-F5344CB8AC3E}">
        <p14:creationId xmlns:p14="http://schemas.microsoft.com/office/powerpoint/2010/main" val="30943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Pokok Bahasan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Bubble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Selection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Insertion Sort</a:t>
            </a:r>
            <a:endParaRPr sz="2133" dirty="0"/>
          </a:p>
          <a:p>
            <a:pPr marL="0" indent="0"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Selection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38200" y="1988254"/>
            <a:ext cx="6841564" cy="3477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Selection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i+1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[j]&lt;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  j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[j]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Insertion Sort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Insertion Sort</a:t>
            </a:r>
            <a:endParaRPr/>
          </a:p>
        </p:txBody>
      </p:sp>
      <p:sp>
        <p:nvSpPr>
          <p:cNvPr id="367" name="Google Shape;367;p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dua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sorted</a:t>
            </a:r>
            <a:r>
              <a:rPr lang="en-US" dirty="0"/>
              <a:t> (</a:t>
            </a:r>
            <a:r>
              <a:rPr lang="en-US" dirty="0" err="1"/>
              <a:t>terurut</a:t>
            </a:r>
            <a:r>
              <a:rPr lang="en-US" dirty="0"/>
              <a:t>) dan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unsorted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).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 (</a:t>
            </a:r>
            <a:r>
              <a:rPr lang="en-US" i="1" dirty="0"/>
              <a:t>insertion</a:t>
            </a:r>
            <a:r>
              <a:rPr lang="en-US" dirty="0"/>
              <a:t>)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0"/>
          <p:cNvSpPr txBox="1">
            <a:spLocks noGrp="1"/>
          </p:cNvSpPr>
          <p:nvPr>
            <p:ph type="title"/>
          </p:nvPr>
        </p:nvSpPr>
        <p:spPr>
          <a:xfrm>
            <a:off x="332017" y="238709"/>
            <a:ext cx="3750127" cy="638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InsertionSort</a:t>
            </a:r>
            <a:endParaRPr dirty="0"/>
          </a:p>
        </p:txBody>
      </p:sp>
      <p:pic>
        <p:nvPicPr>
          <p:cNvPr id="3" name="Ilustrasi Insertion Sort">
            <a:hlinkClick r:id="" action="ppaction://media"/>
            <a:extLst>
              <a:ext uri="{FF2B5EF4-FFF2-40B4-BE49-F238E27FC236}">
                <a16:creationId xmlns:a16="http://schemas.microsoft.com/office/drawing/2014/main" id="{BE76814E-2816-3A51-B04E-01854044D6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57898" y="238709"/>
            <a:ext cx="40386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</a:t>
            </a:r>
            <a:endParaRPr/>
          </a:p>
        </p:txBody>
      </p:sp>
      <p:sp>
        <p:nvSpPr>
          <p:cNvPr id="373" name="Google Shape;373;p96"/>
          <p:cNvSpPr/>
          <p:nvPr/>
        </p:nvSpPr>
        <p:spPr>
          <a:xfrm>
            <a:off x="3066771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74" name="Google Shape;374;p96"/>
          <p:cNvSpPr/>
          <p:nvPr/>
        </p:nvSpPr>
        <p:spPr>
          <a:xfrm>
            <a:off x="3766815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75" name="Google Shape;375;p96"/>
          <p:cNvSpPr/>
          <p:nvPr/>
        </p:nvSpPr>
        <p:spPr>
          <a:xfrm>
            <a:off x="4466858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76" name="Google Shape;376;p96"/>
          <p:cNvSpPr/>
          <p:nvPr/>
        </p:nvSpPr>
        <p:spPr>
          <a:xfrm>
            <a:off x="5166901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77" name="Google Shape;377;p96"/>
          <p:cNvSpPr/>
          <p:nvPr/>
        </p:nvSpPr>
        <p:spPr>
          <a:xfrm>
            <a:off x="5866943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78" name="Google Shape;378;p96"/>
          <p:cNvSpPr/>
          <p:nvPr/>
        </p:nvSpPr>
        <p:spPr>
          <a:xfrm>
            <a:off x="6566987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79" name="Google Shape;379;p96"/>
          <p:cNvSpPr/>
          <p:nvPr/>
        </p:nvSpPr>
        <p:spPr>
          <a:xfrm>
            <a:off x="7267030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0" name="Google Shape;380;p96"/>
          <p:cNvSpPr/>
          <p:nvPr/>
        </p:nvSpPr>
        <p:spPr>
          <a:xfrm>
            <a:off x="3066771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81" name="Google Shape;381;p96"/>
          <p:cNvSpPr/>
          <p:nvPr/>
        </p:nvSpPr>
        <p:spPr>
          <a:xfrm>
            <a:off x="3766815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82" name="Google Shape;382;p96"/>
          <p:cNvSpPr/>
          <p:nvPr/>
        </p:nvSpPr>
        <p:spPr>
          <a:xfrm>
            <a:off x="4466858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83" name="Google Shape;383;p96"/>
          <p:cNvSpPr/>
          <p:nvPr/>
        </p:nvSpPr>
        <p:spPr>
          <a:xfrm>
            <a:off x="5166901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84" name="Google Shape;384;p96"/>
          <p:cNvSpPr/>
          <p:nvPr/>
        </p:nvSpPr>
        <p:spPr>
          <a:xfrm>
            <a:off x="5866943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85" name="Google Shape;385;p96"/>
          <p:cNvSpPr/>
          <p:nvPr/>
        </p:nvSpPr>
        <p:spPr>
          <a:xfrm>
            <a:off x="6566987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86" name="Google Shape;386;p96"/>
          <p:cNvSpPr/>
          <p:nvPr/>
        </p:nvSpPr>
        <p:spPr>
          <a:xfrm>
            <a:off x="7267030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7" name="Google Shape;387;p96"/>
          <p:cNvSpPr/>
          <p:nvPr/>
        </p:nvSpPr>
        <p:spPr>
          <a:xfrm>
            <a:off x="776141" y="221141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388" name="Google Shape;388;p96"/>
          <p:cNvSpPr/>
          <p:nvPr/>
        </p:nvSpPr>
        <p:spPr>
          <a:xfrm>
            <a:off x="776141" y="181759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389" name="Google Shape;389;p96"/>
          <p:cNvSpPr/>
          <p:nvPr/>
        </p:nvSpPr>
        <p:spPr>
          <a:xfrm>
            <a:off x="776141" y="262160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cxnSp>
        <p:nvCxnSpPr>
          <p:cNvPr id="390" name="Google Shape;390;p96"/>
          <p:cNvCxnSpPr/>
          <p:nvPr/>
        </p:nvCxnSpPr>
        <p:spPr>
          <a:xfrm>
            <a:off x="3741176" y="2621609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1" name="Google Shape;391;p96"/>
          <p:cNvSpPr txBox="1"/>
          <p:nvPr/>
        </p:nvSpPr>
        <p:spPr>
          <a:xfrm>
            <a:off x="776144" y="4088325"/>
            <a:ext cx="83678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1 :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terdiri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sorted dan unsorted</a:t>
            </a:r>
            <a:endParaRPr sz="1400" dirty="0"/>
          </a:p>
        </p:txBody>
      </p:sp>
      <p:sp>
        <p:nvSpPr>
          <p:cNvPr id="392" name="Google Shape;392;p96"/>
          <p:cNvSpPr txBox="1"/>
          <p:nvPr/>
        </p:nvSpPr>
        <p:spPr>
          <a:xfrm>
            <a:off x="776142" y="4523007"/>
            <a:ext cx="89963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Pada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item index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sp>
        <p:nvSpPr>
          <p:cNvPr id="393" name="Google Shape;393;p96"/>
          <p:cNvSpPr txBox="1"/>
          <p:nvPr/>
        </p:nvSpPr>
        <p:spPr>
          <a:xfrm>
            <a:off x="776142" y="4957690"/>
            <a:ext cx="36199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Sisanya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unsorted</a:t>
            </a:r>
            <a:endParaRPr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Pengurutan(2)</a:t>
            </a:r>
            <a:endParaRPr/>
          </a:p>
        </p:txBody>
      </p:sp>
      <p:sp>
        <p:nvSpPr>
          <p:cNvPr id="399" name="Google Shape;399;p97"/>
          <p:cNvSpPr/>
          <p:nvPr/>
        </p:nvSpPr>
        <p:spPr>
          <a:xfrm>
            <a:off x="3128830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0" name="Google Shape;400;p97"/>
          <p:cNvSpPr/>
          <p:nvPr/>
        </p:nvSpPr>
        <p:spPr>
          <a:xfrm>
            <a:off x="3828873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1" name="Google Shape;401;p97"/>
          <p:cNvSpPr/>
          <p:nvPr/>
        </p:nvSpPr>
        <p:spPr>
          <a:xfrm>
            <a:off x="452891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2" name="Google Shape;402;p97"/>
          <p:cNvSpPr/>
          <p:nvPr/>
        </p:nvSpPr>
        <p:spPr>
          <a:xfrm>
            <a:off x="5228959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03" name="Google Shape;403;p97"/>
          <p:cNvSpPr/>
          <p:nvPr/>
        </p:nvSpPr>
        <p:spPr>
          <a:xfrm>
            <a:off x="5929002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04" name="Google Shape;404;p97"/>
          <p:cNvSpPr/>
          <p:nvPr/>
        </p:nvSpPr>
        <p:spPr>
          <a:xfrm>
            <a:off x="662904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05" name="Google Shape;405;p97"/>
          <p:cNvSpPr/>
          <p:nvPr/>
        </p:nvSpPr>
        <p:spPr>
          <a:xfrm>
            <a:off x="7329087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06" name="Google Shape;406;p97"/>
          <p:cNvSpPr/>
          <p:nvPr/>
        </p:nvSpPr>
        <p:spPr>
          <a:xfrm>
            <a:off x="3128830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7" name="Google Shape;407;p97"/>
          <p:cNvSpPr/>
          <p:nvPr/>
        </p:nvSpPr>
        <p:spPr>
          <a:xfrm>
            <a:off x="3828873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8" name="Google Shape;408;p97"/>
          <p:cNvSpPr/>
          <p:nvPr/>
        </p:nvSpPr>
        <p:spPr>
          <a:xfrm>
            <a:off x="452891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9" name="Google Shape;409;p97"/>
          <p:cNvSpPr/>
          <p:nvPr/>
        </p:nvSpPr>
        <p:spPr>
          <a:xfrm>
            <a:off x="5228959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10" name="Google Shape;410;p97"/>
          <p:cNvSpPr/>
          <p:nvPr/>
        </p:nvSpPr>
        <p:spPr>
          <a:xfrm>
            <a:off x="5929002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11" name="Google Shape;411;p97"/>
          <p:cNvSpPr/>
          <p:nvPr/>
        </p:nvSpPr>
        <p:spPr>
          <a:xfrm>
            <a:off x="662904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12" name="Google Shape;412;p97"/>
          <p:cNvSpPr/>
          <p:nvPr/>
        </p:nvSpPr>
        <p:spPr>
          <a:xfrm>
            <a:off x="7329087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13" name="Google Shape;413;p97"/>
          <p:cNvSpPr/>
          <p:nvPr/>
        </p:nvSpPr>
        <p:spPr>
          <a:xfrm>
            <a:off x="838200" y="2094077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14" name="Google Shape;414;p97"/>
          <p:cNvSpPr/>
          <p:nvPr/>
        </p:nvSpPr>
        <p:spPr>
          <a:xfrm>
            <a:off x="838200" y="170025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15" name="Google Shape;415;p97"/>
          <p:cNvSpPr/>
          <p:nvPr/>
        </p:nvSpPr>
        <p:spPr>
          <a:xfrm>
            <a:off x="838200" y="250427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16" name="Google Shape;416;p97"/>
          <p:cNvSpPr txBox="1"/>
          <p:nvPr/>
        </p:nvSpPr>
        <p:spPr>
          <a:xfrm>
            <a:off x="857476" y="3840820"/>
            <a:ext cx="101649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Langkah 2 :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dimulai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dibandingkan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sorted)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97"/>
          <p:cNvCxnSpPr/>
          <p:nvPr/>
        </p:nvCxnSpPr>
        <p:spPr>
          <a:xfrm>
            <a:off x="3803235" y="2504273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8" name="Google Shape;418;p97"/>
          <p:cNvSpPr txBox="1"/>
          <p:nvPr/>
        </p:nvSpPr>
        <p:spPr>
          <a:xfrm>
            <a:off x="857475" y="4240889"/>
            <a:ext cx="104963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Jika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besar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posisi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tetap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D62868-E15A-B89E-FF82-ECF9EC11025F}"/>
              </a:ext>
            </a:extLst>
          </p:cNvPr>
          <p:cNvGrpSpPr/>
          <p:nvPr/>
        </p:nvGrpSpPr>
        <p:grpSpPr>
          <a:xfrm>
            <a:off x="3128829" y="4499916"/>
            <a:ext cx="4866118" cy="1264779"/>
            <a:chOff x="3163013" y="5113979"/>
            <a:chExt cx="4866118" cy="1264779"/>
          </a:xfrm>
        </p:grpSpPr>
        <p:sp>
          <p:nvSpPr>
            <p:cNvPr id="419" name="Google Shape;419;p97"/>
            <p:cNvSpPr/>
            <p:nvPr/>
          </p:nvSpPr>
          <p:spPr>
            <a:xfrm>
              <a:off x="3163013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7</a:t>
              </a:r>
              <a:endParaRPr sz="1400"/>
            </a:p>
          </p:txBody>
        </p:sp>
        <p:sp>
          <p:nvSpPr>
            <p:cNvPr id="420" name="Google Shape;420;p97"/>
            <p:cNvSpPr/>
            <p:nvPr/>
          </p:nvSpPr>
          <p:spPr>
            <a:xfrm>
              <a:off x="3863055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8</a:t>
              </a:r>
              <a:endParaRPr sz="1400"/>
            </a:p>
          </p:txBody>
        </p:sp>
        <p:sp>
          <p:nvSpPr>
            <p:cNvPr id="421" name="Google Shape;421;p97"/>
            <p:cNvSpPr/>
            <p:nvPr/>
          </p:nvSpPr>
          <p:spPr>
            <a:xfrm>
              <a:off x="4563099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5</a:t>
              </a:r>
              <a:endParaRPr sz="1400"/>
            </a:p>
          </p:txBody>
        </p:sp>
        <p:sp>
          <p:nvSpPr>
            <p:cNvPr id="422" name="Google Shape;422;p97"/>
            <p:cNvSpPr/>
            <p:nvPr/>
          </p:nvSpPr>
          <p:spPr>
            <a:xfrm>
              <a:off x="5263142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2</a:t>
              </a:r>
              <a:endParaRPr sz="1400"/>
            </a:p>
          </p:txBody>
        </p:sp>
        <p:sp>
          <p:nvSpPr>
            <p:cNvPr id="423" name="Google Shape;423;p97"/>
            <p:cNvSpPr/>
            <p:nvPr/>
          </p:nvSpPr>
          <p:spPr>
            <a:xfrm>
              <a:off x="5963185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4</a:t>
              </a:r>
              <a:endParaRPr sz="1400"/>
            </a:p>
          </p:txBody>
        </p:sp>
        <p:sp>
          <p:nvSpPr>
            <p:cNvPr id="424" name="Google Shape;424;p97"/>
            <p:cNvSpPr/>
            <p:nvPr/>
          </p:nvSpPr>
          <p:spPr>
            <a:xfrm>
              <a:off x="6663227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6</a:t>
              </a:r>
              <a:endParaRPr sz="1400"/>
            </a:p>
          </p:txBody>
        </p:sp>
        <p:sp>
          <p:nvSpPr>
            <p:cNvPr id="425" name="Google Shape;425;p97"/>
            <p:cNvSpPr/>
            <p:nvPr/>
          </p:nvSpPr>
          <p:spPr>
            <a:xfrm>
              <a:off x="7363271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3</a:t>
              </a:r>
              <a:endParaRPr sz="1400"/>
            </a:p>
          </p:txBody>
        </p:sp>
        <p:cxnSp>
          <p:nvCxnSpPr>
            <p:cNvPr id="426" name="Google Shape;426;p97"/>
            <p:cNvCxnSpPr/>
            <p:nvPr/>
          </p:nvCxnSpPr>
          <p:spPr>
            <a:xfrm>
              <a:off x="4528915" y="5113979"/>
              <a:ext cx="0" cy="1264779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(3)</a:t>
            </a:r>
            <a:endParaRPr dirty="0"/>
          </a:p>
        </p:txBody>
      </p:sp>
      <p:sp>
        <p:nvSpPr>
          <p:cNvPr id="433" name="Google Shape;433;p98"/>
          <p:cNvSpPr/>
          <p:nvPr/>
        </p:nvSpPr>
        <p:spPr>
          <a:xfrm>
            <a:off x="482256" y="209376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34" name="Google Shape;434;p98"/>
          <p:cNvSpPr/>
          <p:nvPr/>
        </p:nvSpPr>
        <p:spPr>
          <a:xfrm>
            <a:off x="482256" y="1699948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35" name="Google Shape;435;p98"/>
          <p:cNvSpPr/>
          <p:nvPr/>
        </p:nvSpPr>
        <p:spPr>
          <a:xfrm>
            <a:off x="482256" y="250396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36" name="Google Shape;436;p98"/>
          <p:cNvSpPr/>
          <p:nvPr/>
        </p:nvSpPr>
        <p:spPr>
          <a:xfrm>
            <a:off x="2341633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37" name="Google Shape;437;p98"/>
          <p:cNvSpPr/>
          <p:nvPr/>
        </p:nvSpPr>
        <p:spPr>
          <a:xfrm>
            <a:off x="3041676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38" name="Google Shape;438;p98"/>
          <p:cNvSpPr/>
          <p:nvPr/>
        </p:nvSpPr>
        <p:spPr>
          <a:xfrm>
            <a:off x="374171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39" name="Google Shape;439;p98"/>
          <p:cNvSpPr/>
          <p:nvPr/>
        </p:nvSpPr>
        <p:spPr>
          <a:xfrm>
            <a:off x="4441762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0" name="Google Shape;440;p98"/>
          <p:cNvSpPr/>
          <p:nvPr/>
        </p:nvSpPr>
        <p:spPr>
          <a:xfrm>
            <a:off x="5141805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1" name="Google Shape;441;p98"/>
          <p:cNvSpPr/>
          <p:nvPr/>
        </p:nvSpPr>
        <p:spPr>
          <a:xfrm>
            <a:off x="584184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42" name="Google Shape;442;p98"/>
          <p:cNvSpPr/>
          <p:nvPr/>
        </p:nvSpPr>
        <p:spPr>
          <a:xfrm>
            <a:off x="6541890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44" name="Google Shape;444;p98"/>
          <p:cNvSpPr/>
          <p:nvPr/>
        </p:nvSpPr>
        <p:spPr>
          <a:xfrm>
            <a:off x="2347768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45" name="Google Shape;445;p98"/>
          <p:cNvSpPr/>
          <p:nvPr/>
        </p:nvSpPr>
        <p:spPr>
          <a:xfrm>
            <a:off x="3047810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  <p:sp>
        <p:nvSpPr>
          <p:cNvPr id="446" name="Google Shape;446;p98"/>
          <p:cNvSpPr/>
          <p:nvPr/>
        </p:nvSpPr>
        <p:spPr>
          <a:xfrm>
            <a:off x="1314795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47" name="Google Shape;447;p98"/>
          <p:cNvSpPr/>
          <p:nvPr/>
        </p:nvSpPr>
        <p:spPr>
          <a:xfrm>
            <a:off x="4447897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8" name="Google Shape;448;p98"/>
          <p:cNvSpPr/>
          <p:nvPr/>
        </p:nvSpPr>
        <p:spPr>
          <a:xfrm>
            <a:off x="5147940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9" name="Google Shape;449;p98"/>
          <p:cNvSpPr/>
          <p:nvPr/>
        </p:nvSpPr>
        <p:spPr>
          <a:xfrm>
            <a:off x="5847982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0" name="Google Shape;450;p98"/>
          <p:cNvSpPr/>
          <p:nvPr/>
        </p:nvSpPr>
        <p:spPr>
          <a:xfrm>
            <a:off x="6548026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52" name="Google Shape;452;p98"/>
          <p:cNvSpPr/>
          <p:nvPr/>
        </p:nvSpPr>
        <p:spPr>
          <a:xfrm>
            <a:off x="3050629" y="41394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53" name="Google Shape;453;p98"/>
          <p:cNvSpPr/>
          <p:nvPr/>
        </p:nvSpPr>
        <p:spPr>
          <a:xfrm>
            <a:off x="3775902" y="41432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54" name="Google Shape;454;p98"/>
          <p:cNvSpPr/>
          <p:nvPr/>
        </p:nvSpPr>
        <p:spPr>
          <a:xfrm>
            <a:off x="1314795" y="413941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5</a:t>
            </a:r>
            <a:endParaRPr sz="1400" dirty="0"/>
          </a:p>
        </p:txBody>
      </p:sp>
      <p:sp>
        <p:nvSpPr>
          <p:cNvPr id="455" name="Google Shape;455;p98"/>
          <p:cNvSpPr/>
          <p:nvPr/>
        </p:nvSpPr>
        <p:spPr>
          <a:xfrm>
            <a:off x="450739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56" name="Google Shape;456;p98"/>
          <p:cNvSpPr/>
          <p:nvPr/>
        </p:nvSpPr>
        <p:spPr>
          <a:xfrm>
            <a:off x="5207438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57" name="Google Shape;457;p98"/>
          <p:cNvSpPr/>
          <p:nvPr/>
        </p:nvSpPr>
        <p:spPr>
          <a:xfrm>
            <a:off x="5907481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8" name="Google Shape;458;p98"/>
          <p:cNvSpPr/>
          <p:nvPr/>
        </p:nvSpPr>
        <p:spPr>
          <a:xfrm>
            <a:off x="660752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60" name="Google Shape;460;p98"/>
          <p:cNvSpPr/>
          <p:nvPr/>
        </p:nvSpPr>
        <p:spPr>
          <a:xfrm>
            <a:off x="2407266" y="536297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61" name="Google Shape;461;p98"/>
          <p:cNvSpPr/>
          <p:nvPr/>
        </p:nvSpPr>
        <p:spPr>
          <a:xfrm>
            <a:off x="3775902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62" name="Google Shape;462;p98"/>
          <p:cNvSpPr/>
          <p:nvPr/>
        </p:nvSpPr>
        <p:spPr>
          <a:xfrm>
            <a:off x="3091584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63" name="Google Shape;463;p98"/>
          <p:cNvSpPr/>
          <p:nvPr/>
        </p:nvSpPr>
        <p:spPr>
          <a:xfrm>
            <a:off x="450739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64" name="Google Shape;464;p98"/>
          <p:cNvSpPr/>
          <p:nvPr/>
        </p:nvSpPr>
        <p:spPr>
          <a:xfrm>
            <a:off x="5207438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65" name="Google Shape;465;p98"/>
          <p:cNvSpPr/>
          <p:nvPr/>
        </p:nvSpPr>
        <p:spPr>
          <a:xfrm>
            <a:off x="5907481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66" name="Google Shape;466;p98"/>
          <p:cNvSpPr/>
          <p:nvPr/>
        </p:nvSpPr>
        <p:spPr>
          <a:xfrm>
            <a:off x="660752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C16F6-7275-6B5A-78A8-217284E6CF79}"/>
              </a:ext>
            </a:extLst>
          </p:cNvPr>
          <p:cNvSpPr txBox="1"/>
          <p:nvPr/>
        </p:nvSpPr>
        <p:spPr>
          <a:xfrm>
            <a:off x="7521809" y="1455920"/>
            <a:ext cx="441857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lang="en-ID" dirty="0"/>
          </a:p>
          <a:p>
            <a:endParaRPr lang="en-ID" dirty="0"/>
          </a:p>
        </p:txBody>
      </p:sp>
      <p:sp>
        <p:nvSpPr>
          <p:cNvPr id="4" name="Google Shape;444;p98">
            <a:extLst>
              <a:ext uri="{FF2B5EF4-FFF2-40B4-BE49-F238E27FC236}">
                <a16:creationId xmlns:a16="http://schemas.microsoft.com/office/drawing/2014/main" id="{686AC8EC-0E2B-297D-CA90-18340F45060F}"/>
              </a:ext>
            </a:extLst>
          </p:cNvPr>
          <p:cNvSpPr/>
          <p:nvPr/>
        </p:nvSpPr>
        <p:spPr>
          <a:xfrm>
            <a:off x="2339500" y="414656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5" name="Google Shape;445;p98">
            <a:extLst>
              <a:ext uri="{FF2B5EF4-FFF2-40B4-BE49-F238E27FC236}">
                <a16:creationId xmlns:a16="http://schemas.microsoft.com/office/drawing/2014/main" id="{FB8E61FE-3480-C5AF-0DC4-3661AD734FF8}"/>
              </a:ext>
            </a:extLst>
          </p:cNvPr>
          <p:cNvSpPr/>
          <p:nvPr/>
        </p:nvSpPr>
        <p:spPr>
          <a:xfrm>
            <a:off x="3753397" y="293277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Pengurutan(4)</a:t>
            </a:r>
            <a:endParaRPr/>
          </a:p>
        </p:txBody>
      </p:sp>
      <p:sp>
        <p:nvSpPr>
          <p:cNvPr id="474" name="Google Shape;474;p99"/>
          <p:cNvSpPr/>
          <p:nvPr/>
        </p:nvSpPr>
        <p:spPr>
          <a:xfrm>
            <a:off x="838201" y="17010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75" name="Google Shape;475;p99"/>
          <p:cNvSpPr/>
          <p:nvPr/>
        </p:nvSpPr>
        <p:spPr>
          <a:xfrm>
            <a:off x="2206837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76" name="Google Shape;476;p99"/>
          <p:cNvSpPr/>
          <p:nvPr/>
        </p:nvSpPr>
        <p:spPr>
          <a:xfrm>
            <a:off x="1522519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77" name="Google Shape;477;p99"/>
          <p:cNvSpPr/>
          <p:nvPr/>
        </p:nvSpPr>
        <p:spPr>
          <a:xfrm>
            <a:off x="2938330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78" name="Google Shape;478;p99"/>
          <p:cNvSpPr/>
          <p:nvPr/>
        </p:nvSpPr>
        <p:spPr>
          <a:xfrm>
            <a:off x="3638373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79" name="Google Shape;479;p99"/>
          <p:cNvSpPr/>
          <p:nvPr/>
        </p:nvSpPr>
        <p:spPr>
          <a:xfrm>
            <a:off x="4338415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0" name="Google Shape;480;p99"/>
          <p:cNvSpPr/>
          <p:nvPr/>
        </p:nvSpPr>
        <p:spPr>
          <a:xfrm>
            <a:off x="5038459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1" name="Google Shape;481;p99"/>
          <p:cNvSpPr/>
          <p:nvPr/>
        </p:nvSpPr>
        <p:spPr>
          <a:xfrm>
            <a:off x="838201" y="26260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2" name="Google Shape;482;p99"/>
          <p:cNvSpPr/>
          <p:nvPr/>
        </p:nvSpPr>
        <p:spPr>
          <a:xfrm>
            <a:off x="2206837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83" name="Google Shape;483;p99"/>
          <p:cNvSpPr/>
          <p:nvPr/>
        </p:nvSpPr>
        <p:spPr>
          <a:xfrm>
            <a:off x="1522519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84" name="Google Shape;484;p99"/>
          <p:cNvSpPr/>
          <p:nvPr/>
        </p:nvSpPr>
        <p:spPr>
          <a:xfrm>
            <a:off x="2938330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85" name="Google Shape;485;p99"/>
          <p:cNvSpPr/>
          <p:nvPr/>
        </p:nvSpPr>
        <p:spPr>
          <a:xfrm>
            <a:off x="3638373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86" name="Google Shape;486;p99"/>
          <p:cNvSpPr/>
          <p:nvPr/>
        </p:nvSpPr>
        <p:spPr>
          <a:xfrm>
            <a:off x="4338415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7" name="Google Shape;487;p99"/>
          <p:cNvSpPr/>
          <p:nvPr/>
        </p:nvSpPr>
        <p:spPr>
          <a:xfrm>
            <a:off x="5038459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8" name="Google Shape;488;p99"/>
          <p:cNvSpPr/>
          <p:nvPr/>
        </p:nvSpPr>
        <p:spPr>
          <a:xfrm>
            <a:off x="856659" y="362564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9" name="Google Shape;489;p99"/>
          <p:cNvSpPr/>
          <p:nvPr/>
        </p:nvSpPr>
        <p:spPr>
          <a:xfrm>
            <a:off x="2225295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0" name="Google Shape;490;p99"/>
          <p:cNvSpPr/>
          <p:nvPr/>
        </p:nvSpPr>
        <p:spPr>
          <a:xfrm>
            <a:off x="1540977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1" name="Google Shape;491;p99"/>
          <p:cNvSpPr/>
          <p:nvPr/>
        </p:nvSpPr>
        <p:spPr>
          <a:xfrm>
            <a:off x="295678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92" name="Google Shape;492;p99"/>
          <p:cNvSpPr/>
          <p:nvPr/>
        </p:nvSpPr>
        <p:spPr>
          <a:xfrm>
            <a:off x="3656831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93" name="Google Shape;493;p99"/>
          <p:cNvSpPr/>
          <p:nvPr/>
        </p:nvSpPr>
        <p:spPr>
          <a:xfrm>
            <a:off x="4356874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94" name="Google Shape;494;p99"/>
          <p:cNvSpPr/>
          <p:nvPr/>
        </p:nvSpPr>
        <p:spPr>
          <a:xfrm>
            <a:off x="505691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5" name="Google Shape;495;p99"/>
          <p:cNvSpPr/>
          <p:nvPr/>
        </p:nvSpPr>
        <p:spPr>
          <a:xfrm>
            <a:off x="856659" y="4594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96" name="Google Shape;496;p99"/>
          <p:cNvSpPr/>
          <p:nvPr/>
        </p:nvSpPr>
        <p:spPr>
          <a:xfrm>
            <a:off x="2225295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7" name="Google Shape;497;p99"/>
          <p:cNvSpPr/>
          <p:nvPr/>
        </p:nvSpPr>
        <p:spPr>
          <a:xfrm>
            <a:off x="1540977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8" name="Google Shape;498;p99"/>
          <p:cNvSpPr/>
          <p:nvPr/>
        </p:nvSpPr>
        <p:spPr>
          <a:xfrm>
            <a:off x="295678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9" name="Google Shape;499;p99"/>
          <p:cNvSpPr/>
          <p:nvPr/>
        </p:nvSpPr>
        <p:spPr>
          <a:xfrm>
            <a:off x="3656831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500" name="Google Shape;500;p99"/>
          <p:cNvSpPr/>
          <p:nvPr/>
        </p:nvSpPr>
        <p:spPr>
          <a:xfrm>
            <a:off x="4356874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501" name="Google Shape;501;p99"/>
          <p:cNvSpPr/>
          <p:nvPr/>
        </p:nvSpPr>
        <p:spPr>
          <a:xfrm>
            <a:off x="505691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pic>
        <p:nvPicPr>
          <p:cNvPr id="502" name="Google Shape;502;p99"/>
          <p:cNvPicPr preferRelativeResize="0"/>
          <p:nvPr/>
        </p:nvPicPr>
        <p:blipFill rotWithShape="1">
          <a:blip r:embed="rId3">
            <a:alphaModFix/>
          </a:blip>
          <a:srcRect l="28635" t="20320" b="61753"/>
          <a:stretch/>
        </p:blipFill>
        <p:spPr>
          <a:xfrm>
            <a:off x="6664819" y="1532554"/>
            <a:ext cx="2377617" cy="85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02;p99">
            <a:extLst>
              <a:ext uri="{FF2B5EF4-FFF2-40B4-BE49-F238E27FC236}">
                <a16:creationId xmlns:a16="http://schemas.microsoft.com/office/drawing/2014/main" id="{CF9D8941-12AA-FA86-5341-DC5D3A8441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635" t="39390" b="39984"/>
          <a:stretch/>
        </p:blipFill>
        <p:spPr>
          <a:xfrm>
            <a:off x="6664819" y="2487751"/>
            <a:ext cx="2377617" cy="98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02;p99">
            <a:extLst>
              <a:ext uri="{FF2B5EF4-FFF2-40B4-BE49-F238E27FC236}">
                <a16:creationId xmlns:a16="http://schemas.microsoft.com/office/drawing/2014/main" id="{ED616B98-CC90-EBF7-F18C-7FE4FD11D4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74237"/>
          <a:stretch/>
        </p:blipFill>
        <p:spPr>
          <a:xfrm>
            <a:off x="6710264" y="4482000"/>
            <a:ext cx="2380680" cy="12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02;p99">
            <a:extLst>
              <a:ext uri="{FF2B5EF4-FFF2-40B4-BE49-F238E27FC236}">
                <a16:creationId xmlns:a16="http://schemas.microsoft.com/office/drawing/2014/main" id="{9D7F7745-253A-55E9-7629-137A624CAF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58554" b="26155"/>
          <a:stretch/>
        </p:blipFill>
        <p:spPr>
          <a:xfrm>
            <a:off x="6710264" y="3476911"/>
            <a:ext cx="2380680" cy="733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50F6E42-FD79-C550-DD1B-A1AB3E71A609}"/>
              </a:ext>
            </a:extLst>
          </p:cNvPr>
          <p:cNvSpPr/>
          <p:nvPr/>
        </p:nvSpPr>
        <p:spPr>
          <a:xfrm>
            <a:off x="5909847" y="180425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E74E0F-636E-78F1-E227-70902C5BE5E7}"/>
              </a:ext>
            </a:extLst>
          </p:cNvPr>
          <p:cNvSpPr/>
          <p:nvPr/>
        </p:nvSpPr>
        <p:spPr>
          <a:xfrm>
            <a:off x="5902246" y="276979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B23E926-995C-8893-2CF9-116832A77E9D}"/>
              </a:ext>
            </a:extLst>
          </p:cNvPr>
          <p:cNvSpPr/>
          <p:nvPr/>
        </p:nvSpPr>
        <p:spPr>
          <a:xfrm>
            <a:off x="5947691" y="374760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DC3451-F9D1-0EC7-9340-8AACDA4B1FE8}"/>
              </a:ext>
            </a:extLst>
          </p:cNvPr>
          <p:cNvSpPr/>
          <p:nvPr/>
        </p:nvSpPr>
        <p:spPr>
          <a:xfrm>
            <a:off x="5971409" y="475917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BC7E6B-F3F6-CD27-1A20-BE15A69B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Insertion Sort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F13C0-4F9A-A002-E30D-482235B3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(flowchart/pseudo code)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Insertion Sort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data n</a:t>
            </a:r>
          </a:p>
        </p:txBody>
      </p:sp>
    </p:spTree>
    <p:extLst>
      <p:ext uri="{BB962C8B-B14F-4D97-AF65-F5344CB8AC3E}">
        <p14:creationId xmlns:p14="http://schemas.microsoft.com/office/powerpoint/2010/main" val="242145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Insertion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99569" y="1779599"/>
            <a:ext cx="6841564" cy="3170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Insertion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temp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j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while (j&gt;0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[j-1]&gt;temp)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temp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1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0A1-B95D-D6F4-F416-883BC9A1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0AB9-5756-3291-A120-F8D71EBD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Sorting</a:t>
            </a:r>
            <a:r>
              <a:rPr lang="en-US" dirty="0"/>
              <a:t> /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data yang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yang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 data,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i="1" dirty="0"/>
              <a:t>sorting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i="1" dirty="0"/>
              <a:t>ascending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i="1" dirty="0"/>
              <a:t>descending</a:t>
            </a:r>
            <a:r>
              <a:rPr lang="en-US" b="1" dirty="0"/>
              <a:t>. </a:t>
            </a:r>
            <a:r>
              <a:rPr lang="en-US" i="1" dirty="0"/>
              <a:t>Ascending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dan </a:t>
            </a:r>
            <a:r>
              <a:rPr lang="en-US" i="1" dirty="0"/>
              <a:t>Descending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0215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Latihan</a:t>
            </a:r>
            <a:endParaRPr b="1" dirty="0"/>
          </a:p>
        </p:txBody>
      </p:sp>
      <p:sp>
        <p:nvSpPr>
          <p:cNvPr id="515" name="Google Shape;515;p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800"/>
              <a:buNone/>
            </a:pPr>
            <a:r>
              <a:rPr lang="en-US" dirty="0"/>
              <a:t>Data = {23,35,7,14,67} </a:t>
            </a:r>
          </a:p>
          <a:p>
            <a:pPr marL="0" indent="0">
              <a:buSzPts val="1800"/>
              <a:buNone/>
            </a:pPr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descending data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1052513" indent="-514350">
              <a:buSzPts val="1800"/>
              <a:buAutoNum type="alphaLcPeriod"/>
            </a:pPr>
            <a:r>
              <a:rPr lang="en-US" dirty="0"/>
              <a:t>Bubble Sort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Selection Sort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Insertion Sort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Bubble 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Bubble Sort</a:t>
            </a:r>
            <a:endParaRPr b="1" dirty="0"/>
          </a:p>
        </p:txBody>
      </p:sp>
      <p:sp>
        <p:nvSpPr>
          <p:cNvPr id="106" name="Google Shape;106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</a:t>
            </a:r>
            <a:r>
              <a:rPr lang="en-US" i="1" dirty="0"/>
              <a:t>sorting</a:t>
            </a:r>
            <a:r>
              <a:rPr lang="en-US" dirty="0"/>
              <a:t>)</a:t>
            </a:r>
            <a:endParaRPr dirty="0"/>
          </a:p>
          <a:p>
            <a:pPr marL="457189" indent="-342891">
              <a:buSzPts val="1800"/>
            </a:pPr>
            <a:r>
              <a:rPr lang="en-US" dirty="0"/>
              <a:t>Teknis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dan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setelahnya</a:t>
            </a:r>
            <a:r>
              <a:rPr lang="en-US" dirty="0"/>
              <a:t> 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compare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swap/no swap</a:t>
            </a:r>
            <a:endParaRPr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Visualisasi</a:t>
            </a:r>
            <a:r>
              <a:rPr lang="en-US" b="1" dirty="0"/>
              <a:t> Bubble Sort Ascending</a:t>
            </a:r>
            <a:endParaRPr b="1" dirty="0"/>
          </a:p>
        </p:txBody>
      </p:sp>
      <p:pic>
        <p:nvPicPr>
          <p:cNvPr id="3" name="Ilustrasi BubbleSort">
            <a:hlinkClick r:id="" action="ppaction://media"/>
            <a:extLst>
              <a:ext uri="{FF2B5EF4-FFF2-40B4-BE49-F238E27FC236}">
                <a16:creationId xmlns:a16="http://schemas.microsoft.com/office/drawing/2014/main" id="{DBE69B5D-C1F7-F058-E977-1F0F8FC5AF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19550" y="2128838"/>
            <a:ext cx="4152900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5"/>
          <p:cNvSpPr txBox="1">
            <a:spLocks noGrp="1"/>
          </p:cNvSpPr>
          <p:nvPr>
            <p:ph type="body" idx="1"/>
          </p:nvPr>
        </p:nvSpPr>
        <p:spPr>
          <a:xfrm>
            <a:off x="838200" y="158737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114298" indent="0">
              <a:buSzPts val="1800"/>
              <a:buNone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data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114298" indent="0">
              <a:buSzPts val="1800"/>
              <a:buNone/>
            </a:pPr>
            <a:r>
              <a:rPr lang="en-US" dirty="0" err="1"/>
              <a:t>Tahap</a:t>
            </a:r>
            <a:r>
              <a:rPr lang="en-US" dirty="0"/>
              <a:t> 0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571498" indent="-457200">
              <a:buSzPts val="1800"/>
            </a:pPr>
            <a:r>
              <a:rPr lang="en-US" dirty="0" err="1"/>
              <a:t>Membandingkan</a:t>
            </a:r>
            <a:r>
              <a:rPr lang="en-US" dirty="0"/>
              <a:t> (</a:t>
            </a:r>
            <a:r>
              <a:rPr lang="en-US" i="1" dirty="0"/>
              <a:t>compare</a:t>
            </a:r>
            <a:r>
              <a:rPr lang="en-US" dirty="0"/>
              <a:t>)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di </a:t>
            </a:r>
            <a:r>
              <a:rPr lang="en-US" dirty="0" err="1"/>
              <a:t>kanannya</a:t>
            </a:r>
            <a:r>
              <a:rPr lang="en-US" dirty="0"/>
              <a:t>,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</a:t>
            </a:r>
          </a:p>
          <a:p>
            <a:pPr marL="571498" indent="-457200">
              <a:buSzPts val="1800"/>
            </a:pPr>
            <a:r>
              <a:rPr lang="en-US" dirty="0"/>
              <a:t>Jika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data di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di </a:t>
            </a:r>
            <a:r>
              <a:rPr lang="en-US" dirty="0" err="1"/>
              <a:t>kanannya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tukar</a:t>
            </a:r>
            <a:r>
              <a:rPr lang="en-US" dirty="0"/>
              <a:t> (</a:t>
            </a:r>
            <a:r>
              <a:rPr lang="en-US" i="1" dirty="0"/>
              <a:t>swap</a:t>
            </a:r>
            <a:r>
              <a:rPr lang="en-US" dirty="0"/>
              <a:t>)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kedua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0570EAF-04DE-425A-F345-D8504B546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97599-E850-D594-A1E6-1AD8FDA1206D}"/>
              </a:ext>
            </a:extLst>
          </p:cNvPr>
          <p:cNvSpPr txBox="1"/>
          <p:nvPr/>
        </p:nvSpPr>
        <p:spPr>
          <a:xfrm>
            <a:off x="4243295" y="2157536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500" dirty="0">
                <a:solidFill>
                  <a:srgbClr val="FFC000"/>
                </a:solidFill>
              </a:rPr>
              <a:t>{6,5,3,1,8,7,2,4}</a:t>
            </a:r>
            <a:endParaRPr lang="en-ID" spc="5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0570EAF-04DE-425A-F345-D8504B546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CD7CB-45EB-A882-39C8-9DE9496ECCF9}"/>
              </a:ext>
            </a:extLst>
          </p:cNvPr>
          <p:cNvGrpSpPr/>
          <p:nvPr/>
        </p:nvGrpSpPr>
        <p:grpSpPr>
          <a:xfrm>
            <a:off x="394452" y="1685403"/>
            <a:ext cx="9652634" cy="523220"/>
            <a:chOff x="753036" y="1804925"/>
            <a:chExt cx="965263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B97599-E850-D594-A1E6-1AD8FDA1206D}"/>
                </a:ext>
              </a:extLst>
            </p:cNvPr>
            <p:cNvSpPr txBox="1"/>
            <p:nvPr/>
          </p:nvSpPr>
          <p:spPr>
            <a:xfrm>
              <a:off x="753036" y="1804925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5,3,1,8,7,2,4}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DA7831-F149-D04D-E166-D9A65DC5B1BE}"/>
                </a:ext>
              </a:extLst>
            </p:cNvPr>
            <p:cNvSpPr txBox="1"/>
            <p:nvPr/>
          </p:nvSpPr>
          <p:spPr>
            <a:xfrm>
              <a:off x="5293374" y="1902222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0 &gt; data </a:t>
              </a:r>
              <a:r>
                <a:rPr lang="en-US" dirty="0" err="1"/>
                <a:t>ke</a:t>
              </a:r>
              <a:r>
                <a:rPr lang="en-US" dirty="0"/>
                <a:t> 1? 6 &gt; 5, swap 6 dan 5</a:t>
              </a:r>
              <a:endParaRPr lang="en-ID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57529-EB99-4A3C-878B-295B962CC8AD}"/>
              </a:ext>
            </a:extLst>
          </p:cNvPr>
          <p:cNvGrpSpPr/>
          <p:nvPr/>
        </p:nvGrpSpPr>
        <p:grpSpPr>
          <a:xfrm>
            <a:off x="394452" y="2317193"/>
            <a:ext cx="9658610" cy="523220"/>
            <a:chOff x="753036" y="2436715"/>
            <a:chExt cx="9658610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1DF16A-1D84-3EA7-9437-767E21B69C3A}"/>
                </a:ext>
              </a:extLst>
            </p:cNvPr>
            <p:cNvSpPr txBox="1"/>
            <p:nvPr/>
          </p:nvSpPr>
          <p:spPr>
            <a:xfrm>
              <a:off x="753036" y="2436715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3,1,8,7,2,4}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8E527-D8AD-BE3A-5AA8-96805863D39F}"/>
                </a:ext>
              </a:extLst>
            </p:cNvPr>
            <p:cNvSpPr txBox="1"/>
            <p:nvPr/>
          </p:nvSpPr>
          <p:spPr>
            <a:xfrm>
              <a:off x="5299350" y="2483088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1 &gt; data </a:t>
              </a:r>
              <a:r>
                <a:rPr lang="en-US" dirty="0" err="1"/>
                <a:t>ke</a:t>
              </a:r>
              <a:r>
                <a:rPr lang="en-US" dirty="0"/>
                <a:t> 2? 6 &gt; 3, swap 6 dan 3</a:t>
              </a:r>
              <a:endParaRPr lang="en-ID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78EFBF-AD5A-96FA-1085-338714EBBCB3}"/>
              </a:ext>
            </a:extLst>
          </p:cNvPr>
          <p:cNvGrpSpPr/>
          <p:nvPr/>
        </p:nvGrpSpPr>
        <p:grpSpPr>
          <a:xfrm>
            <a:off x="394452" y="2895845"/>
            <a:ext cx="9658610" cy="523220"/>
            <a:chOff x="753036" y="3015367"/>
            <a:chExt cx="965861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B1B146-FC77-15B7-1AC9-4807011A2CDB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1,8,7,2,4}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07CE17-395B-C273-1B47-40D199A93E2B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2 &gt; data </a:t>
              </a:r>
              <a:r>
                <a:rPr lang="en-US" dirty="0" err="1"/>
                <a:t>ke</a:t>
              </a:r>
              <a:r>
                <a:rPr lang="en-US" dirty="0"/>
                <a:t> 3? 6 &gt; 1, swap 6 dan 3</a:t>
              </a:r>
              <a:endParaRPr lang="en-ID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41A8DB-D4A2-DCCA-9AFD-71E412AD0DD6}"/>
              </a:ext>
            </a:extLst>
          </p:cNvPr>
          <p:cNvGrpSpPr/>
          <p:nvPr/>
        </p:nvGrpSpPr>
        <p:grpSpPr>
          <a:xfrm>
            <a:off x="388476" y="3474497"/>
            <a:ext cx="9658610" cy="523220"/>
            <a:chOff x="753036" y="3015367"/>
            <a:chExt cx="9658610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37E96F-478F-E477-FDF6-26862894FE9A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B07DF1-98EC-CBAD-12B3-450BBA052F6A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3 &gt; data </a:t>
              </a:r>
              <a:r>
                <a:rPr lang="en-US" dirty="0" err="1"/>
                <a:t>ke</a:t>
              </a:r>
              <a:r>
                <a:rPr lang="en-US" dirty="0"/>
                <a:t> 4? 6 </a:t>
              </a:r>
              <a:r>
                <a:rPr lang="en-US" dirty="0" err="1"/>
                <a:t>tidak</a:t>
              </a:r>
              <a:r>
                <a:rPr lang="en-US" dirty="0"/>
                <a:t> &gt; 8, no swap</a:t>
              </a:r>
              <a:endParaRPr lang="en-ID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9DACB5-E148-B080-C92A-0D491FD68F1A}"/>
              </a:ext>
            </a:extLst>
          </p:cNvPr>
          <p:cNvGrpSpPr/>
          <p:nvPr/>
        </p:nvGrpSpPr>
        <p:grpSpPr>
          <a:xfrm>
            <a:off x="388476" y="4000156"/>
            <a:ext cx="9658610" cy="523220"/>
            <a:chOff x="753036" y="3015367"/>
            <a:chExt cx="9658610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E7FE77-8991-AEEC-B5AD-D156288D6E2F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7,2,4}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D7EA4-7D23-DB57-4FDA-2032170E6181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4 &gt; data </a:t>
              </a:r>
              <a:r>
                <a:rPr lang="en-US" dirty="0" err="1"/>
                <a:t>ke</a:t>
              </a:r>
              <a:r>
                <a:rPr lang="en-US" dirty="0"/>
                <a:t> 5? 8 &gt; 7, swap 8 dan 7</a:t>
              </a:r>
              <a:endParaRPr lang="en-ID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0B50C4-BFEC-9C3E-8A5E-EE7CF43C23CA}"/>
              </a:ext>
            </a:extLst>
          </p:cNvPr>
          <p:cNvGrpSpPr/>
          <p:nvPr/>
        </p:nvGrpSpPr>
        <p:grpSpPr>
          <a:xfrm>
            <a:off x="388476" y="4523376"/>
            <a:ext cx="9658610" cy="523220"/>
            <a:chOff x="753036" y="3015367"/>
            <a:chExt cx="9658610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6261F-E1BA-F39F-BC36-0387304466B2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{5,3,1,6,7,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2,4}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082C3A-4F85-71D5-070D-D05BA2091F91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5 &gt; data </a:t>
              </a:r>
              <a:r>
                <a:rPr lang="en-US" dirty="0" err="1"/>
                <a:t>ke</a:t>
              </a:r>
              <a:r>
                <a:rPr lang="en-US" dirty="0"/>
                <a:t> 6? 8 &gt; 2, swap 8 dan 2</a:t>
              </a:r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818AA-AA94-0B81-3032-DFAC941E12A8}"/>
              </a:ext>
            </a:extLst>
          </p:cNvPr>
          <p:cNvGrpSpPr/>
          <p:nvPr/>
        </p:nvGrpSpPr>
        <p:grpSpPr>
          <a:xfrm>
            <a:off x="394452" y="5046596"/>
            <a:ext cx="9658610" cy="523220"/>
            <a:chOff x="753036" y="3015367"/>
            <a:chExt cx="9658610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2CF9E7-93AE-82D6-146D-8796C7BEDDF3}"/>
                </a:ext>
              </a:extLst>
            </p:cNvPr>
            <p:cNvSpPr txBox="1"/>
            <p:nvPr/>
          </p:nvSpPr>
          <p:spPr>
            <a:xfrm>
              <a:off x="753036" y="3015367"/>
              <a:ext cx="422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{5,3,1,6,7,2,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8,</a:t>
              </a:r>
              <a:r>
                <a:rPr lang="en-US" sz="2800" spc="500" dirty="0">
                  <a:solidFill>
                    <a:srgbClr val="FF0000"/>
                  </a:solidFill>
                </a:rPr>
                <a:t>*</a:t>
              </a:r>
              <a:r>
                <a:rPr lang="en-US" sz="2800" spc="500" dirty="0">
                  <a:solidFill>
                    <a:srgbClr val="FFC000"/>
                  </a:solidFill>
                </a:rPr>
                <a:t>4}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DA73B5-D77D-EBF6-ACB6-1257870B85EE}"/>
                </a:ext>
              </a:extLst>
            </p:cNvPr>
            <p:cNvSpPr txBox="1"/>
            <p:nvPr/>
          </p:nvSpPr>
          <p:spPr>
            <a:xfrm>
              <a:off x="5299350" y="3061740"/>
              <a:ext cx="511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data </a:t>
              </a:r>
              <a:r>
                <a:rPr lang="en-US" dirty="0" err="1"/>
                <a:t>ke</a:t>
              </a:r>
              <a:r>
                <a:rPr lang="en-US" dirty="0"/>
                <a:t> 6 &gt; data </a:t>
              </a:r>
              <a:r>
                <a:rPr lang="en-US" dirty="0" err="1"/>
                <a:t>ke</a:t>
              </a:r>
              <a:r>
                <a:rPr lang="en-US" dirty="0"/>
                <a:t> 7? 8 &gt; 4, swap 8 dan 4</a:t>
              </a:r>
              <a:endParaRPr lang="en-ID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13324B-26E4-96B9-8FF9-0312565BA27C}"/>
              </a:ext>
            </a:extLst>
          </p:cNvPr>
          <p:cNvGrpSpPr/>
          <p:nvPr/>
        </p:nvGrpSpPr>
        <p:grpSpPr>
          <a:xfrm>
            <a:off x="388476" y="5563721"/>
            <a:ext cx="11444940" cy="692704"/>
            <a:chOff x="753036" y="3015367"/>
            <a:chExt cx="11444940" cy="6927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4424C-4C3B-8A5A-9876-ED2C36C90772}"/>
                </a:ext>
              </a:extLst>
            </p:cNvPr>
            <p:cNvSpPr txBox="1"/>
            <p:nvPr/>
          </p:nvSpPr>
          <p:spPr>
            <a:xfrm>
              <a:off x="753036" y="3015367"/>
              <a:ext cx="3589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500" dirty="0">
                  <a:solidFill>
                    <a:srgbClr val="FFC000"/>
                  </a:solidFill>
                </a:rPr>
                <a:t>{5,3,1,6,7,2,4,</a:t>
              </a:r>
              <a:r>
                <a:rPr lang="en-US" sz="2800" b="1" spc="500" dirty="0">
                  <a:solidFill>
                    <a:srgbClr val="FFC000"/>
                  </a:solidFill>
                  <a:highlight>
                    <a:srgbClr val="00FF00"/>
                  </a:highlight>
                </a:rPr>
                <a:t>8</a:t>
              </a:r>
              <a:r>
                <a:rPr lang="en-US" sz="2800" spc="500" dirty="0">
                  <a:solidFill>
                    <a:srgbClr val="FFC000"/>
                  </a:solidFill>
                </a:rPr>
                <a:t>}</a:t>
              </a:r>
              <a:endParaRPr lang="en-ID" spc="500" dirty="0">
                <a:solidFill>
                  <a:srgbClr val="FFC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EECC30-678D-1F10-E160-2145C24226DC}"/>
                </a:ext>
              </a:extLst>
            </p:cNvPr>
            <p:cNvSpPr txBox="1"/>
            <p:nvPr/>
          </p:nvSpPr>
          <p:spPr>
            <a:xfrm>
              <a:off x="5299350" y="3061740"/>
              <a:ext cx="6898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Nilai pada data </a:t>
              </a:r>
              <a:r>
                <a:rPr lang="en-US" dirty="0" err="1"/>
                <a:t>ke</a:t>
              </a:r>
              <a:r>
                <a:rPr lang="en-US" dirty="0"/>
                <a:t> 7 </a:t>
              </a:r>
              <a:r>
                <a:rPr lang="en-US" dirty="0" err="1"/>
                <a:t>dikunci</a:t>
              </a:r>
              <a:r>
                <a:rPr lang="en-US" dirty="0"/>
                <a:t> </a:t>
              </a:r>
              <a:r>
                <a:rPr lang="en-US" dirty="0" err="1"/>
                <a:t>sebagai</a:t>
              </a:r>
              <a:r>
                <a:rPr lang="en-US" dirty="0"/>
                <a:t> data </a:t>
              </a:r>
              <a:r>
                <a:rPr lang="en-US" dirty="0" err="1"/>
                <a:t>terbesar</a:t>
              </a:r>
              <a:r>
                <a:rPr lang="en-US" dirty="0"/>
                <a:t> </a:t>
              </a:r>
              <a:r>
                <a:rPr lang="en-US" dirty="0" err="1"/>
                <a:t>pertama</a:t>
              </a:r>
              <a:r>
                <a:rPr lang="en-US" dirty="0"/>
                <a:t> </a:t>
              </a:r>
              <a:r>
                <a:rPr lang="en-US" dirty="0" err="1"/>
                <a:t>berada</a:t>
              </a:r>
              <a:r>
                <a:rPr lang="en-US" dirty="0"/>
                <a:t> di </a:t>
              </a:r>
              <a:r>
                <a:rPr lang="en-US" dirty="0" err="1"/>
                <a:t>ujung</a:t>
              </a:r>
              <a:r>
                <a:rPr lang="en-US" dirty="0"/>
                <a:t> </a:t>
              </a:r>
              <a:r>
                <a:rPr lang="en-US" dirty="0" err="1"/>
                <a:t>kanan</a:t>
              </a:r>
              <a:r>
                <a:rPr lang="en-US" dirty="0"/>
                <a:t> 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98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97DC-721F-E2B6-6C51-4B5429B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/>
              <a:t>Bubble Sort </a:t>
            </a:r>
            <a:r>
              <a:rPr lang="en-US" dirty="0"/>
              <a:t>Per </a:t>
            </a:r>
            <a:r>
              <a:rPr lang="en-US" dirty="0" err="1"/>
              <a:t>Tahap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7D7F-C1A7-DFCB-CB23-60937A48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(flowchart) </a:t>
            </a:r>
            <a:r>
              <a:rPr lang="en-US" dirty="0" err="1"/>
              <a:t>tahap</a:t>
            </a:r>
            <a:r>
              <a:rPr lang="en-US" dirty="0"/>
              <a:t> 0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ilustrasi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2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11217</TotalTime>
  <Words>1860</Words>
  <Application>Microsoft Office PowerPoint</Application>
  <PresentationFormat>Widescreen</PresentationFormat>
  <Paragraphs>377</Paragraphs>
  <Slides>30</Slides>
  <Notes>28</Notes>
  <HiddenSlides>3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Fjalla One</vt:lpstr>
      <vt:lpstr>Lato</vt:lpstr>
      <vt:lpstr>Wingdings</vt:lpstr>
      <vt:lpstr>Office Theme</vt:lpstr>
      <vt:lpstr>Sorting</vt:lpstr>
      <vt:lpstr>Pokok Bahasan</vt:lpstr>
      <vt:lpstr>Sorting</vt:lpstr>
      <vt:lpstr>Bubble Sort</vt:lpstr>
      <vt:lpstr>Bubble Sort</vt:lpstr>
      <vt:lpstr>Visualisasi Bubble Sort Ascending</vt:lpstr>
      <vt:lpstr>Ilustrasi Pengurutan Ascending</vt:lpstr>
      <vt:lpstr>Ilustrasi Pengurutan Ascending</vt:lpstr>
      <vt:lpstr>Algoritma Bubble Sort Per Tahap</vt:lpstr>
      <vt:lpstr>Skema Bubble Sort dengan Size data = 8</vt:lpstr>
      <vt:lpstr>Algoritma Bubble Sort</vt:lpstr>
      <vt:lpstr>Algoritma Bubble Sort</vt:lpstr>
      <vt:lpstr>Selection Sort</vt:lpstr>
      <vt:lpstr>Selection Sort</vt:lpstr>
      <vt:lpstr>Visualisasi SelectionSort Ascending</vt:lpstr>
      <vt:lpstr>Ilustrasi Pengurutan Ascending</vt:lpstr>
      <vt:lpstr>Ilustrasi Pengurutan Ascending (2)</vt:lpstr>
      <vt:lpstr>Ilustrasi Pengurutan (3)</vt:lpstr>
      <vt:lpstr>Algoritma Selection Sort</vt:lpstr>
      <vt:lpstr>Algoritma Selection Sort</vt:lpstr>
      <vt:lpstr>Insertion Sort</vt:lpstr>
      <vt:lpstr>Insertion Sort</vt:lpstr>
      <vt:lpstr>Visualisasi InsertionSort</vt:lpstr>
      <vt:lpstr>Ilustrasi Pengurutan</vt:lpstr>
      <vt:lpstr>Ilustrasi Pengurutan(2)</vt:lpstr>
      <vt:lpstr>Ilustrasi Pengurutan(3)</vt:lpstr>
      <vt:lpstr>Ilustrasi Pengurutan(4)</vt:lpstr>
      <vt:lpstr>Algoritma Insertion Sort</vt:lpstr>
      <vt:lpstr>Algoritma Insertion Sort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Mungki Astiningrum</cp:lastModifiedBy>
  <cp:revision>77</cp:revision>
  <dcterms:created xsi:type="dcterms:W3CDTF">2021-08-30T06:37:21Z</dcterms:created>
  <dcterms:modified xsi:type="dcterms:W3CDTF">2024-03-17T02:13:57Z</dcterms:modified>
</cp:coreProperties>
</file>