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5EB8570-1AE9-4352-A72D-7484CE7A61D0}">
  <a:tblStyle styleId="{F5EB8570-1AE9-4352-A72D-7484CE7A61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78bec3f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78bec3f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70e703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70e703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70e703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70e703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70e703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70e703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170e703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170e703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70e703af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170e703af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70e703af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70e703a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78bec3f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178bec3f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78bec3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78bec3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mod_02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Membership Operator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Membership Operator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n, not in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Identity Operator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s,  is not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&gt;Match the object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About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Myfirst python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Multiline statement 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Python Quotation</a:t>
            </a:r>
            <a:endParaRPr sz="17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Python Data Types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Python Basic Operation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Variable</a:t>
            </a:r>
            <a:r>
              <a:rPr b="1" lang="en"/>
              <a:t>  Assignment &amp; </a:t>
            </a:r>
            <a:r>
              <a:rPr b="1" lang="en"/>
              <a:t>Data Types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</a:t>
            </a:r>
            <a:r>
              <a:rPr lang="en"/>
              <a:t>reserved</a:t>
            </a:r>
            <a:r>
              <a:rPr lang="en"/>
              <a:t> word List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and, exec, Not, as, finally, or, assert, for, pass,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break, from, print, class, global, raise, continue, if,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return, def, import, try, del, in, while,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elif, is, with, else, lambda, yield, excep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reserved word start with small letter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variable name start only (A/Z or a/z or _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case sensitive (INDIA or india is not same)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Variable  Assignment &amp; Data Types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value Assignment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value Assignment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</a:t>
            </a:r>
            <a:endParaRPr/>
          </a:p>
        </p:txBody>
      </p:sp>
      <p:cxnSp>
        <p:nvCxnSpPr>
          <p:cNvPr id="79" name="Google Shape;79;p17"/>
          <p:cNvCxnSpPr>
            <a:stCxn id="80" idx="2"/>
            <a:endCxn id="81" idx="0"/>
          </p:cNvCxnSpPr>
          <p:nvPr/>
        </p:nvCxnSpPr>
        <p:spPr>
          <a:xfrm flipH="1" rot="-5400000">
            <a:off x="5285700" y="7033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2" name="Google Shape;82;p17"/>
          <p:cNvCxnSpPr>
            <a:stCxn id="83" idx="0"/>
            <a:endCxn id="80" idx="2"/>
          </p:cNvCxnSpPr>
          <p:nvPr/>
        </p:nvCxnSpPr>
        <p:spPr>
          <a:xfrm rot="-5400000">
            <a:off x="3515400" y="7034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0" name="Google Shape;80;p17"/>
          <p:cNvSpPr txBox="1"/>
          <p:nvPr/>
        </p:nvSpPr>
        <p:spPr>
          <a:xfrm>
            <a:off x="3954150" y="8983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Data Type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185050" y="19124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Static data types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725650" y="19124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Dynamic Data Types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842750" y="2500875"/>
            <a:ext cx="31791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 data type define by programmer itself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Like  C, C++, Java, .net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 i =100;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 = 200.3;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4971375" y="2500875"/>
            <a:ext cx="36045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Programmer need not specify data type explicitly, but at the time of program execution internally data type is defined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Like python, javascript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in python</a:t>
            </a:r>
            <a:endParaRPr/>
          </a:p>
        </p:txBody>
      </p:sp>
      <p:cxnSp>
        <p:nvCxnSpPr>
          <p:cNvPr id="91" name="Google Shape;91;p18"/>
          <p:cNvCxnSpPr>
            <a:stCxn id="92" idx="2"/>
            <a:endCxn id="93" idx="0"/>
          </p:cNvCxnSpPr>
          <p:nvPr/>
        </p:nvCxnSpPr>
        <p:spPr>
          <a:xfrm rot="5400000">
            <a:off x="4043850" y="1841350"/>
            <a:ext cx="647700" cy="4086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4" name="Google Shape;94;p18"/>
          <p:cNvCxnSpPr>
            <a:stCxn id="95" idx="0"/>
            <a:endCxn id="92" idx="2"/>
          </p:cNvCxnSpPr>
          <p:nvPr/>
        </p:nvCxnSpPr>
        <p:spPr>
          <a:xfrm rot="-5400000">
            <a:off x="2704950" y="502400"/>
            <a:ext cx="647700" cy="30867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6" name="Google Shape;96;p18"/>
          <p:cNvCxnSpPr>
            <a:stCxn id="95" idx="2"/>
            <a:endCxn id="97" idx="0"/>
          </p:cNvCxnSpPr>
          <p:nvPr/>
        </p:nvCxnSpPr>
        <p:spPr>
          <a:xfrm rot="5400000">
            <a:off x="1108950" y="3045200"/>
            <a:ext cx="685800" cy="6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8" name="Google Shape;98;p18"/>
          <p:cNvCxnSpPr>
            <a:stCxn id="99" idx="0"/>
            <a:endCxn id="95" idx="2"/>
          </p:cNvCxnSpPr>
          <p:nvPr/>
        </p:nvCxnSpPr>
        <p:spPr>
          <a:xfrm rot="-5400000">
            <a:off x="728550" y="2664800"/>
            <a:ext cx="685800" cy="828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0" name="Google Shape;100;p18"/>
          <p:cNvCxnSpPr>
            <a:stCxn id="93" idx="2"/>
            <a:endCxn id="101" idx="0"/>
          </p:cNvCxnSpPr>
          <p:nvPr/>
        </p:nvCxnSpPr>
        <p:spPr>
          <a:xfrm flipH="1" rot="-5400000">
            <a:off x="3910200" y="2988950"/>
            <a:ext cx="685800" cy="179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2" name="Google Shape;102;p18"/>
          <p:cNvCxnSpPr>
            <a:stCxn id="103" idx="0"/>
            <a:endCxn id="93" idx="2"/>
          </p:cNvCxnSpPr>
          <p:nvPr/>
        </p:nvCxnSpPr>
        <p:spPr>
          <a:xfrm rot="-5400000">
            <a:off x="3541200" y="2799500"/>
            <a:ext cx="685800" cy="558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2" name="Google Shape;92;p18"/>
          <p:cNvSpPr txBox="1"/>
          <p:nvPr/>
        </p:nvSpPr>
        <p:spPr>
          <a:xfrm>
            <a:off x="3801750" y="13555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Python data Types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889650" y="2369600"/>
            <a:ext cx="11916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Number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515850" y="2369600"/>
            <a:ext cx="12948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Seqence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018450" y="3421700"/>
            <a:ext cx="6492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List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280200" y="3421700"/>
            <a:ext cx="6492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165500" y="3421700"/>
            <a:ext cx="5052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Float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73000" y="3421700"/>
            <a:ext cx="7689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Integer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810650" y="3421700"/>
            <a:ext cx="5586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Tuple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750200" y="3421700"/>
            <a:ext cx="7689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Complex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" name="Google Shape;106;p18"/>
          <p:cNvCxnSpPr>
            <a:stCxn id="105" idx="0"/>
            <a:endCxn id="95" idx="2"/>
          </p:cNvCxnSpPr>
          <p:nvPr/>
        </p:nvCxnSpPr>
        <p:spPr>
          <a:xfrm flipH="1" rot="5400000">
            <a:off x="1467150" y="2754200"/>
            <a:ext cx="685800" cy="649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7" name="Google Shape;107;p18"/>
          <p:cNvCxnSpPr>
            <a:stCxn id="104" idx="0"/>
            <a:endCxn id="93" idx="2"/>
          </p:cNvCxnSpPr>
          <p:nvPr/>
        </p:nvCxnSpPr>
        <p:spPr>
          <a:xfrm flipH="1" rot="5400000">
            <a:off x="4283700" y="2615450"/>
            <a:ext cx="685800" cy="926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8" name="Google Shape;108;p18"/>
          <p:cNvSpPr txBox="1"/>
          <p:nvPr/>
        </p:nvSpPr>
        <p:spPr>
          <a:xfrm>
            <a:off x="5473850" y="2369600"/>
            <a:ext cx="10173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Set/Dictonary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6797925" y="2369600"/>
            <a:ext cx="12948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8"/>
          <p:cNvCxnSpPr>
            <a:endCxn id="111" idx="0"/>
          </p:cNvCxnSpPr>
          <p:nvPr/>
        </p:nvCxnSpPr>
        <p:spPr>
          <a:xfrm flipH="1" rot="-5400000">
            <a:off x="7390000" y="2812550"/>
            <a:ext cx="685800" cy="532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2" name="Google Shape;112;p18"/>
          <p:cNvCxnSpPr>
            <a:endCxn id="109" idx="2"/>
          </p:cNvCxnSpPr>
          <p:nvPr/>
        </p:nvCxnSpPr>
        <p:spPr>
          <a:xfrm rot="-5400000">
            <a:off x="6857775" y="2834150"/>
            <a:ext cx="685800" cy="489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1" name="Google Shape;111;p18"/>
          <p:cNvSpPr txBox="1"/>
          <p:nvPr/>
        </p:nvSpPr>
        <p:spPr>
          <a:xfrm>
            <a:off x="7674550" y="3421700"/>
            <a:ext cx="6492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List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555300" y="3421700"/>
            <a:ext cx="6492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18"/>
          <p:cNvCxnSpPr>
            <a:stCxn id="109" idx="0"/>
          </p:cNvCxnSpPr>
          <p:nvPr/>
        </p:nvCxnSpPr>
        <p:spPr>
          <a:xfrm flipH="1" rot="5400000">
            <a:off x="5853525" y="777800"/>
            <a:ext cx="310200" cy="28734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5" name="Google Shape;115;p18"/>
          <p:cNvCxnSpPr/>
          <p:nvPr/>
        </p:nvCxnSpPr>
        <p:spPr>
          <a:xfrm flipH="1">
            <a:off x="5891175" y="2043175"/>
            <a:ext cx="451800" cy="326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Arithmetic Operation</a:t>
            </a:r>
            <a:endParaRPr/>
          </a:p>
        </p:txBody>
      </p:sp>
      <p:graphicFrame>
        <p:nvGraphicFramePr>
          <p:cNvPr id="121" name="Google Shape;121;p19"/>
          <p:cNvGraphicFramePr/>
          <p:nvPr/>
        </p:nvGraphicFramePr>
        <p:xfrm>
          <a:off x="952500" y="118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{F5EB8570-1AE9-4352-A72D-7484CE7A61D0}</a:tableStyleId>
              </a:tblPr>
              <a:tblGrid>
                <a:gridCol w="2413000"/>
                <a:gridCol w="987000"/>
                <a:gridCol w="38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Symbol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 a = 5    b = 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+ b  &gt;&gt;&gt;&gt;&gt; 7         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Subtraction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- b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&gt;&gt;&gt;&gt;&gt;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* b &gt;&gt;&gt;&gt;&gt;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 /  b &gt;&gt;&gt;&gt;&gt; 2.5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Modulus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% b &gt;&gt;&gt;&gt;&gt;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Exponent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 ** b &gt;&gt;&gt;&gt;&gt; 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FloorDivision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// b  &gt;&gt;&gt;&gt;&gt;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19"/>
          <p:cNvSpPr txBox="1"/>
          <p:nvPr/>
        </p:nvSpPr>
        <p:spPr>
          <a:xfrm>
            <a:off x="837950" y="4431600"/>
            <a:ext cx="7353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 operator= y   &gt;&gt;&gt;&gt; x = x operator y      eg:- a +=b  &gt;&gt;&gt;&gt;       a = a + 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Comparison Operator</a:t>
            </a:r>
            <a:endParaRPr/>
          </a:p>
        </p:txBody>
      </p:sp>
      <p:graphicFrame>
        <p:nvGraphicFramePr>
          <p:cNvPr id="128" name="Google Shape;128;p20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{F5EB8570-1AE9-4352-A72D-7484CE7A61D0}</a:tableStyleId>
              </a:tblPr>
              <a:tblGrid>
                <a:gridCol w="1756175"/>
                <a:gridCol w="2261425"/>
                <a:gridCol w="3221400"/>
              </a:tblGrid>
              <a:tr h="35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Symbol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 to 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 ==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!=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 than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&gt;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 and 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&gt;=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&lt;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and 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&lt;= 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logical operation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1037525" y="2945225"/>
            <a:ext cx="7239000" cy="17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2727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The expression </a:t>
            </a:r>
            <a:r>
              <a:rPr lang="e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x and y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first evaluates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x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; if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x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false, its value is returned; otherwise,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y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evaluated and the resulting value is returned.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The expression </a:t>
            </a:r>
            <a:r>
              <a:rPr lang="e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x or y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first evaluates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x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; if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x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true, its value is returned; otherwise,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y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evaluated and the resulting value is returned.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952500" y="117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{F5EB8570-1AE9-4352-A72D-7484CE7A61D0}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